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494" r:id="rId2"/>
    <p:sldId id="642" r:id="rId3"/>
    <p:sldId id="581" r:id="rId4"/>
    <p:sldId id="582" r:id="rId5"/>
    <p:sldId id="578" r:id="rId6"/>
    <p:sldId id="579" r:id="rId7"/>
    <p:sldId id="586" r:id="rId8"/>
    <p:sldId id="370" r:id="rId9"/>
    <p:sldId id="640" r:id="rId10"/>
    <p:sldId id="649" r:id="rId11"/>
    <p:sldId id="650" r:id="rId12"/>
    <p:sldId id="653" r:id="rId13"/>
    <p:sldId id="512" r:id="rId14"/>
    <p:sldId id="345" r:id="rId15"/>
    <p:sldId id="346" r:id="rId16"/>
    <p:sldId id="347" r:id="rId17"/>
    <p:sldId id="348" r:id="rId18"/>
    <p:sldId id="509" r:id="rId19"/>
    <p:sldId id="655" r:id="rId20"/>
    <p:sldId id="656" r:id="rId21"/>
    <p:sldId id="657" r:id="rId22"/>
    <p:sldId id="517" r:id="rId23"/>
    <p:sldId id="651" r:id="rId24"/>
    <p:sldId id="696" r:id="rId25"/>
    <p:sldId id="698" r:id="rId26"/>
    <p:sldId id="700" r:id="rId27"/>
    <p:sldId id="701" r:id="rId28"/>
    <p:sldId id="711" r:id="rId29"/>
    <p:sldId id="704" r:id="rId30"/>
    <p:sldId id="707" r:id="rId31"/>
    <p:sldId id="712" r:id="rId32"/>
    <p:sldId id="705" r:id="rId33"/>
    <p:sldId id="706" r:id="rId34"/>
    <p:sldId id="660" r:id="rId35"/>
    <p:sldId id="695" r:id="rId36"/>
    <p:sldId id="658" r:id="rId37"/>
    <p:sldId id="659" r:id="rId38"/>
    <p:sldId id="662" r:id="rId39"/>
    <p:sldId id="663" r:id="rId40"/>
    <p:sldId id="664" r:id="rId41"/>
    <p:sldId id="720" r:id="rId42"/>
    <p:sldId id="669" r:id="rId43"/>
    <p:sldId id="668" r:id="rId44"/>
    <p:sldId id="665" r:id="rId45"/>
    <p:sldId id="667" r:id="rId46"/>
    <p:sldId id="671" r:id="rId47"/>
    <p:sldId id="716" r:id="rId48"/>
    <p:sldId id="717" r:id="rId49"/>
    <p:sldId id="661" r:id="rId50"/>
    <p:sldId id="511" r:id="rId51"/>
    <p:sldId id="723" r:id="rId52"/>
    <p:sldId id="724" r:id="rId53"/>
    <p:sldId id="722" r:id="rId54"/>
    <p:sldId id="796" r:id="rId55"/>
    <p:sldId id="795" r:id="rId56"/>
    <p:sldId id="728" r:id="rId57"/>
    <p:sldId id="626" r:id="rId58"/>
    <p:sldId id="804" r:id="rId59"/>
    <p:sldId id="729" r:id="rId60"/>
    <p:sldId id="797" r:id="rId61"/>
    <p:sldId id="450" r:id="rId62"/>
    <p:sldId id="798" r:id="rId63"/>
    <p:sldId id="725" r:id="rId64"/>
    <p:sldId id="726" r:id="rId65"/>
    <p:sldId id="730" r:id="rId66"/>
    <p:sldId id="731" r:id="rId67"/>
    <p:sldId id="591" r:id="rId68"/>
    <p:sldId id="633" r:id="rId69"/>
    <p:sldId id="794" r:id="rId70"/>
    <p:sldId id="789" r:id="rId71"/>
    <p:sldId id="801" r:id="rId72"/>
    <p:sldId id="799" r:id="rId73"/>
    <p:sldId id="601" r:id="rId74"/>
    <p:sldId id="636" r:id="rId75"/>
    <p:sldId id="610" r:id="rId76"/>
    <p:sldId id="803" r:id="rId77"/>
    <p:sldId id="805" r:id="rId78"/>
    <p:sldId id="806" r:id="rId79"/>
    <p:sldId id="807" r:id="rId80"/>
    <p:sldId id="808" r:id="rId81"/>
    <p:sldId id="809" r:id="rId82"/>
    <p:sldId id="810" r:id="rId83"/>
    <p:sldId id="811" r:id="rId84"/>
    <p:sldId id="812"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EE6C"/>
    <a:srgbClr val="00DE64"/>
    <a:srgbClr val="12C9E0"/>
    <a:srgbClr val="FFFF99"/>
    <a:srgbClr val="10D1D6"/>
    <a:srgbClr val="0FA8BD"/>
    <a:srgbClr val="FFEBF4"/>
    <a:srgbClr val="5A4B2C"/>
    <a:srgbClr val="4F4131"/>
    <a:srgbClr val="655221"/>
  </p:clrMru>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95" autoAdjust="0"/>
    <p:restoredTop sz="98230" autoAdjust="0"/>
  </p:normalViewPr>
  <p:slideViewPr>
    <p:cSldViewPr>
      <p:cViewPr varScale="1">
        <p:scale>
          <a:sx n="66" d="100"/>
          <a:sy n="66" d="100"/>
        </p:scale>
        <p:origin x="-512" y="-56"/>
      </p:cViewPr>
      <p:guideLst>
        <p:guide orient="horz" pos="2160"/>
        <p:guide pos="2880"/>
      </p:guideLst>
    </p:cSldViewPr>
  </p:slideViewPr>
  <p:outlineViewPr>
    <p:cViewPr>
      <p:scale>
        <a:sx n="33" d="100"/>
        <a:sy n="33" d="100"/>
      </p:scale>
      <p:origin x="0" y="3725"/>
    </p:cViewPr>
  </p:outlineViewPr>
  <p:notesTextViewPr>
    <p:cViewPr>
      <p:scale>
        <a:sx n="100" d="100"/>
        <a:sy n="100" d="100"/>
      </p:scale>
      <p:origin x="0" y="0"/>
    </p:cViewPr>
  </p:notesTextViewPr>
  <p:sorterViewPr>
    <p:cViewPr>
      <p:scale>
        <a:sx n="100" d="100"/>
        <a:sy n="100" d="100"/>
      </p:scale>
      <p:origin x="0" y="1887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77EA85-A2C5-4EE9-ADA5-00AE3EB3E36F}" type="datetimeFigureOut">
              <a:rPr lang="en-US" smtClean="0"/>
              <a:pPr/>
              <a:t>2/27/2023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D85BC9-F399-4A5E-BCE5-97CBC532E568}"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en.wikipedia.org/wiki/Erosion_surface" TargetMode="External"/><Relationship Id="rId13" Type="http://schemas.openxmlformats.org/officeDocument/2006/relationships/hyperlink" Target="https://en.wikipedia.org/wiki/Geologic_record" TargetMode="External"/><Relationship Id="rId18" Type="http://schemas.openxmlformats.org/officeDocument/2006/relationships/hyperlink" Target="https://en.wikipedia.org/wiki/Relative_dating" TargetMode="External"/><Relationship Id="rId26" Type="http://schemas.openxmlformats.org/officeDocument/2006/relationships/hyperlink" Target="https://en.wikipedia.org/w/index.php?title=Unconformity&amp;action=edit&amp;section=4" TargetMode="External"/><Relationship Id="rId3" Type="http://schemas.openxmlformats.org/officeDocument/2006/relationships/hyperlink" Target="https://en.wikipedia.org/wiki/Unconformity" TargetMode="External"/><Relationship Id="rId21" Type="http://schemas.openxmlformats.org/officeDocument/2006/relationships/hyperlink" Target="https://en.wikipedia.org/wiki/Subaerial" TargetMode="External"/><Relationship Id="rId7" Type="http://schemas.openxmlformats.org/officeDocument/2006/relationships/hyperlink" Target="https://en.wikipedia.org/wiki/John_Clerk_of_Eldin" TargetMode="External"/><Relationship Id="rId12" Type="http://schemas.openxmlformats.org/officeDocument/2006/relationships/hyperlink" Target="https://en.wikipedia.org/wiki/Sedimentary_rocks" TargetMode="External"/><Relationship Id="rId17" Type="http://schemas.openxmlformats.org/officeDocument/2006/relationships/hyperlink" Target="https://en.wikipedia.org/wiki/Geologic_time" TargetMode="External"/><Relationship Id="rId25" Type="http://schemas.openxmlformats.org/officeDocument/2006/relationships/hyperlink" Target="https://en.wikipedia.org/wiki/Igneous_rocks" TargetMode="External"/><Relationship Id="rId2" Type="http://schemas.openxmlformats.org/officeDocument/2006/relationships/slide" Target="../slides/slide8.xml"/><Relationship Id="rId16" Type="http://schemas.openxmlformats.org/officeDocument/2006/relationships/hyperlink" Target="https://en.wikipedia.org/wiki/Law_of_superposition" TargetMode="External"/><Relationship Id="rId20" Type="http://schemas.openxmlformats.org/officeDocument/2006/relationships/hyperlink" Target="https://en.wikipedia.org/w/index.php?title=Unconformity&amp;action=edit&amp;section=2" TargetMode="External"/><Relationship Id="rId29" Type="http://schemas.openxmlformats.org/officeDocument/2006/relationships/hyperlink" Target="https://en.wikipedia.org/wiki/Diastem" TargetMode="External"/><Relationship Id="rId1" Type="http://schemas.openxmlformats.org/officeDocument/2006/relationships/notesMaster" Target="../notesMasters/notesMaster1.xml"/><Relationship Id="rId6" Type="http://schemas.openxmlformats.org/officeDocument/2006/relationships/hyperlink" Target="https://en.wikipedia.org/wiki/Scotland" TargetMode="External"/><Relationship Id="rId11" Type="http://schemas.openxmlformats.org/officeDocument/2006/relationships/hyperlink" Target="https://en.wikipedia.org/wiki/Sediment" TargetMode="External"/><Relationship Id="rId24" Type="http://schemas.openxmlformats.org/officeDocument/2006/relationships/hyperlink" Target="https://en.wikipedia.org/wiki/Metamorphic_rocks" TargetMode="External"/><Relationship Id="rId32" Type="http://schemas.openxmlformats.org/officeDocument/2006/relationships/hyperlink" Target="https://en.wikipedia.org/wiki/Paleosol" TargetMode="External"/><Relationship Id="rId5" Type="http://schemas.openxmlformats.org/officeDocument/2006/relationships/hyperlink" Target="https://en.wikipedia.org/wiki/Jedburgh" TargetMode="External"/><Relationship Id="rId15" Type="http://schemas.openxmlformats.org/officeDocument/2006/relationships/hyperlink" Target="https://en.wikipedia.org/wiki/Siccar_Point" TargetMode="External"/><Relationship Id="rId23" Type="http://schemas.openxmlformats.org/officeDocument/2006/relationships/hyperlink" Target="https://en.wikipedia.org/w/index.php?title=Unconformity&amp;action=edit&amp;section=3" TargetMode="External"/><Relationship Id="rId28" Type="http://schemas.openxmlformats.org/officeDocument/2006/relationships/hyperlink" Target="https://en.wikipedia.org/w/index.php?title=Unconformity&amp;action=edit&amp;section=5" TargetMode="External"/><Relationship Id="rId10" Type="http://schemas.openxmlformats.org/officeDocument/2006/relationships/hyperlink" Target="https://en.wikipedia.org/wiki/Stratum" TargetMode="External"/><Relationship Id="rId19" Type="http://schemas.openxmlformats.org/officeDocument/2006/relationships/hyperlink" Target="https://en.wikipedia.org/w/index.php?title=Unconformity&amp;action=edit&amp;section=1" TargetMode="External"/><Relationship Id="rId31" Type="http://schemas.openxmlformats.org/officeDocument/2006/relationships/hyperlink" Target="https://en.wikipedia.org/w/index.php?title=Unconformity&amp;action=edit&amp;section=7" TargetMode="External"/><Relationship Id="rId4" Type="http://schemas.openxmlformats.org/officeDocument/2006/relationships/hyperlink" Target="https://en.wikipedia.org/wiki/Hutton's_Unconformity" TargetMode="External"/><Relationship Id="rId9" Type="http://schemas.openxmlformats.org/officeDocument/2006/relationships/hyperlink" Target="https://en.wikipedia.org/wiki/Rock_(geology)" TargetMode="External"/><Relationship Id="rId14" Type="http://schemas.openxmlformats.org/officeDocument/2006/relationships/hyperlink" Target="https://en.wikipedia.org/wiki/James_Hutton" TargetMode="External"/><Relationship Id="rId22" Type="http://schemas.openxmlformats.org/officeDocument/2006/relationships/hyperlink" Target="https://en.wikipedia.org/wiki/Paleosols" TargetMode="External"/><Relationship Id="rId27" Type="http://schemas.openxmlformats.org/officeDocument/2006/relationships/hyperlink" Target="https://en.wikipedia.org/wiki/Orogeny" TargetMode="External"/><Relationship Id="rId30" Type="http://schemas.openxmlformats.org/officeDocument/2006/relationships/hyperlink" Target="https://en.wikipedia.org/w/index.php?title=Unconformity&amp;action=edit&amp;section=6" TargetMode="Externa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en.wikipedia.org/wiki/Bright_Angel_Trail" TargetMode="External"/><Relationship Id="rId13" Type="http://schemas.openxmlformats.org/officeDocument/2006/relationships/hyperlink" Target="https://en.wikipedia.org/wiki/Mary_Jane_Colter" TargetMode="External"/><Relationship Id="rId18" Type="http://schemas.openxmlformats.org/officeDocument/2006/relationships/hyperlink" Target="https://en.wikipedia.org/wiki/Grand_Canyon_Depot" TargetMode="External"/><Relationship Id="rId3" Type="http://schemas.openxmlformats.org/officeDocument/2006/relationships/hyperlink" Target="https://en.wikipedia.org/wiki/Grand_Canyon_Village" TargetMode="External"/><Relationship Id="rId21" Type="http://schemas.openxmlformats.org/officeDocument/2006/relationships/hyperlink" Target="https://en.wikipedia.org/wiki/Williams,_Arizona" TargetMode="External"/><Relationship Id="rId7" Type="http://schemas.openxmlformats.org/officeDocument/2006/relationships/hyperlink" Target="https://en.wikipedia.org/wiki/Kolb_Studio" TargetMode="External"/><Relationship Id="rId12" Type="http://schemas.openxmlformats.org/officeDocument/2006/relationships/hyperlink" Target="https://en.wikipedia.org/wiki/Hopi_House" TargetMode="External"/><Relationship Id="rId17" Type="http://schemas.openxmlformats.org/officeDocument/2006/relationships/hyperlink" Target="https://en.wikipedia.org/wiki/Grand_Canyon_Railway_4960" TargetMode="External"/><Relationship Id="rId25" Type="http://schemas.openxmlformats.org/officeDocument/2006/relationships/hyperlink" Target="https://en.wikipedia.org/wiki/Fred_Harvey_Company" TargetMode="External"/><Relationship Id="rId2" Type="http://schemas.openxmlformats.org/officeDocument/2006/relationships/slide" Target="../slides/slide49.xml"/><Relationship Id="rId16" Type="http://schemas.openxmlformats.org/officeDocument/2006/relationships/hyperlink" Target="https://en.wikipedia.org/wiki/Steam_locomotive" TargetMode="External"/><Relationship Id="rId20" Type="http://schemas.openxmlformats.org/officeDocument/2006/relationships/hyperlink" Target="https://en.wikipedia.org/wiki/Grand_Canyon_Railway" TargetMode="External"/><Relationship Id="rId1" Type="http://schemas.openxmlformats.org/officeDocument/2006/relationships/notesMaster" Target="../notesMasters/notesMaster1.xml"/><Relationship Id="rId6" Type="http://schemas.openxmlformats.org/officeDocument/2006/relationships/hyperlink" Target="https://en.wikipedia.org/wiki/Buckey_O'Neill" TargetMode="External"/><Relationship Id="rId11" Type="http://schemas.openxmlformats.org/officeDocument/2006/relationships/hyperlink" Target="https://en.wikipedia.org/wiki/El_Tovar_Hotel" TargetMode="External"/><Relationship Id="rId24" Type="http://schemas.openxmlformats.org/officeDocument/2006/relationships/hyperlink" Target="https://en.wikipedia.org/wiki/Bright_Angel_Lodge" TargetMode="External"/><Relationship Id="rId5" Type="http://schemas.openxmlformats.org/officeDocument/2006/relationships/hyperlink" Target="https://en.wikipedia.org/wiki/Buckey_O'Neill_Cabin" TargetMode="External"/><Relationship Id="rId15" Type="http://schemas.openxmlformats.org/officeDocument/2006/relationships/hyperlink" Target="https://en.wikipedia.org/wiki/John_Verkamp" TargetMode="External"/><Relationship Id="rId23" Type="http://schemas.openxmlformats.org/officeDocument/2006/relationships/hyperlink" Target="https://en.wikipedia.org/wiki/Ancestral_Puebloans" TargetMode="External"/><Relationship Id="rId10" Type="http://schemas.openxmlformats.org/officeDocument/2006/relationships/hyperlink" Target="https://en.wikipedia.org/wiki/Colorado_River" TargetMode="External"/><Relationship Id="rId19" Type="http://schemas.openxmlformats.org/officeDocument/2006/relationships/hyperlink" Target="https://en.wikipedia.org/wiki/Grand_Canyon" TargetMode="External"/><Relationship Id="rId4" Type="http://schemas.openxmlformats.org/officeDocument/2006/relationships/hyperlink" Target="https://en.wikipedia.org/wiki/Desert_View_Watchtower" TargetMode="External"/><Relationship Id="rId9" Type="http://schemas.openxmlformats.org/officeDocument/2006/relationships/hyperlink" Target="https://en.wikipedia.org/wiki/Green_River_(Colorado_River)" TargetMode="External"/><Relationship Id="rId14" Type="http://schemas.openxmlformats.org/officeDocument/2006/relationships/hyperlink" Target="https://en.wikipedia.org/wiki/Oraibi" TargetMode="External"/><Relationship Id="rId22" Type="http://schemas.openxmlformats.org/officeDocument/2006/relationships/hyperlink" Target="https://en.wikipedia.org/wiki/Lookout_Studio"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en.wikipedia.org/wiki/Volcanic_ash" TargetMode="External"/><Relationship Id="rId13" Type="http://schemas.openxmlformats.org/officeDocument/2006/relationships/hyperlink" Target="http://en.wikipedia.org/wiki/Silica" TargetMode="External"/><Relationship Id="rId18" Type="http://schemas.openxmlformats.org/officeDocument/2006/relationships/hyperlink" Target="http://en.wikipedia.org/wiki/Krakatoa" TargetMode="External"/><Relationship Id="rId26" Type="http://schemas.openxmlformats.org/officeDocument/2006/relationships/hyperlink" Target="http://en.wikipedia.org/wiki/Cascade_Range" TargetMode="External"/><Relationship Id="rId39" Type="http://schemas.openxmlformats.org/officeDocument/2006/relationships/hyperlink" Target="http://en.wikipedia.org/wiki/Volatility_(physics)" TargetMode="External"/><Relationship Id="rId3" Type="http://schemas.openxmlformats.org/officeDocument/2006/relationships/hyperlink" Target="http://en.wikipedia.org/wiki/Volcanic_cone" TargetMode="External"/><Relationship Id="rId21" Type="http://schemas.openxmlformats.org/officeDocument/2006/relationships/hyperlink" Target="http://en.wikipedia.org/wiki/Pompeii" TargetMode="External"/><Relationship Id="rId34" Type="http://schemas.openxmlformats.org/officeDocument/2006/relationships/hyperlink" Target="http://en.wikipedia.org/wiki/Melting_point" TargetMode="External"/><Relationship Id="rId7" Type="http://schemas.openxmlformats.org/officeDocument/2006/relationships/hyperlink" Target="http://en.wikipedia.org/wiki/Pumice" TargetMode="External"/><Relationship Id="rId12" Type="http://schemas.openxmlformats.org/officeDocument/2006/relationships/hyperlink" Target="http://en.wikipedia.org/wiki/Felsic" TargetMode="External"/><Relationship Id="rId17" Type="http://schemas.openxmlformats.org/officeDocument/2006/relationships/hyperlink" Target="http://en.wikipedia.org/wiki/Igneous_rock" TargetMode="External"/><Relationship Id="rId25" Type="http://schemas.openxmlformats.org/officeDocument/2006/relationships/hyperlink" Target="http://en.wikipedia.org/wiki/Continental_crust" TargetMode="External"/><Relationship Id="rId33" Type="http://schemas.openxmlformats.org/officeDocument/2006/relationships/hyperlink" Target="http://en.wikipedia.org/wiki/Asthenosphere" TargetMode="External"/><Relationship Id="rId38" Type="http://schemas.openxmlformats.org/officeDocument/2006/relationships/hyperlink" Target="http://en.wikipedia.org/wiki/Magma_chamber" TargetMode="External"/><Relationship Id="rId2" Type="http://schemas.openxmlformats.org/officeDocument/2006/relationships/slide" Target="../slides/slide11.xml"/><Relationship Id="rId16" Type="http://schemas.openxmlformats.org/officeDocument/2006/relationships/hyperlink" Target="http://en.wikipedia.org/wiki/Andesite" TargetMode="External"/><Relationship Id="rId20" Type="http://schemas.openxmlformats.org/officeDocument/2006/relationships/hyperlink" Target="http://en.wikipedia.org/wiki/Vesuvius" TargetMode="External"/><Relationship Id="rId29" Type="http://schemas.openxmlformats.org/officeDocument/2006/relationships/hyperlink" Target="http://en.wikipedia.org/wiki/Japan" TargetMode="External"/><Relationship Id="rId1" Type="http://schemas.openxmlformats.org/officeDocument/2006/relationships/notesMaster" Target="../notesMasters/notesMaster1.xml"/><Relationship Id="rId6" Type="http://schemas.openxmlformats.org/officeDocument/2006/relationships/hyperlink" Target="http://en.wikipedia.org/wiki/Tephra" TargetMode="External"/><Relationship Id="rId11" Type="http://schemas.openxmlformats.org/officeDocument/2006/relationships/hyperlink" Target="http://en.wikipedia.org/w/index.php?title=Quiet_eruption&amp;action=edit&amp;redlink=1" TargetMode="External"/><Relationship Id="rId24" Type="http://schemas.openxmlformats.org/officeDocument/2006/relationships/hyperlink" Target="http://en.wikipedia.org/wiki/Oceanic_crust" TargetMode="External"/><Relationship Id="rId32" Type="http://schemas.openxmlformats.org/officeDocument/2006/relationships/hyperlink" Target="http://en.wikipedia.org/wiki/Mantle_(geology)" TargetMode="External"/><Relationship Id="rId37" Type="http://schemas.openxmlformats.org/officeDocument/2006/relationships/hyperlink" Target="http://en.wikipedia.org/wiki/Igneous" TargetMode="External"/><Relationship Id="rId40" Type="http://schemas.openxmlformats.org/officeDocument/2006/relationships/hyperlink" Target="http://en.wikipedia.org/wiki/Carbonated_water" TargetMode="External"/><Relationship Id="rId5" Type="http://schemas.openxmlformats.org/officeDocument/2006/relationships/hyperlink" Target="http://en.wikipedia.org/wiki/Lava" TargetMode="External"/><Relationship Id="rId15" Type="http://schemas.openxmlformats.org/officeDocument/2006/relationships/hyperlink" Target="http://en.wikipedia.org/wiki/Dacite" TargetMode="External"/><Relationship Id="rId23" Type="http://schemas.openxmlformats.org/officeDocument/2006/relationships/hyperlink" Target="http://en.wikipedia.org/wiki/Subduction_zone" TargetMode="External"/><Relationship Id="rId28" Type="http://schemas.openxmlformats.org/officeDocument/2006/relationships/hyperlink" Target="http://en.wikipedia.org/wiki/Island_arc" TargetMode="External"/><Relationship Id="rId36" Type="http://schemas.openxmlformats.org/officeDocument/2006/relationships/hyperlink" Target="http://en.wikipedia.org/wiki/Crust_(geology)" TargetMode="External"/><Relationship Id="rId10" Type="http://schemas.openxmlformats.org/officeDocument/2006/relationships/hyperlink" Target="http://en.wikipedia.org/wiki/Explosive_eruption" TargetMode="External"/><Relationship Id="rId19" Type="http://schemas.openxmlformats.org/officeDocument/2006/relationships/hyperlink" Target="http://en.wikipedia.org/wiki/1883_eruption_of_Krakatoa" TargetMode="External"/><Relationship Id="rId31" Type="http://schemas.openxmlformats.org/officeDocument/2006/relationships/hyperlink" Target="http://en.wikipedia.org/wiki/Basalt" TargetMode="External"/><Relationship Id="rId4" Type="http://schemas.openxmlformats.org/officeDocument/2006/relationships/hyperlink" Target="http://en.wikipedia.org/wiki/Volcano" TargetMode="External"/><Relationship Id="rId9" Type="http://schemas.openxmlformats.org/officeDocument/2006/relationships/hyperlink" Target="http://en.wikipedia.org/wiki/Shield_volcano" TargetMode="External"/><Relationship Id="rId14" Type="http://schemas.openxmlformats.org/officeDocument/2006/relationships/hyperlink" Target="http://en.wikipedia.org/wiki/Rhyolite" TargetMode="External"/><Relationship Id="rId22" Type="http://schemas.openxmlformats.org/officeDocument/2006/relationships/hyperlink" Target="http://en.wikipedia.org/wiki/Herculaneum" TargetMode="External"/><Relationship Id="rId27" Type="http://schemas.openxmlformats.org/officeDocument/2006/relationships/hyperlink" Target="http://en.wikipedia.org/wiki/Andes" TargetMode="External"/><Relationship Id="rId30" Type="http://schemas.openxmlformats.org/officeDocument/2006/relationships/hyperlink" Target="http://en.wikipedia.org/wiki/Aleutian_Islands" TargetMode="External"/><Relationship Id="rId35" Type="http://schemas.openxmlformats.org/officeDocument/2006/relationships/hyperlink" Target="http://en.wikipedia.org/wiki/Lithosphere"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heofficialhavasupaitribe.com/" TargetMode="External"/><Relationship Id="rId7" Type="http://schemas.openxmlformats.org/officeDocument/2006/relationships/hyperlink" Target="https://theofficialhavasupaitribe.com/Havasupai-Lodge/havasupai-lodge.html"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theofficialhavasupaitribe.com/Havasupai-Camping/havasupai-camping.html" TargetMode="External"/><Relationship Id="rId5" Type="http://schemas.openxmlformats.org/officeDocument/2006/relationships/hyperlink" Target="https://www.nps.gov/grca/planyourvisit/havasupai.htm" TargetMode="External"/><Relationship Id="rId4" Type="http://schemas.openxmlformats.org/officeDocument/2006/relationships/hyperlink" Target="https://www.alltrails.com/trail/us/arizona/havasu-falls-mooney-falls-and-beaver-falls"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en.wikipedia.org/wiki/Southwestern_United_States" TargetMode="External"/><Relationship Id="rId13" Type="http://schemas.openxmlformats.org/officeDocument/2006/relationships/hyperlink" Target="https://en.wikipedia.org/wiki/Jacob_Hamblin" TargetMode="External"/><Relationship Id="rId3" Type="http://schemas.openxmlformats.org/officeDocument/2006/relationships/hyperlink" Target="https://en.wikipedia.org/wiki/American_Old_West" TargetMode="External"/><Relationship Id="rId7" Type="http://schemas.openxmlformats.org/officeDocument/2006/relationships/hyperlink" Target="https://en.wikipedia.org/wiki/Native_Americans_in_the_United_States" TargetMode="External"/><Relationship Id="rId12" Type="http://schemas.openxmlformats.org/officeDocument/2006/relationships/hyperlink" Target="https://en.wikipedia.org/wiki/Lamanites" TargetMode="External"/><Relationship Id="rId17" Type="http://schemas.openxmlformats.org/officeDocument/2006/relationships/hyperlink" Target="https://en.wikipedia.org/wiki/Church_of_Christ_(Latter_Day_Saints)" TargetMode="External"/><Relationship Id="rId2" Type="http://schemas.openxmlformats.org/officeDocument/2006/relationships/slide" Target="../slides/slide24.xml"/><Relationship Id="rId16" Type="http://schemas.openxmlformats.org/officeDocument/2006/relationships/hyperlink" Target="https://en.wikipedia.org/wiki/Salem,_Ohio" TargetMode="External"/><Relationship Id="rId1" Type="http://schemas.openxmlformats.org/officeDocument/2006/relationships/notesMaster" Target="../notesMasters/notesMaster1.xml"/><Relationship Id="rId6" Type="http://schemas.openxmlformats.org/officeDocument/2006/relationships/hyperlink" Target="https://en.wikipedia.org/wiki/Diplomat" TargetMode="External"/><Relationship Id="rId11" Type="http://schemas.openxmlformats.org/officeDocument/2006/relationships/hyperlink" Target="https://en.wikipedia.org/wiki/Arizona" TargetMode="External"/><Relationship Id="rId5" Type="http://schemas.openxmlformats.org/officeDocument/2006/relationships/hyperlink" Target="https://en.wikipedia.org/wiki/Mormon_missionary" TargetMode="External"/><Relationship Id="rId15" Type="http://schemas.openxmlformats.org/officeDocument/2006/relationships/hyperlink" Target="https://en.wikipedia.org/wiki/National_Cowboy_&amp;_Western_Heritage_Museum" TargetMode="External"/><Relationship Id="rId10" Type="http://schemas.openxmlformats.org/officeDocument/2006/relationships/hyperlink" Target="https://en.wikipedia.org/wiki/Utah" TargetMode="External"/><Relationship Id="rId4" Type="http://schemas.openxmlformats.org/officeDocument/2006/relationships/hyperlink" Target="https://en.wikipedia.org/wiki/Mormon_pioneer" TargetMode="External"/><Relationship Id="rId9" Type="http://schemas.openxmlformats.org/officeDocument/2006/relationships/hyperlink" Target="https://en.wikipedia.org/wiki/Great_Basin" TargetMode="External"/><Relationship Id="rId14" Type="http://schemas.openxmlformats.org/officeDocument/2006/relationships/hyperlink" Target="https://en.wikipedia.org/wiki/Hall_of_Great_Westerners"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n.wikipedia.org/wiki/Bright_Angel_Trail" TargetMode="External"/><Relationship Id="rId13" Type="http://schemas.openxmlformats.org/officeDocument/2006/relationships/hyperlink" Target="https://en.wikipedia.org/wiki/Mary_Jane_Colter" TargetMode="External"/><Relationship Id="rId18" Type="http://schemas.openxmlformats.org/officeDocument/2006/relationships/hyperlink" Target="https://en.wikipedia.org/wiki/Grand_Canyon_Depot" TargetMode="External"/><Relationship Id="rId3" Type="http://schemas.openxmlformats.org/officeDocument/2006/relationships/hyperlink" Target="https://en.wikipedia.org/wiki/Grand_Canyon_Village" TargetMode="External"/><Relationship Id="rId21" Type="http://schemas.openxmlformats.org/officeDocument/2006/relationships/hyperlink" Target="https://en.wikipedia.org/wiki/Williams,_Arizona" TargetMode="External"/><Relationship Id="rId7" Type="http://schemas.openxmlformats.org/officeDocument/2006/relationships/hyperlink" Target="https://en.wikipedia.org/wiki/Kolb_Studio" TargetMode="External"/><Relationship Id="rId12" Type="http://schemas.openxmlformats.org/officeDocument/2006/relationships/hyperlink" Target="https://en.wikipedia.org/wiki/Hopi_House" TargetMode="External"/><Relationship Id="rId17" Type="http://schemas.openxmlformats.org/officeDocument/2006/relationships/hyperlink" Target="https://en.wikipedia.org/wiki/Grand_Canyon_Railway_4960" TargetMode="External"/><Relationship Id="rId25" Type="http://schemas.openxmlformats.org/officeDocument/2006/relationships/hyperlink" Target="https://en.wikipedia.org/wiki/Fred_Harvey_Company" TargetMode="External"/><Relationship Id="rId2" Type="http://schemas.openxmlformats.org/officeDocument/2006/relationships/slide" Target="../slides/slide38.xml"/><Relationship Id="rId16" Type="http://schemas.openxmlformats.org/officeDocument/2006/relationships/hyperlink" Target="https://en.wikipedia.org/wiki/Steam_locomotive" TargetMode="External"/><Relationship Id="rId20" Type="http://schemas.openxmlformats.org/officeDocument/2006/relationships/hyperlink" Target="https://en.wikipedia.org/wiki/Grand_Canyon_Railway" TargetMode="External"/><Relationship Id="rId1" Type="http://schemas.openxmlformats.org/officeDocument/2006/relationships/notesMaster" Target="../notesMasters/notesMaster1.xml"/><Relationship Id="rId6" Type="http://schemas.openxmlformats.org/officeDocument/2006/relationships/hyperlink" Target="https://en.wikipedia.org/wiki/Buckey_O'Neill" TargetMode="External"/><Relationship Id="rId11" Type="http://schemas.openxmlformats.org/officeDocument/2006/relationships/hyperlink" Target="https://en.wikipedia.org/wiki/El_Tovar_Hotel" TargetMode="External"/><Relationship Id="rId24" Type="http://schemas.openxmlformats.org/officeDocument/2006/relationships/hyperlink" Target="https://en.wikipedia.org/wiki/Bright_Angel_Lodge" TargetMode="External"/><Relationship Id="rId5" Type="http://schemas.openxmlformats.org/officeDocument/2006/relationships/hyperlink" Target="https://en.wikipedia.org/wiki/Buckey_O'Neill_Cabin" TargetMode="External"/><Relationship Id="rId15" Type="http://schemas.openxmlformats.org/officeDocument/2006/relationships/hyperlink" Target="https://en.wikipedia.org/wiki/John_Verkamp" TargetMode="External"/><Relationship Id="rId23" Type="http://schemas.openxmlformats.org/officeDocument/2006/relationships/hyperlink" Target="https://en.wikipedia.org/wiki/Ancestral_Puebloans" TargetMode="External"/><Relationship Id="rId10" Type="http://schemas.openxmlformats.org/officeDocument/2006/relationships/hyperlink" Target="https://en.wikipedia.org/wiki/Colorado_River" TargetMode="External"/><Relationship Id="rId19" Type="http://schemas.openxmlformats.org/officeDocument/2006/relationships/hyperlink" Target="https://en.wikipedia.org/wiki/Grand_Canyon" TargetMode="External"/><Relationship Id="rId4" Type="http://schemas.openxmlformats.org/officeDocument/2006/relationships/hyperlink" Target="https://en.wikipedia.org/wiki/Desert_View_Watchtower" TargetMode="External"/><Relationship Id="rId9" Type="http://schemas.openxmlformats.org/officeDocument/2006/relationships/hyperlink" Target="https://en.wikipedia.org/wiki/Green_River_(Colorado_River)" TargetMode="External"/><Relationship Id="rId14" Type="http://schemas.openxmlformats.org/officeDocument/2006/relationships/hyperlink" Target="https://en.wikipedia.org/wiki/Oraibi" TargetMode="External"/><Relationship Id="rId22" Type="http://schemas.openxmlformats.org/officeDocument/2006/relationships/hyperlink" Target="https://en.wikipedia.org/wiki/Lookout_Studio"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en.wikipedia.org/wiki/Bright_Angel_Trail" TargetMode="External"/><Relationship Id="rId13" Type="http://schemas.openxmlformats.org/officeDocument/2006/relationships/hyperlink" Target="https://en.wikipedia.org/wiki/Mary_Jane_Colter" TargetMode="External"/><Relationship Id="rId18" Type="http://schemas.openxmlformats.org/officeDocument/2006/relationships/hyperlink" Target="https://en.wikipedia.org/wiki/Grand_Canyon_Depot" TargetMode="External"/><Relationship Id="rId3" Type="http://schemas.openxmlformats.org/officeDocument/2006/relationships/hyperlink" Target="https://en.wikipedia.org/wiki/Grand_Canyon_Village" TargetMode="External"/><Relationship Id="rId21" Type="http://schemas.openxmlformats.org/officeDocument/2006/relationships/hyperlink" Target="https://en.wikipedia.org/wiki/Williams,_Arizona" TargetMode="External"/><Relationship Id="rId7" Type="http://schemas.openxmlformats.org/officeDocument/2006/relationships/hyperlink" Target="https://en.wikipedia.org/wiki/Kolb_Studio" TargetMode="External"/><Relationship Id="rId12" Type="http://schemas.openxmlformats.org/officeDocument/2006/relationships/hyperlink" Target="https://en.wikipedia.org/wiki/Hopi_House" TargetMode="External"/><Relationship Id="rId17" Type="http://schemas.openxmlformats.org/officeDocument/2006/relationships/hyperlink" Target="https://en.wikipedia.org/wiki/Grand_Canyon_Railway_4960" TargetMode="External"/><Relationship Id="rId25" Type="http://schemas.openxmlformats.org/officeDocument/2006/relationships/hyperlink" Target="https://en.wikipedia.org/wiki/Fred_Harvey_Company" TargetMode="External"/><Relationship Id="rId2" Type="http://schemas.openxmlformats.org/officeDocument/2006/relationships/slide" Target="../slides/slide39.xml"/><Relationship Id="rId16" Type="http://schemas.openxmlformats.org/officeDocument/2006/relationships/hyperlink" Target="https://en.wikipedia.org/wiki/Steam_locomotive" TargetMode="External"/><Relationship Id="rId20" Type="http://schemas.openxmlformats.org/officeDocument/2006/relationships/hyperlink" Target="https://en.wikipedia.org/wiki/Grand_Canyon_Railway" TargetMode="External"/><Relationship Id="rId1" Type="http://schemas.openxmlformats.org/officeDocument/2006/relationships/notesMaster" Target="../notesMasters/notesMaster1.xml"/><Relationship Id="rId6" Type="http://schemas.openxmlformats.org/officeDocument/2006/relationships/hyperlink" Target="https://en.wikipedia.org/wiki/Buckey_O'Neill" TargetMode="External"/><Relationship Id="rId11" Type="http://schemas.openxmlformats.org/officeDocument/2006/relationships/hyperlink" Target="https://en.wikipedia.org/wiki/El_Tovar_Hotel" TargetMode="External"/><Relationship Id="rId24" Type="http://schemas.openxmlformats.org/officeDocument/2006/relationships/hyperlink" Target="https://en.wikipedia.org/wiki/Bright_Angel_Lodge" TargetMode="External"/><Relationship Id="rId5" Type="http://schemas.openxmlformats.org/officeDocument/2006/relationships/hyperlink" Target="https://en.wikipedia.org/wiki/Buckey_O'Neill_Cabin" TargetMode="External"/><Relationship Id="rId15" Type="http://schemas.openxmlformats.org/officeDocument/2006/relationships/hyperlink" Target="https://en.wikipedia.org/wiki/John_Verkamp" TargetMode="External"/><Relationship Id="rId23" Type="http://schemas.openxmlformats.org/officeDocument/2006/relationships/hyperlink" Target="https://en.wikipedia.org/wiki/Ancestral_Puebloans" TargetMode="External"/><Relationship Id="rId10" Type="http://schemas.openxmlformats.org/officeDocument/2006/relationships/hyperlink" Target="https://en.wikipedia.org/wiki/Colorado_River" TargetMode="External"/><Relationship Id="rId19" Type="http://schemas.openxmlformats.org/officeDocument/2006/relationships/hyperlink" Target="https://en.wikipedia.org/wiki/Grand_Canyon" TargetMode="External"/><Relationship Id="rId4" Type="http://schemas.openxmlformats.org/officeDocument/2006/relationships/hyperlink" Target="https://en.wikipedia.org/wiki/Desert_View_Watchtower" TargetMode="External"/><Relationship Id="rId9" Type="http://schemas.openxmlformats.org/officeDocument/2006/relationships/hyperlink" Target="https://en.wikipedia.org/wiki/Green_River_(Colorado_River)" TargetMode="External"/><Relationship Id="rId14" Type="http://schemas.openxmlformats.org/officeDocument/2006/relationships/hyperlink" Target="https://en.wikipedia.org/wiki/Oraibi" TargetMode="External"/><Relationship Id="rId22" Type="http://schemas.openxmlformats.org/officeDocument/2006/relationships/hyperlink" Target="https://en.wikipedia.org/wiki/Lookout_Studio"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en.wikipedia.org/wiki/Bright_Angel_Trail" TargetMode="External"/><Relationship Id="rId13" Type="http://schemas.openxmlformats.org/officeDocument/2006/relationships/hyperlink" Target="https://en.wikipedia.org/wiki/Mary_Jane_Colter" TargetMode="External"/><Relationship Id="rId18" Type="http://schemas.openxmlformats.org/officeDocument/2006/relationships/hyperlink" Target="https://en.wikipedia.org/wiki/Grand_Canyon_Depot" TargetMode="External"/><Relationship Id="rId3" Type="http://schemas.openxmlformats.org/officeDocument/2006/relationships/hyperlink" Target="https://en.wikipedia.org/wiki/Grand_Canyon_Village" TargetMode="External"/><Relationship Id="rId21" Type="http://schemas.openxmlformats.org/officeDocument/2006/relationships/hyperlink" Target="https://en.wikipedia.org/wiki/Williams,_Arizona" TargetMode="External"/><Relationship Id="rId7" Type="http://schemas.openxmlformats.org/officeDocument/2006/relationships/hyperlink" Target="https://en.wikipedia.org/wiki/Kolb_Studio" TargetMode="External"/><Relationship Id="rId12" Type="http://schemas.openxmlformats.org/officeDocument/2006/relationships/hyperlink" Target="https://en.wikipedia.org/wiki/Hopi_House" TargetMode="External"/><Relationship Id="rId17" Type="http://schemas.openxmlformats.org/officeDocument/2006/relationships/hyperlink" Target="https://en.wikipedia.org/wiki/Grand_Canyon_Railway_4960" TargetMode="External"/><Relationship Id="rId25" Type="http://schemas.openxmlformats.org/officeDocument/2006/relationships/hyperlink" Target="https://en.wikipedia.org/wiki/Fred_Harvey_Company" TargetMode="External"/><Relationship Id="rId2" Type="http://schemas.openxmlformats.org/officeDocument/2006/relationships/slide" Target="../slides/slide40.xml"/><Relationship Id="rId16" Type="http://schemas.openxmlformats.org/officeDocument/2006/relationships/hyperlink" Target="https://en.wikipedia.org/wiki/Steam_locomotive" TargetMode="External"/><Relationship Id="rId20" Type="http://schemas.openxmlformats.org/officeDocument/2006/relationships/hyperlink" Target="https://en.wikipedia.org/wiki/Grand_Canyon_Railway" TargetMode="External"/><Relationship Id="rId1" Type="http://schemas.openxmlformats.org/officeDocument/2006/relationships/notesMaster" Target="../notesMasters/notesMaster1.xml"/><Relationship Id="rId6" Type="http://schemas.openxmlformats.org/officeDocument/2006/relationships/hyperlink" Target="https://en.wikipedia.org/wiki/Buckey_O'Neill" TargetMode="External"/><Relationship Id="rId11" Type="http://schemas.openxmlformats.org/officeDocument/2006/relationships/hyperlink" Target="https://en.wikipedia.org/wiki/El_Tovar_Hotel" TargetMode="External"/><Relationship Id="rId24" Type="http://schemas.openxmlformats.org/officeDocument/2006/relationships/hyperlink" Target="https://en.wikipedia.org/wiki/Bright_Angel_Lodge" TargetMode="External"/><Relationship Id="rId5" Type="http://schemas.openxmlformats.org/officeDocument/2006/relationships/hyperlink" Target="https://en.wikipedia.org/wiki/Buckey_O'Neill_Cabin" TargetMode="External"/><Relationship Id="rId15" Type="http://schemas.openxmlformats.org/officeDocument/2006/relationships/hyperlink" Target="https://en.wikipedia.org/wiki/John_Verkamp" TargetMode="External"/><Relationship Id="rId23" Type="http://schemas.openxmlformats.org/officeDocument/2006/relationships/hyperlink" Target="https://en.wikipedia.org/wiki/Ancestral_Puebloans" TargetMode="External"/><Relationship Id="rId10" Type="http://schemas.openxmlformats.org/officeDocument/2006/relationships/hyperlink" Target="https://en.wikipedia.org/wiki/Colorado_River" TargetMode="External"/><Relationship Id="rId19" Type="http://schemas.openxmlformats.org/officeDocument/2006/relationships/hyperlink" Target="https://en.wikipedia.org/wiki/Grand_Canyon" TargetMode="External"/><Relationship Id="rId4" Type="http://schemas.openxmlformats.org/officeDocument/2006/relationships/hyperlink" Target="https://en.wikipedia.org/wiki/Desert_View_Watchtower" TargetMode="External"/><Relationship Id="rId9" Type="http://schemas.openxmlformats.org/officeDocument/2006/relationships/hyperlink" Target="https://en.wikipedia.org/wiki/Green_River_(Colorado_River)" TargetMode="External"/><Relationship Id="rId14" Type="http://schemas.openxmlformats.org/officeDocument/2006/relationships/hyperlink" Target="https://en.wikipedia.org/wiki/Oraibi" TargetMode="External"/><Relationship Id="rId22" Type="http://schemas.openxmlformats.org/officeDocument/2006/relationships/hyperlink" Target="https://en.wikipedia.org/wiki/Lookout_Studio"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en.wikipedia.org/wiki/Bright_Angel_Trail" TargetMode="External"/><Relationship Id="rId13" Type="http://schemas.openxmlformats.org/officeDocument/2006/relationships/hyperlink" Target="https://en.wikipedia.org/wiki/Mary_Jane_Colter" TargetMode="External"/><Relationship Id="rId18" Type="http://schemas.openxmlformats.org/officeDocument/2006/relationships/hyperlink" Target="https://en.wikipedia.org/wiki/Grand_Canyon_Depot" TargetMode="External"/><Relationship Id="rId3" Type="http://schemas.openxmlformats.org/officeDocument/2006/relationships/hyperlink" Target="https://en.wikipedia.org/wiki/Grand_Canyon_Village" TargetMode="External"/><Relationship Id="rId21" Type="http://schemas.openxmlformats.org/officeDocument/2006/relationships/hyperlink" Target="https://en.wikipedia.org/wiki/Williams,_Arizona" TargetMode="External"/><Relationship Id="rId7" Type="http://schemas.openxmlformats.org/officeDocument/2006/relationships/hyperlink" Target="https://en.wikipedia.org/wiki/Kolb_Studio" TargetMode="External"/><Relationship Id="rId12" Type="http://schemas.openxmlformats.org/officeDocument/2006/relationships/hyperlink" Target="https://en.wikipedia.org/wiki/Hopi_House" TargetMode="External"/><Relationship Id="rId17" Type="http://schemas.openxmlformats.org/officeDocument/2006/relationships/hyperlink" Target="https://en.wikipedia.org/wiki/Grand_Canyon_Railway_4960" TargetMode="External"/><Relationship Id="rId25" Type="http://schemas.openxmlformats.org/officeDocument/2006/relationships/hyperlink" Target="https://en.wikipedia.org/wiki/Fred_Harvey_Company" TargetMode="External"/><Relationship Id="rId2" Type="http://schemas.openxmlformats.org/officeDocument/2006/relationships/slide" Target="../slides/slide44.xml"/><Relationship Id="rId16" Type="http://schemas.openxmlformats.org/officeDocument/2006/relationships/hyperlink" Target="https://en.wikipedia.org/wiki/Steam_locomotive" TargetMode="External"/><Relationship Id="rId20" Type="http://schemas.openxmlformats.org/officeDocument/2006/relationships/hyperlink" Target="https://en.wikipedia.org/wiki/Grand_Canyon_Railway" TargetMode="External"/><Relationship Id="rId1" Type="http://schemas.openxmlformats.org/officeDocument/2006/relationships/notesMaster" Target="../notesMasters/notesMaster1.xml"/><Relationship Id="rId6" Type="http://schemas.openxmlformats.org/officeDocument/2006/relationships/hyperlink" Target="https://en.wikipedia.org/wiki/Buckey_O'Neill" TargetMode="External"/><Relationship Id="rId11" Type="http://schemas.openxmlformats.org/officeDocument/2006/relationships/hyperlink" Target="https://en.wikipedia.org/wiki/El_Tovar_Hotel" TargetMode="External"/><Relationship Id="rId24" Type="http://schemas.openxmlformats.org/officeDocument/2006/relationships/hyperlink" Target="https://en.wikipedia.org/wiki/Bright_Angel_Lodge" TargetMode="External"/><Relationship Id="rId5" Type="http://schemas.openxmlformats.org/officeDocument/2006/relationships/hyperlink" Target="https://en.wikipedia.org/wiki/Buckey_O'Neill_Cabin" TargetMode="External"/><Relationship Id="rId15" Type="http://schemas.openxmlformats.org/officeDocument/2006/relationships/hyperlink" Target="https://en.wikipedia.org/wiki/John_Verkamp" TargetMode="External"/><Relationship Id="rId23" Type="http://schemas.openxmlformats.org/officeDocument/2006/relationships/hyperlink" Target="https://en.wikipedia.org/wiki/Ancestral_Puebloans" TargetMode="External"/><Relationship Id="rId10" Type="http://schemas.openxmlformats.org/officeDocument/2006/relationships/hyperlink" Target="https://en.wikipedia.org/wiki/Colorado_River" TargetMode="External"/><Relationship Id="rId19" Type="http://schemas.openxmlformats.org/officeDocument/2006/relationships/hyperlink" Target="https://en.wikipedia.org/wiki/Grand_Canyon" TargetMode="External"/><Relationship Id="rId4" Type="http://schemas.openxmlformats.org/officeDocument/2006/relationships/hyperlink" Target="https://en.wikipedia.org/wiki/Desert_View_Watchtower" TargetMode="External"/><Relationship Id="rId9" Type="http://schemas.openxmlformats.org/officeDocument/2006/relationships/hyperlink" Target="https://en.wikipedia.org/wiki/Green_River_(Colorado_River)" TargetMode="External"/><Relationship Id="rId14" Type="http://schemas.openxmlformats.org/officeDocument/2006/relationships/hyperlink" Target="https://en.wikipedia.org/wiki/Oraibi" TargetMode="External"/><Relationship Id="rId22" Type="http://schemas.openxmlformats.org/officeDocument/2006/relationships/hyperlink" Target="https://en.wikipedia.org/wiki/Lookout_Studio"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b="0" i="0" kern="1200" dirty="0" smtClean="0">
                <a:solidFill>
                  <a:schemeClr val="tx1"/>
                </a:solidFill>
                <a:latin typeface="+mn-lt"/>
                <a:ea typeface="+mn-ea"/>
                <a:cs typeface="+mn-cs"/>
              </a:rPr>
              <a:t>Unconformity</a:t>
            </a:r>
          </a:p>
          <a:p>
            <a:r>
              <a:rPr lang="en-US" sz="1200" b="0" i="0" kern="1200" dirty="0" smtClean="0">
                <a:solidFill>
                  <a:schemeClr val="tx1"/>
                </a:solidFill>
                <a:latin typeface="+mn-lt"/>
                <a:ea typeface="+mn-ea"/>
                <a:cs typeface="+mn-cs"/>
              </a:rPr>
              <a:t>From Wikipedia, the free encyclopedia</a:t>
            </a:r>
          </a:p>
          <a:p>
            <a:pPr rtl="0"/>
            <a:r>
              <a:rPr lang="en-US" sz="1200" b="0" i="0" u="none" strike="noStrike" kern="1200" dirty="0" smtClean="0">
                <a:solidFill>
                  <a:schemeClr val="tx1"/>
                </a:solidFill>
                <a:latin typeface="+mn-lt"/>
                <a:ea typeface="+mn-ea"/>
                <a:cs typeface="+mn-cs"/>
                <a:hlinkClick r:id="rId3"/>
              </a:rPr>
              <a:t>Jump to </a:t>
            </a:r>
            <a:r>
              <a:rPr lang="en-US" sz="1200" b="0" i="0" u="none" strike="noStrike" kern="1200" dirty="0" err="1" smtClean="0">
                <a:solidFill>
                  <a:schemeClr val="tx1"/>
                </a:solidFill>
                <a:latin typeface="+mn-lt"/>
                <a:ea typeface="+mn-ea"/>
                <a:cs typeface="+mn-cs"/>
                <a:hlinkClick r:id="rId3"/>
              </a:rPr>
              <a:t>navigationJump</a:t>
            </a:r>
            <a:r>
              <a:rPr lang="en-US" sz="1200" b="0" i="0" u="none" strike="noStrike" kern="1200" dirty="0" smtClean="0">
                <a:solidFill>
                  <a:schemeClr val="tx1"/>
                </a:solidFill>
                <a:latin typeface="+mn-lt"/>
                <a:ea typeface="+mn-ea"/>
                <a:cs typeface="+mn-cs"/>
                <a:hlinkClick r:id="rId3"/>
              </a:rPr>
              <a:t> to search</a:t>
            </a:r>
            <a:endParaRPr lang="en-US" sz="1200" b="0" i="0" kern="1200" dirty="0" smtClean="0">
              <a:solidFill>
                <a:schemeClr val="tx1"/>
              </a:solidFill>
              <a:latin typeface="+mn-lt"/>
              <a:ea typeface="+mn-ea"/>
              <a:cs typeface="+mn-cs"/>
            </a:endParaRPr>
          </a:p>
          <a:p>
            <a:pPr rtl="0"/>
            <a:r>
              <a:rPr lang="en-US" sz="1200" b="0" i="1" u="none" strike="noStrike" kern="1200" dirty="0" smtClean="0">
                <a:solidFill>
                  <a:schemeClr val="tx1"/>
                </a:solidFill>
                <a:latin typeface="+mn-lt"/>
                <a:ea typeface="+mn-ea"/>
                <a:cs typeface="+mn-cs"/>
                <a:hlinkClick r:id="rId4" tooltip="Hutton's Unconformity"/>
              </a:rPr>
              <a:t>Hutton's Unconformity</a:t>
            </a:r>
            <a:r>
              <a:rPr lang="en-US" sz="1200" b="0" i="0" kern="1200" dirty="0" smtClean="0">
                <a:solidFill>
                  <a:schemeClr val="tx1"/>
                </a:solidFill>
                <a:latin typeface="+mn-lt"/>
                <a:ea typeface="+mn-ea"/>
                <a:cs typeface="+mn-cs"/>
              </a:rPr>
              <a:t> at </a:t>
            </a:r>
            <a:r>
              <a:rPr lang="en-US" sz="1200" b="0" i="0" u="none" strike="noStrike" kern="1200" dirty="0" err="1" smtClean="0">
                <a:solidFill>
                  <a:schemeClr val="tx1"/>
                </a:solidFill>
                <a:latin typeface="+mn-lt"/>
                <a:ea typeface="+mn-ea"/>
                <a:cs typeface="+mn-cs"/>
                <a:hlinkClick r:id="rId5" tooltip="Jedburgh"/>
              </a:rPr>
              <a:t>Jedburgh</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6" tooltip="Scotland"/>
              </a:rPr>
              <a:t>Scotland</a:t>
            </a:r>
            <a:r>
              <a:rPr lang="en-US" sz="1200" b="0" i="0" kern="1200" dirty="0" smtClean="0">
                <a:solidFill>
                  <a:schemeClr val="tx1"/>
                </a:solidFill>
                <a:latin typeface="+mn-lt"/>
                <a:ea typeface="+mn-ea"/>
                <a:cs typeface="+mn-cs"/>
              </a:rPr>
              <a:t>, illustrated by </a:t>
            </a:r>
            <a:r>
              <a:rPr lang="en-US" sz="1200" b="0" i="0" u="none" strike="noStrike" kern="1200" dirty="0" smtClean="0">
                <a:solidFill>
                  <a:schemeClr val="tx1"/>
                </a:solidFill>
                <a:latin typeface="+mn-lt"/>
                <a:ea typeface="+mn-ea"/>
                <a:cs typeface="+mn-cs"/>
                <a:hlinkClick r:id="rId7" tooltip="John Clerk of Eldin"/>
              </a:rPr>
              <a:t>John Clerk</a:t>
            </a:r>
            <a:r>
              <a:rPr lang="en-US" sz="1200" b="0" i="0" kern="1200" dirty="0" smtClean="0">
                <a:solidFill>
                  <a:schemeClr val="tx1"/>
                </a:solidFill>
                <a:latin typeface="+mn-lt"/>
                <a:ea typeface="+mn-ea"/>
                <a:cs typeface="+mn-cs"/>
              </a:rPr>
              <a:t> in 1787 and photographed in 2003.</a:t>
            </a:r>
          </a:p>
          <a:p>
            <a:pPr rtl="0"/>
            <a:r>
              <a:rPr lang="en-US" sz="1200" b="0" i="0" kern="1200" dirty="0" smtClean="0">
                <a:solidFill>
                  <a:schemeClr val="tx1"/>
                </a:solidFill>
                <a:latin typeface="+mn-lt"/>
                <a:ea typeface="+mn-ea"/>
                <a:cs typeface="+mn-cs"/>
              </a:rPr>
              <a:t>An </a:t>
            </a:r>
            <a:r>
              <a:rPr lang="en-US" sz="1200" b="1" i="0" kern="1200" dirty="0" smtClean="0">
                <a:solidFill>
                  <a:schemeClr val="tx1"/>
                </a:solidFill>
                <a:latin typeface="+mn-lt"/>
                <a:ea typeface="+mn-ea"/>
                <a:cs typeface="+mn-cs"/>
              </a:rPr>
              <a:t>unconformity</a:t>
            </a:r>
            <a:r>
              <a:rPr lang="en-US" sz="1200" b="0" i="0" kern="1200" dirty="0" smtClean="0">
                <a:solidFill>
                  <a:schemeClr val="tx1"/>
                </a:solidFill>
                <a:latin typeface="+mn-lt"/>
                <a:ea typeface="+mn-ea"/>
                <a:cs typeface="+mn-cs"/>
              </a:rPr>
              <a:t> is a buried </a:t>
            </a:r>
            <a:r>
              <a:rPr lang="en-US" sz="1200" b="0" i="0" u="none" strike="noStrike" kern="1200" dirty="0" smtClean="0">
                <a:solidFill>
                  <a:schemeClr val="tx1"/>
                </a:solidFill>
                <a:latin typeface="+mn-lt"/>
                <a:ea typeface="+mn-ea"/>
                <a:cs typeface="+mn-cs"/>
                <a:hlinkClick r:id="rId8" tooltip="Erosion surface"/>
              </a:rPr>
              <a:t>erosional</a:t>
            </a:r>
            <a:r>
              <a:rPr lang="en-US" sz="1200" b="0" i="0" kern="1200" dirty="0" smtClean="0">
                <a:solidFill>
                  <a:schemeClr val="tx1"/>
                </a:solidFill>
                <a:latin typeface="+mn-lt"/>
                <a:ea typeface="+mn-ea"/>
                <a:cs typeface="+mn-cs"/>
              </a:rPr>
              <a:t> or non-depositional surface separating two </a:t>
            </a:r>
            <a:r>
              <a:rPr lang="en-US" sz="1200" b="0" i="0" u="none" strike="noStrike" kern="1200" dirty="0" smtClean="0">
                <a:solidFill>
                  <a:schemeClr val="tx1"/>
                </a:solidFill>
                <a:latin typeface="+mn-lt"/>
                <a:ea typeface="+mn-ea"/>
                <a:cs typeface="+mn-cs"/>
                <a:hlinkClick r:id="rId9" tooltip="Rock (geology)"/>
              </a:rPr>
              <a:t>rock</a:t>
            </a:r>
            <a:r>
              <a:rPr lang="en-US" sz="1200" b="0" i="0" kern="1200" dirty="0" smtClean="0">
                <a:solidFill>
                  <a:schemeClr val="tx1"/>
                </a:solidFill>
                <a:latin typeface="+mn-lt"/>
                <a:ea typeface="+mn-ea"/>
                <a:cs typeface="+mn-cs"/>
              </a:rPr>
              <a:t> masses or </a:t>
            </a:r>
            <a:r>
              <a:rPr lang="en-US" sz="1200" b="0" i="0" u="none" strike="noStrike" kern="1200" dirty="0" smtClean="0">
                <a:solidFill>
                  <a:schemeClr val="tx1"/>
                </a:solidFill>
                <a:latin typeface="+mn-lt"/>
                <a:ea typeface="+mn-ea"/>
                <a:cs typeface="+mn-cs"/>
                <a:hlinkClick r:id="rId10" tooltip="Stratum"/>
              </a:rPr>
              <a:t>strata</a:t>
            </a:r>
            <a:r>
              <a:rPr lang="en-US" sz="1200" b="0" i="0" kern="1200" dirty="0" smtClean="0">
                <a:solidFill>
                  <a:schemeClr val="tx1"/>
                </a:solidFill>
                <a:latin typeface="+mn-lt"/>
                <a:ea typeface="+mn-ea"/>
                <a:cs typeface="+mn-cs"/>
              </a:rPr>
              <a:t> of different ages, indicating that </a:t>
            </a:r>
            <a:r>
              <a:rPr lang="en-US" sz="1200" b="0" i="0" u="none" strike="noStrike" kern="1200" dirty="0" smtClean="0">
                <a:solidFill>
                  <a:schemeClr val="tx1"/>
                </a:solidFill>
                <a:latin typeface="+mn-lt"/>
                <a:ea typeface="+mn-ea"/>
                <a:cs typeface="+mn-cs"/>
                <a:hlinkClick r:id="rId11" tooltip="Sediment"/>
              </a:rPr>
              <a:t>sediment</a:t>
            </a:r>
            <a:r>
              <a:rPr lang="en-US" sz="1200" b="0" i="0" kern="1200" dirty="0" smtClean="0">
                <a:solidFill>
                  <a:schemeClr val="tx1"/>
                </a:solidFill>
                <a:latin typeface="+mn-lt"/>
                <a:ea typeface="+mn-ea"/>
                <a:cs typeface="+mn-cs"/>
              </a:rPr>
              <a:t> deposition was not continuous. In general, the older layer was exposed to erosion for an interval of time before deposition of the younger layer, but the term is used to describe any break in the </a:t>
            </a:r>
            <a:r>
              <a:rPr lang="en-US" sz="1200" b="0" i="0" u="none" strike="noStrike" kern="1200" dirty="0" smtClean="0">
                <a:solidFill>
                  <a:schemeClr val="tx1"/>
                </a:solidFill>
                <a:latin typeface="+mn-lt"/>
                <a:ea typeface="+mn-ea"/>
                <a:cs typeface="+mn-cs"/>
                <a:hlinkClick r:id="rId12" tooltip="Sedimentary rocks"/>
              </a:rPr>
              <a:t>sedimentary</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3" tooltip="Geologic record"/>
              </a:rPr>
              <a:t>geologic record</a:t>
            </a:r>
            <a:r>
              <a:rPr lang="en-US" sz="1200" b="0" i="0" kern="1200" dirty="0" smtClean="0">
                <a:solidFill>
                  <a:schemeClr val="tx1"/>
                </a:solidFill>
                <a:latin typeface="+mn-lt"/>
                <a:ea typeface="+mn-ea"/>
                <a:cs typeface="+mn-cs"/>
              </a:rPr>
              <a:t>. The significance of angular unconformity (see below) was shown by </a:t>
            </a:r>
            <a:r>
              <a:rPr lang="en-US" sz="1200" b="0" i="0" u="none" strike="noStrike" kern="1200" dirty="0" smtClean="0">
                <a:solidFill>
                  <a:schemeClr val="tx1"/>
                </a:solidFill>
                <a:latin typeface="+mn-lt"/>
                <a:ea typeface="+mn-ea"/>
                <a:cs typeface="+mn-cs"/>
                <a:hlinkClick r:id="rId14" tooltip="James Hutton"/>
              </a:rPr>
              <a:t>James Hutton</a:t>
            </a:r>
            <a:r>
              <a:rPr lang="en-US" sz="1200" b="0" i="0" kern="1200" dirty="0" smtClean="0">
                <a:solidFill>
                  <a:schemeClr val="tx1"/>
                </a:solidFill>
                <a:latin typeface="+mn-lt"/>
                <a:ea typeface="+mn-ea"/>
                <a:cs typeface="+mn-cs"/>
              </a:rPr>
              <a:t>, who found examples of </a:t>
            </a:r>
            <a:r>
              <a:rPr lang="en-US" sz="1200" b="0" i="0" u="none" strike="noStrike" kern="1200" dirty="0" smtClean="0">
                <a:solidFill>
                  <a:schemeClr val="tx1"/>
                </a:solidFill>
                <a:latin typeface="+mn-lt"/>
                <a:ea typeface="+mn-ea"/>
                <a:cs typeface="+mn-cs"/>
                <a:hlinkClick r:id="rId4" tooltip="Hutton's Unconformity"/>
              </a:rPr>
              <a:t>Hutton's Unconformity</a:t>
            </a:r>
            <a:r>
              <a:rPr lang="en-US" sz="1200" b="0" i="0" kern="1200" dirty="0" smtClean="0">
                <a:solidFill>
                  <a:schemeClr val="tx1"/>
                </a:solidFill>
                <a:latin typeface="+mn-lt"/>
                <a:ea typeface="+mn-ea"/>
                <a:cs typeface="+mn-cs"/>
              </a:rPr>
              <a:t> at </a:t>
            </a:r>
            <a:r>
              <a:rPr lang="en-US" sz="1200" b="0" i="0" u="none" strike="noStrike" kern="1200" dirty="0" err="1" smtClean="0">
                <a:solidFill>
                  <a:schemeClr val="tx1"/>
                </a:solidFill>
                <a:latin typeface="+mn-lt"/>
                <a:ea typeface="+mn-ea"/>
                <a:cs typeface="+mn-cs"/>
                <a:hlinkClick r:id="rId5" tooltip="Jedburgh"/>
              </a:rPr>
              <a:t>Jedburgh</a:t>
            </a:r>
            <a:r>
              <a:rPr lang="en-US" sz="1200" b="0" i="0" kern="1200" dirty="0" smtClean="0">
                <a:solidFill>
                  <a:schemeClr val="tx1"/>
                </a:solidFill>
                <a:latin typeface="+mn-lt"/>
                <a:ea typeface="+mn-ea"/>
                <a:cs typeface="+mn-cs"/>
              </a:rPr>
              <a:t> in 1787 and at </a:t>
            </a:r>
            <a:r>
              <a:rPr lang="en-US" sz="1200" b="0" i="0" u="none" strike="noStrike" kern="1200" dirty="0" err="1" smtClean="0">
                <a:solidFill>
                  <a:schemeClr val="tx1"/>
                </a:solidFill>
                <a:latin typeface="+mn-lt"/>
                <a:ea typeface="+mn-ea"/>
                <a:cs typeface="+mn-cs"/>
                <a:hlinkClick r:id="rId15" tooltip="Siccar Point"/>
              </a:rPr>
              <a:t>Siccar</a:t>
            </a:r>
            <a:r>
              <a:rPr lang="en-US" sz="1200" b="0" i="0" u="none" strike="noStrike" kern="1200" dirty="0" smtClean="0">
                <a:solidFill>
                  <a:schemeClr val="tx1"/>
                </a:solidFill>
                <a:latin typeface="+mn-lt"/>
                <a:ea typeface="+mn-ea"/>
                <a:cs typeface="+mn-cs"/>
                <a:hlinkClick r:id="rId15" tooltip="Siccar Point"/>
              </a:rPr>
              <a:t> Point</a:t>
            </a:r>
            <a:r>
              <a:rPr lang="en-US" sz="1200" b="0" i="0" kern="1200" dirty="0" smtClean="0">
                <a:solidFill>
                  <a:schemeClr val="tx1"/>
                </a:solidFill>
                <a:latin typeface="+mn-lt"/>
                <a:ea typeface="+mn-ea"/>
                <a:cs typeface="+mn-cs"/>
              </a:rPr>
              <a:t> in 1788.</a:t>
            </a:r>
            <a:r>
              <a:rPr lang="en-US" sz="1200" b="0" i="0" u="none" strike="noStrike" kern="1200" baseline="30000" dirty="0" smtClean="0">
                <a:solidFill>
                  <a:schemeClr val="tx1"/>
                </a:solidFill>
                <a:latin typeface="+mn-lt"/>
                <a:ea typeface="+mn-ea"/>
                <a:cs typeface="+mn-cs"/>
                <a:hlinkClick r:id="rId3"/>
              </a:rPr>
              <a:t>[1][2]</a:t>
            </a:r>
            <a:endParaRPr lang="en-US" sz="1200" b="0" i="0" kern="1200" dirty="0" smtClean="0">
              <a:solidFill>
                <a:schemeClr val="tx1"/>
              </a:solidFill>
              <a:latin typeface="+mn-lt"/>
              <a:ea typeface="+mn-ea"/>
              <a:cs typeface="+mn-cs"/>
            </a:endParaRPr>
          </a:p>
          <a:p>
            <a:pPr rtl="0"/>
            <a:r>
              <a:rPr lang="en-US" sz="1200" b="0" i="0" kern="1200" dirty="0" smtClean="0">
                <a:solidFill>
                  <a:schemeClr val="tx1"/>
                </a:solidFill>
                <a:latin typeface="+mn-lt"/>
                <a:ea typeface="+mn-ea"/>
                <a:cs typeface="+mn-cs"/>
              </a:rPr>
              <a:t>The rocks above an unconformity </a:t>
            </a:r>
            <a:r>
              <a:rPr lang="en-US" sz="1200" b="0" i="0" u="none" strike="noStrike" kern="1200" dirty="0" smtClean="0">
                <a:solidFill>
                  <a:schemeClr val="tx1"/>
                </a:solidFill>
                <a:latin typeface="+mn-lt"/>
                <a:ea typeface="+mn-ea"/>
                <a:cs typeface="+mn-cs"/>
                <a:hlinkClick r:id="rId16" tooltip="Law of superposition"/>
              </a:rPr>
              <a:t>are younger than</a:t>
            </a:r>
            <a:r>
              <a:rPr lang="en-US" sz="1200" b="0" i="0" kern="1200" dirty="0" smtClean="0">
                <a:solidFill>
                  <a:schemeClr val="tx1"/>
                </a:solidFill>
                <a:latin typeface="+mn-lt"/>
                <a:ea typeface="+mn-ea"/>
                <a:cs typeface="+mn-cs"/>
              </a:rPr>
              <a:t> the rocks beneath (unless the sequence has been overturned). An unconformity represents </a:t>
            </a:r>
            <a:r>
              <a:rPr lang="en-US" sz="1200" b="0" i="0" u="none" strike="noStrike" kern="1200" dirty="0" smtClean="0">
                <a:solidFill>
                  <a:schemeClr val="tx1"/>
                </a:solidFill>
                <a:latin typeface="+mn-lt"/>
                <a:ea typeface="+mn-ea"/>
                <a:cs typeface="+mn-cs"/>
                <a:hlinkClick r:id="rId17" tooltip="Geologic time"/>
              </a:rPr>
              <a:t>time</a:t>
            </a:r>
            <a:r>
              <a:rPr lang="en-US" sz="1200" b="0" i="0" kern="1200" dirty="0" smtClean="0">
                <a:solidFill>
                  <a:schemeClr val="tx1"/>
                </a:solidFill>
                <a:latin typeface="+mn-lt"/>
                <a:ea typeface="+mn-ea"/>
                <a:cs typeface="+mn-cs"/>
              </a:rPr>
              <a:t> during which no sediments were preserved in a region or were subsequently eroded before the next deposition. The local record for that time interval is missing and geologists must use other clues to discover that part of the geologic history of that area. The interval of geologic time not represented is called a </a:t>
            </a:r>
            <a:r>
              <a:rPr lang="en-US" sz="1200" b="1" i="0" kern="1200" dirty="0" smtClean="0">
                <a:solidFill>
                  <a:schemeClr val="tx1"/>
                </a:solidFill>
                <a:latin typeface="+mn-lt"/>
                <a:ea typeface="+mn-ea"/>
                <a:cs typeface="+mn-cs"/>
              </a:rPr>
              <a:t>hiatus</a:t>
            </a:r>
            <a:r>
              <a:rPr lang="en-US" sz="1200" b="0" i="0" kern="1200" dirty="0" smtClean="0">
                <a:solidFill>
                  <a:schemeClr val="tx1"/>
                </a:solidFill>
                <a:latin typeface="+mn-lt"/>
                <a:ea typeface="+mn-ea"/>
                <a:cs typeface="+mn-cs"/>
              </a:rPr>
              <a:t>. It is a kind of </a:t>
            </a:r>
            <a:r>
              <a:rPr lang="en-US" sz="1200" b="0" i="0" u="none" strike="noStrike" kern="1200" dirty="0" smtClean="0">
                <a:solidFill>
                  <a:schemeClr val="tx1"/>
                </a:solidFill>
                <a:latin typeface="+mn-lt"/>
                <a:ea typeface="+mn-ea"/>
                <a:cs typeface="+mn-cs"/>
                <a:hlinkClick r:id="rId18" tooltip="Relative dating"/>
              </a:rPr>
              <a:t>relative dating</a:t>
            </a:r>
            <a:r>
              <a:rPr lang="en-US" sz="1200" b="0" i="0" kern="1200" dirty="0" smtClean="0">
                <a:solidFill>
                  <a:schemeClr val="tx1"/>
                </a:solidFill>
                <a:latin typeface="+mn-lt"/>
                <a:ea typeface="+mn-ea"/>
                <a:cs typeface="+mn-cs"/>
              </a:rPr>
              <a:t>.</a:t>
            </a:r>
          </a:p>
          <a:p>
            <a:pPr rtl="0"/>
            <a:r>
              <a:rPr lang="en-US" sz="1200" b="1" i="0" kern="1200" dirty="0" smtClean="0">
                <a:solidFill>
                  <a:schemeClr val="tx1"/>
                </a:solidFill>
                <a:latin typeface="+mn-lt"/>
                <a:ea typeface="+mn-ea"/>
                <a:cs typeface="+mn-cs"/>
              </a:rPr>
              <a:t>Contents</a:t>
            </a:r>
          </a:p>
          <a:p>
            <a:pPr rtl="0"/>
            <a:r>
              <a:rPr lang="en-US" sz="1200" b="0" i="0" kern="1200" dirty="0" smtClean="0">
                <a:solidFill>
                  <a:schemeClr val="tx1"/>
                </a:solidFill>
                <a:latin typeface="+mn-lt"/>
                <a:ea typeface="+mn-ea"/>
                <a:cs typeface="+mn-cs"/>
              </a:rPr>
              <a:t>Types[</a:t>
            </a:r>
            <a:r>
              <a:rPr lang="en-US" sz="1200" b="0" i="0" u="none" strike="noStrike" kern="1200" dirty="0" smtClean="0">
                <a:solidFill>
                  <a:schemeClr val="tx1"/>
                </a:solidFill>
                <a:latin typeface="+mn-lt"/>
                <a:ea typeface="+mn-ea"/>
                <a:cs typeface="+mn-cs"/>
                <a:hlinkClick r:id="rId19" tooltip="Edit section: Types"/>
              </a:rPr>
              <a:t>edit</a:t>
            </a:r>
            <a:r>
              <a:rPr lang="en-US" sz="1200" b="0" i="0" kern="1200" dirty="0" smtClean="0">
                <a:solidFill>
                  <a:schemeClr val="tx1"/>
                </a:solidFill>
                <a:latin typeface="+mn-lt"/>
                <a:ea typeface="+mn-ea"/>
                <a:cs typeface="+mn-cs"/>
              </a:rPr>
              <a:t>]</a:t>
            </a:r>
          </a:p>
          <a:p>
            <a:pPr rtl="0"/>
            <a:r>
              <a:rPr lang="en-US" sz="1200" b="1" i="0" kern="1200" dirty="0" err="1" smtClean="0">
                <a:solidFill>
                  <a:schemeClr val="tx1"/>
                </a:solidFill>
                <a:latin typeface="+mn-lt"/>
                <a:ea typeface="+mn-ea"/>
                <a:cs typeface="+mn-cs"/>
              </a:rPr>
              <a:t>Disconformity</a:t>
            </a:r>
            <a:r>
              <a:rPr lang="en-US" sz="1200" b="0" i="0" kern="1200" dirty="0" smtClean="0">
                <a:solidFill>
                  <a:schemeClr val="tx1"/>
                </a:solidFill>
                <a:latin typeface="+mn-lt"/>
                <a:ea typeface="+mn-ea"/>
                <a:cs typeface="+mn-cs"/>
              </a:rPr>
              <a:t>[</a:t>
            </a:r>
            <a:r>
              <a:rPr lang="en-US" sz="1200" b="0" i="0" u="none" strike="noStrike" kern="1200" dirty="0" smtClean="0">
                <a:solidFill>
                  <a:schemeClr val="tx1"/>
                </a:solidFill>
                <a:latin typeface="+mn-lt"/>
                <a:ea typeface="+mn-ea"/>
                <a:cs typeface="+mn-cs"/>
                <a:hlinkClick r:id="rId20" tooltip="Edit section: Disconformity"/>
              </a:rPr>
              <a:t>edit</a:t>
            </a:r>
            <a:r>
              <a:rPr lang="en-US" sz="1200" b="0" i="0" kern="1200" dirty="0" smtClean="0">
                <a:solidFill>
                  <a:schemeClr val="tx1"/>
                </a:solidFill>
                <a:latin typeface="+mn-lt"/>
                <a:ea typeface="+mn-ea"/>
                <a:cs typeface="+mn-cs"/>
              </a:rPr>
              <a:t>]</a:t>
            </a:r>
            <a:endParaRPr lang="en-US" sz="1200" b="1" i="0" kern="1200" dirty="0" smtClean="0">
              <a:solidFill>
                <a:schemeClr val="tx1"/>
              </a:solidFill>
              <a:latin typeface="+mn-lt"/>
              <a:ea typeface="+mn-ea"/>
              <a:cs typeface="+mn-cs"/>
            </a:endParaRPr>
          </a:p>
          <a:p>
            <a:pPr rtl="0"/>
            <a:r>
              <a:rPr lang="en-US" sz="1200" b="0" i="0" kern="1200" dirty="0" err="1" smtClean="0">
                <a:solidFill>
                  <a:schemeClr val="tx1"/>
                </a:solidFill>
                <a:latin typeface="+mn-lt"/>
                <a:ea typeface="+mn-ea"/>
                <a:cs typeface="+mn-cs"/>
              </a:rPr>
              <a:t>Disconformity</a:t>
            </a:r>
            <a:endParaRPr lang="en-US" sz="1200" b="0" i="0" kern="1200" dirty="0" smtClean="0">
              <a:solidFill>
                <a:schemeClr val="tx1"/>
              </a:solidFill>
              <a:latin typeface="+mn-lt"/>
              <a:ea typeface="+mn-ea"/>
              <a:cs typeface="+mn-cs"/>
            </a:endParaRPr>
          </a:p>
          <a:p>
            <a:pPr rtl="0"/>
            <a:r>
              <a:rPr lang="en-US" sz="1200" b="0" i="0" kern="1200" dirty="0" smtClean="0">
                <a:solidFill>
                  <a:schemeClr val="tx1"/>
                </a:solidFill>
                <a:latin typeface="+mn-lt"/>
                <a:ea typeface="+mn-ea"/>
                <a:cs typeface="+mn-cs"/>
              </a:rPr>
              <a:t>A </a:t>
            </a:r>
            <a:r>
              <a:rPr lang="en-US" sz="1200" b="1" i="0" kern="1200" dirty="0" err="1" smtClean="0">
                <a:solidFill>
                  <a:schemeClr val="tx1"/>
                </a:solidFill>
                <a:latin typeface="+mn-lt"/>
                <a:ea typeface="+mn-ea"/>
                <a:cs typeface="+mn-cs"/>
              </a:rPr>
              <a:t>disconformity</a:t>
            </a:r>
            <a:r>
              <a:rPr lang="en-US" sz="1200" b="0" i="0" kern="1200" dirty="0" smtClean="0">
                <a:solidFill>
                  <a:schemeClr val="tx1"/>
                </a:solidFill>
                <a:latin typeface="+mn-lt"/>
                <a:ea typeface="+mn-ea"/>
                <a:cs typeface="+mn-cs"/>
              </a:rPr>
              <a:t> is an unconformity between parallel </a:t>
            </a:r>
            <a:r>
              <a:rPr lang="en-US" sz="1200" b="0" i="0" u="none" strike="noStrike" kern="1200" dirty="0" smtClean="0">
                <a:solidFill>
                  <a:schemeClr val="tx1"/>
                </a:solidFill>
                <a:latin typeface="+mn-lt"/>
                <a:ea typeface="+mn-ea"/>
                <a:cs typeface="+mn-cs"/>
                <a:hlinkClick r:id="rId10" tooltip="Stratum"/>
              </a:rPr>
              <a:t>layers</a:t>
            </a:r>
            <a:r>
              <a:rPr lang="en-US" sz="1200" b="0" i="0" kern="1200" dirty="0" smtClean="0">
                <a:solidFill>
                  <a:schemeClr val="tx1"/>
                </a:solidFill>
                <a:latin typeface="+mn-lt"/>
                <a:ea typeface="+mn-ea"/>
                <a:cs typeface="+mn-cs"/>
              </a:rPr>
              <a:t> of </a:t>
            </a:r>
            <a:r>
              <a:rPr lang="en-US" sz="1200" b="0" i="0" u="none" strike="noStrike" kern="1200" dirty="0" smtClean="0">
                <a:solidFill>
                  <a:schemeClr val="tx1"/>
                </a:solidFill>
                <a:latin typeface="+mn-lt"/>
                <a:ea typeface="+mn-ea"/>
                <a:cs typeface="+mn-cs"/>
                <a:hlinkClick r:id="rId12" tooltip="Sedimentary rocks"/>
              </a:rPr>
              <a:t>sedimentary rocks</a:t>
            </a:r>
            <a:r>
              <a:rPr lang="en-US" sz="1200" b="0" i="0" kern="1200" dirty="0" smtClean="0">
                <a:solidFill>
                  <a:schemeClr val="tx1"/>
                </a:solidFill>
                <a:latin typeface="+mn-lt"/>
                <a:ea typeface="+mn-ea"/>
                <a:cs typeface="+mn-cs"/>
              </a:rPr>
              <a:t> which represents a period of erosion or non-deposition.</a:t>
            </a:r>
            <a:r>
              <a:rPr lang="en-US" sz="1200" b="0" i="0" u="none" strike="noStrike" kern="1200" baseline="30000" dirty="0" smtClean="0">
                <a:solidFill>
                  <a:schemeClr val="tx1"/>
                </a:solidFill>
                <a:latin typeface="+mn-lt"/>
                <a:ea typeface="+mn-ea"/>
                <a:cs typeface="+mn-cs"/>
                <a:hlinkClick r:id="rId3"/>
              </a:rPr>
              <a:t>[3]</a:t>
            </a:r>
            <a:r>
              <a:rPr lang="en-US" sz="1200" b="0" i="0" kern="1200" dirty="0" smtClean="0">
                <a:solidFill>
                  <a:schemeClr val="tx1"/>
                </a:solidFill>
                <a:latin typeface="+mn-lt"/>
                <a:ea typeface="+mn-ea"/>
                <a:cs typeface="+mn-cs"/>
              </a:rPr>
              <a:t> Disconformities are marked by features of </a:t>
            </a:r>
            <a:r>
              <a:rPr lang="en-US" sz="1200" b="0" i="0" u="none" strike="noStrike" kern="1200" dirty="0" err="1" smtClean="0">
                <a:solidFill>
                  <a:schemeClr val="tx1"/>
                </a:solidFill>
                <a:latin typeface="+mn-lt"/>
                <a:ea typeface="+mn-ea"/>
                <a:cs typeface="+mn-cs"/>
                <a:hlinkClick r:id="rId21" tooltip="Subaerial"/>
              </a:rPr>
              <a:t>subaerial</a:t>
            </a:r>
            <a:r>
              <a:rPr lang="en-US" sz="1200" b="0" i="0" kern="1200" dirty="0" smtClean="0">
                <a:solidFill>
                  <a:schemeClr val="tx1"/>
                </a:solidFill>
                <a:latin typeface="+mn-lt"/>
                <a:ea typeface="+mn-ea"/>
                <a:cs typeface="+mn-cs"/>
              </a:rPr>
              <a:t> erosion. This type of erosion can leave channels and </a:t>
            </a:r>
            <a:r>
              <a:rPr lang="en-US" sz="1200" b="0" i="0" u="none" strike="noStrike" kern="1200" dirty="0" err="1" smtClean="0">
                <a:solidFill>
                  <a:schemeClr val="tx1"/>
                </a:solidFill>
                <a:latin typeface="+mn-lt"/>
                <a:ea typeface="+mn-ea"/>
                <a:cs typeface="+mn-cs"/>
                <a:hlinkClick r:id="rId22" tooltip="Paleosols"/>
              </a:rPr>
              <a:t>paleosols</a:t>
            </a:r>
            <a:r>
              <a:rPr lang="en-US" sz="1200" b="0" i="0" kern="1200" dirty="0" smtClean="0">
                <a:solidFill>
                  <a:schemeClr val="tx1"/>
                </a:solidFill>
                <a:latin typeface="+mn-lt"/>
                <a:ea typeface="+mn-ea"/>
                <a:cs typeface="+mn-cs"/>
              </a:rPr>
              <a:t> in the rock record.</a:t>
            </a:r>
            <a:r>
              <a:rPr lang="en-US" sz="1200" b="0" i="0" u="none" strike="noStrike" kern="1200" baseline="30000" dirty="0" smtClean="0">
                <a:solidFill>
                  <a:schemeClr val="tx1"/>
                </a:solidFill>
                <a:latin typeface="+mn-lt"/>
                <a:ea typeface="+mn-ea"/>
                <a:cs typeface="+mn-cs"/>
                <a:hlinkClick r:id="rId3"/>
              </a:rPr>
              <a:t>[4]</a:t>
            </a:r>
            <a:endParaRPr lang="en-US" sz="1200" b="0" i="0" kern="1200" dirty="0" smtClean="0">
              <a:solidFill>
                <a:schemeClr val="tx1"/>
              </a:solidFill>
              <a:latin typeface="+mn-lt"/>
              <a:ea typeface="+mn-ea"/>
              <a:cs typeface="+mn-cs"/>
            </a:endParaRPr>
          </a:p>
          <a:p>
            <a:pPr rtl="0"/>
            <a:r>
              <a:rPr lang="en-US" sz="1200" b="1" i="0" kern="1200" dirty="0" smtClean="0">
                <a:solidFill>
                  <a:schemeClr val="tx1"/>
                </a:solidFill>
                <a:latin typeface="+mn-lt"/>
                <a:ea typeface="+mn-ea"/>
                <a:cs typeface="+mn-cs"/>
              </a:rPr>
              <a:t>Nonconformity</a:t>
            </a:r>
            <a:r>
              <a:rPr lang="en-US" sz="1200" b="0" i="0" kern="1200" dirty="0" smtClean="0">
                <a:solidFill>
                  <a:schemeClr val="tx1"/>
                </a:solidFill>
                <a:latin typeface="+mn-lt"/>
                <a:ea typeface="+mn-ea"/>
                <a:cs typeface="+mn-cs"/>
              </a:rPr>
              <a:t>[</a:t>
            </a:r>
            <a:r>
              <a:rPr lang="en-US" sz="1200" b="0" i="0" u="none" strike="noStrike" kern="1200" dirty="0" smtClean="0">
                <a:solidFill>
                  <a:schemeClr val="tx1"/>
                </a:solidFill>
                <a:latin typeface="+mn-lt"/>
                <a:ea typeface="+mn-ea"/>
                <a:cs typeface="+mn-cs"/>
                <a:hlinkClick r:id="rId23" tooltip="Edit section: Nonconformity"/>
              </a:rPr>
              <a:t>edit</a:t>
            </a:r>
            <a:r>
              <a:rPr lang="en-US" sz="1200" b="0" i="0" kern="1200" dirty="0" smtClean="0">
                <a:solidFill>
                  <a:schemeClr val="tx1"/>
                </a:solidFill>
                <a:latin typeface="+mn-lt"/>
                <a:ea typeface="+mn-ea"/>
                <a:cs typeface="+mn-cs"/>
              </a:rPr>
              <a:t>]</a:t>
            </a:r>
            <a:endParaRPr lang="en-US" sz="1200" b="1" i="0" kern="1200" dirty="0" smtClean="0">
              <a:solidFill>
                <a:schemeClr val="tx1"/>
              </a:solidFill>
              <a:latin typeface="+mn-lt"/>
              <a:ea typeface="+mn-ea"/>
              <a:cs typeface="+mn-cs"/>
            </a:endParaRPr>
          </a:p>
          <a:p>
            <a:pPr rtl="0"/>
            <a:r>
              <a:rPr lang="en-US" sz="1200" b="0" i="0" kern="1200" dirty="0" smtClean="0">
                <a:solidFill>
                  <a:schemeClr val="tx1"/>
                </a:solidFill>
                <a:latin typeface="+mn-lt"/>
                <a:ea typeface="+mn-ea"/>
                <a:cs typeface="+mn-cs"/>
              </a:rPr>
              <a:t>Nonconformity</a:t>
            </a:r>
          </a:p>
          <a:p>
            <a:pPr rtl="0"/>
            <a:r>
              <a:rPr lang="en-US" sz="1200" b="0" i="0" kern="1200" dirty="0" smtClean="0">
                <a:solidFill>
                  <a:schemeClr val="tx1"/>
                </a:solidFill>
                <a:latin typeface="+mn-lt"/>
                <a:ea typeface="+mn-ea"/>
                <a:cs typeface="+mn-cs"/>
              </a:rPr>
              <a:t>A nonconformity exists between sedimentary rocks and </a:t>
            </a:r>
            <a:r>
              <a:rPr lang="en-US" sz="1200" b="0" i="0" u="none" strike="noStrike" kern="1200" dirty="0" smtClean="0">
                <a:solidFill>
                  <a:schemeClr val="tx1"/>
                </a:solidFill>
                <a:latin typeface="+mn-lt"/>
                <a:ea typeface="+mn-ea"/>
                <a:cs typeface="+mn-cs"/>
                <a:hlinkClick r:id="rId24" tooltip="Metamorphic rocks"/>
              </a:rPr>
              <a:t>metamorphic</a:t>
            </a:r>
            <a:r>
              <a:rPr lang="en-US" sz="1200" b="0" i="0" kern="1200" dirty="0" smtClean="0">
                <a:solidFill>
                  <a:schemeClr val="tx1"/>
                </a:solidFill>
                <a:latin typeface="+mn-lt"/>
                <a:ea typeface="+mn-ea"/>
                <a:cs typeface="+mn-cs"/>
              </a:rPr>
              <a:t> or </a:t>
            </a:r>
            <a:r>
              <a:rPr lang="en-US" sz="1200" b="0" i="0" u="none" strike="noStrike" kern="1200" dirty="0" smtClean="0">
                <a:solidFill>
                  <a:schemeClr val="tx1"/>
                </a:solidFill>
                <a:latin typeface="+mn-lt"/>
                <a:ea typeface="+mn-ea"/>
                <a:cs typeface="+mn-cs"/>
                <a:hlinkClick r:id="rId25" tooltip="Igneous rocks"/>
              </a:rPr>
              <a:t>igneous rocks</a:t>
            </a:r>
            <a:r>
              <a:rPr lang="en-US" sz="1200" b="0" i="0" kern="1200" dirty="0" smtClean="0">
                <a:solidFill>
                  <a:schemeClr val="tx1"/>
                </a:solidFill>
                <a:latin typeface="+mn-lt"/>
                <a:ea typeface="+mn-ea"/>
                <a:cs typeface="+mn-cs"/>
              </a:rPr>
              <a:t> when the sedimentary rock lies above and was deposited on the pre-existing and eroded metamorphic or igneous rock. Namely, if the rock below the break is igneous or has lost its bedding due to metamorphism, the plane of juncture is a nonconformity.</a:t>
            </a:r>
            <a:r>
              <a:rPr lang="en-US" sz="1200" b="0" i="0" u="none" strike="noStrike" kern="1200" baseline="30000" dirty="0" smtClean="0">
                <a:solidFill>
                  <a:schemeClr val="tx1"/>
                </a:solidFill>
                <a:latin typeface="+mn-lt"/>
                <a:ea typeface="+mn-ea"/>
                <a:cs typeface="+mn-cs"/>
                <a:hlinkClick r:id="rId3"/>
              </a:rPr>
              <a:t>[5]</a:t>
            </a:r>
            <a:endParaRPr lang="en-US" sz="1200" b="0" i="0" kern="1200" dirty="0" smtClean="0">
              <a:solidFill>
                <a:schemeClr val="tx1"/>
              </a:solidFill>
              <a:latin typeface="+mn-lt"/>
              <a:ea typeface="+mn-ea"/>
              <a:cs typeface="+mn-cs"/>
            </a:endParaRPr>
          </a:p>
          <a:p>
            <a:pPr rtl="0"/>
            <a:r>
              <a:rPr lang="en-US" sz="1200" b="1" i="0" kern="1200" dirty="0" smtClean="0">
                <a:solidFill>
                  <a:schemeClr val="tx1"/>
                </a:solidFill>
                <a:latin typeface="+mn-lt"/>
                <a:ea typeface="+mn-ea"/>
                <a:cs typeface="+mn-cs"/>
              </a:rPr>
              <a:t>Angular unconformity</a:t>
            </a:r>
            <a:r>
              <a:rPr lang="en-US" sz="1200" b="0" i="0" kern="1200" dirty="0" smtClean="0">
                <a:solidFill>
                  <a:schemeClr val="tx1"/>
                </a:solidFill>
                <a:latin typeface="+mn-lt"/>
                <a:ea typeface="+mn-ea"/>
                <a:cs typeface="+mn-cs"/>
              </a:rPr>
              <a:t>[</a:t>
            </a:r>
            <a:r>
              <a:rPr lang="en-US" sz="1200" b="0" i="0" u="none" strike="noStrike" kern="1200" dirty="0" smtClean="0">
                <a:solidFill>
                  <a:schemeClr val="tx1"/>
                </a:solidFill>
                <a:latin typeface="+mn-lt"/>
                <a:ea typeface="+mn-ea"/>
                <a:cs typeface="+mn-cs"/>
                <a:hlinkClick r:id="rId26" tooltip="Edit section: Angular unconformity"/>
              </a:rPr>
              <a:t>edit</a:t>
            </a:r>
            <a:r>
              <a:rPr lang="en-US" sz="1200" b="0" i="0" kern="1200" dirty="0" smtClean="0">
                <a:solidFill>
                  <a:schemeClr val="tx1"/>
                </a:solidFill>
                <a:latin typeface="+mn-lt"/>
                <a:ea typeface="+mn-ea"/>
                <a:cs typeface="+mn-cs"/>
              </a:rPr>
              <a:t>]</a:t>
            </a:r>
            <a:endParaRPr lang="en-US" sz="1200" b="1" i="0" kern="1200" dirty="0" smtClean="0">
              <a:solidFill>
                <a:schemeClr val="tx1"/>
              </a:solidFill>
              <a:latin typeface="+mn-lt"/>
              <a:ea typeface="+mn-ea"/>
              <a:cs typeface="+mn-cs"/>
            </a:endParaRPr>
          </a:p>
          <a:p>
            <a:pPr rtl="0"/>
            <a:r>
              <a:rPr lang="en-US" sz="1200" b="0" i="0" kern="1200" dirty="0" smtClean="0">
                <a:solidFill>
                  <a:schemeClr val="tx1"/>
                </a:solidFill>
                <a:latin typeface="+mn-lt"/>
                <a:ea typeface="+mn-ea"/>
                <a:cs typeface="+mn-cs"/>
              </a:rPr>
              <a:t>Angular unconformity</a:t>
            </a:r>
          </a:p>
          <a:p>
            <a:pPr rtl="0"/>
            <a:r>
              <a:rPr lang="en-US" sz="1200" b="0" i="0" kern="1200" dirty="0" smtClean="0">
                <a:solidFill>
                  <a:schemeClr val="tx1"/>
                </a:solidFill>
                <a:latin typeface="+mn-lt"/>
                <a:ea typeface="+mn-ea"/>
                <a:cs typeface="+mn-cs"/>
              </a:rPr>
              <a:t>An angular unconformity is an unconformity where horizontally parallel </a:t>
            </a:r>
            <a:r>
              <a:rPr lang="en-US" sz="1200" b="0" i="0" u="none" strike="noStrike" kern="1200" dirty="0" smtClean="0">
                <a:solidFill>
                  <a:schemeClr val="tx1"/>
                </a:solidFill>
                <a:latin typeface="+mn-lt"/>
                <a:ea typeface="+mn-ea"/>
                <a:cs typeface="+mn-cs"/>
                <a:hlinkClick r:id="rId10" tooltip="Stratum"/>
              </a:rPr>
              <a:t>strata</a:t>
            </a:r>
            <a:r>
              <a:rPr lang="en-US" sz="1200" b="0" i="0" kern="1200" dirty="0" smtClean="0">
                <a:solidFill>
                  <a:schemeClr val="tx1"/>
                </a:solidFill>
                <a:latin typeface="+mn-lt"/>
                <a:ea typeface="+mn-ea"/>
                <a:cs typeface="+mn-cs"/>
              </a:rPr>
              <a:t> of sedimentary rock are deposited on tilted and eroded layers, producing an angular discordance with the overlying horizontal layers. The whole sequence may later be deformed and tilted by further </a:t>
            </a:r>
            <a:r>
              <a:rPr lang="en-US" sz="1200" b="0" i="0" u="none" strike="noStrike" kern="1200" dirty="0" smtClean="0">
                <a:solidFill>
                  <a:schemeClr val="tx1"/>
                </a:solidFill>
                <a:latin typeface="+mn-lt"/>
                <a:ea typeface="+mn-ea"/>
                <a:cs typeface="+mn-cs"/>
                <a:hlinkClick r:id="rId27" tooltip="Orogeny"/>
              </a:rPr>
              <a:t>orogenic</a:t>
            </a:r>
            <a:r>
              <a:rPr lang="en-US" sz="1200" b="0" i="0" kern="1200" dirty="0" smtClean="0">
                <a:solidFill>
                  <a:schemeClr val="tx1"/>
                </a:solidFill>
                <a:latin typeface="+mn-lt"/>
                <a:ea typeface="+mn-ea"/>
                <a:cs typeface="+mn-cs"/>
              </a:rPr>
              <a:t> activity. A typical case history is presented by the </a:t>
            </a:r>
            <a:r>
              <a:rPr lang="en-US" sz="1200" b="0" i="0" kern="1200" dirty="0" err="1" smtClean="0">
                <a:solidFill>
                  <a:schemeClr val="tx1"/>
                </a:solidFill>
                <a:latin typeface="+mn-lt"/>
                <a:ea typeface="+mn-ea"/>
                <a:cs typeface="+mn-cs"/>
              </a:rPr>
              <a:t>paleotectonic</a:t>
            </a:r>
            <a:r>
              <a:rPr lang="en-US" sz="1200" b="0" i="0" kern="1200" dirty="0" smtClean="0">
                <a:solidFill>
                  <a:schemeClr val="tx1"/>
                </a:solidFill>
                <a:latin typeface="+mn-lt"/>
                <a:ea typeface="+mn-ea"/>
                <a:cs typeface="+mn-cs"/>
              </a:rPr>
              <a:t> evolution of the </a:t>
            </a:r>
            <a:r>
              <a:rPr lang="en-US" sz="1200" b="0" i="0" kern="1200" dirty="0" err="1" smtClean="0">
                <a:solidFill>
                  <a:schemeClr val="tx1"/>
                </a:solidFill>
                <a:latin typeface="+mn-lt"/>
                <a:ea typeface="+mn-ea"/>
                <a:cs typeface="+mn-cs"/>
              </a:rPr>
              <a:t>Briançonnais</a:t>
            </a:r>
            <a:r>
              <a:rPr lang="en-US" sz="1200" b="0" i="0" kern="1200" dirty="0" smtClean="0">
                <a:solidFill>
                  <a:schemeClr val="tx1"/>
                </a:solidFill>
                <a:latin typeface="+mn-lt"/>
                <a:ea typeface="+mn-ea"/>
                <a:cs typeface="+mn-cs"/>
              </a:rPr>
              <a:t> realm (Swiss and French </a:t>
            </a:r>
            <a:r>
              <a:rPr lang="en-US" sz="1200" b="0" i="0" kern="1200" dirty="0" err="1" smtClean="0">
                <a:solidFill>
                  <a:schemeClr val="tx1"/>
                </a:solidFill>
                <a:latin typeface="+mn-lt"/>
                <a:ea typeface="+mn-ea"/>
                <a:cs typeface="+mn-cs"/>
              </a:rPr>
              <a:t>Prealps</a:t>
            </a:r>
            <a:r>
              <a:rPr lang="en-US" sz="1200" b="0" i="0" kern="1200" dirty="0" smtClean="0">
                <a:solidFill>
                  <a:schemeClr val="tx1"/>
                </a:solidFill>
                <a:latin typeface="+mn-lt"/>
                <a:ea typeface="+mn-ea"/>
                <a:cs typeface="+mn-cs"/>
              </a:rPr>
              <a:t>) during the Jurassic.</a:t>
            </a:r>
            <a:r>
              <a:rPr lang="en-US" sz="1200" b="0" i="0" u="none" strike="noStrike" kern="1200" baseline="30000" dirty="0" smtClean="0">
                <a:solidFill>
                  <a:schemeClr val="tx1"/>
                </a:solidFill>
                <a:latin typeface="+mn-lt"/>
                <a:ea typeface="+mn-ea"/>
                <a:cs typeface="+mn-cs"/>
                <a:hlinkClick r:id="rId3"/>
              </a:rPr>
              <a:t>[6][7]</a:t>
            </a:r>
            <a:endParaRPr lang="en-US" sz="1200" b="0" i="0" kern="1200" dirty="0" smtClean="0">
              <a:solidFill>
                <a:schemeClr val="tx1"/>
              </a:solidFill>
              <a:latin typeface="+mn-lt"/>
              <a:ea typeface="+mn-ea"/>
              <a:cs typeface="+mn-cs"/>
            </a:endParaRPr>
          </a:p>
          <a:p>
            <a:pPr rtl="0"/>
            <a:r>
              <a:rPr lang="en-US" sz="1200" b="1" i="0" kern="1200" dirty="0" err="1" smtClean="0">
                <a:solidFill>
                  <a:schemeClr val="tx1"/>
                </a:solidFill>
                <a:latin typeface="+mn-lt"/>
                <a:ea typeface="+mn-ea"/>
                <a:cs typeface="+mn-cs"/>
              </a:rPr>
              <a:t>Paraconformity</a:t>
            </a:r>
            <a:r>
              <a:rPr lang="en-US" sz="1200" b="0" i="0" kern="1200" dirty="0" smtClean="0">
                <a:solidFill>
                  <a:schemeClr val="tx1"/>
                </a:solidFill>
                <a:latin typeface="+mn-lt"/>
                <a:ea typeface="+mn-ea"/>
                <a:cs typeface="+mn-cs"/>
              </a:rPr>
              <a:t>[</a:t>
            </a:r>
            <a:r>
              <a:rPr lang="en-US" sz="1200" b="0" i="0" u="none" strike="noStrike" kern="1200" dirty="0" smtClean="0">
                <a:solidFill>
                  <a:schemeClr val="tx1"/>
                </a:solidFill>
                <a:latin typeface="+mn-lt"/>
                <a:ea typeface="+mn-ea"/>
                <a:cs typeface="+mn-cs"/>
                <a:hlinkClick r:id="rId28" tooltip="Edit section: Paraconformity"/>
              </a:rPr>
              <a:t>edit</a:t>
            </a:r>
            <a:r>
              <a:rPr lang="en-US" sz="1200" b="0" i="0" kern="1200" dirty="0" smtClean="0">
                <a:solidFill>
                  <a:schemeClr val="tx1"/>
                </a:solidFill>
                <a:latin typeface="+mn-lt"/>
                <a:ea typeface="+mn-ea"/>
                <a:cs typeface="+mn-cs"/>
              </a:rPr>
              <a:t>]</a:t>
            </a:r>
            <a:endParaRPr lang="en-US" sz="1200" b="1" i="0" kern="1200" dirty="0" smtClean="0">
              <a:solidFill>
                <a:schemeClr val="tx1"/>
              </a:solidFill>
              <a:latin typeface="+mn-lt"/>
              <a:ea typeface="+mn-ea"/>
              <a:cs typeface="+mn-cs"/>
            </a:endParaRPr>
          </a:p>
          <a:p>
            <a:pPr rtl="0"/>
            <a:r>
              <a:rPr lang="en-US" sz="1200" b="0" i="0" kern="1200" dirty="0" err="1" smtClean="0">
                <a:solidFill>
                  <a:schemeClr val="tx1"/>
                </a:solidFill>
                <a:latin typeface="+mn-lt"/>
                <a:ea typeface="+mn-ea"/>
                <a:cs typeface="+mn-cs"/>
              </a:rPr>
              <a:t>Paraconformity</a:t>
            </a:r>
            <a:endParaRPr lang="en-US" sz="1200" b="0" i="0" kern="1200" dirty="0" smtClean="0">
              <a:solidFill>
                <a:schemeClr val="tx1"/>
              </a:solidFill>
              <a:latin typeface="+mn-lt"/>
              <a:ea typeface="+mn-ea"/>
              <a:cs typeface="+mn-cs"/>
            </a:endParaRPr>
          </a:p>
          <a:p>
            <a:pPr rtl="0"/>
            <a:r>
              <a:rPr lang="en-US" sz="1200" b="0" i="0" kern="1200" dirty="0" smtClean="0">
                <a:solidFill>
                  <a:schemeClr val="tx1"/>
                </a:solidFill>
                <a:latin typeface="+mn-lt"/>
                <a:ea typeface="+mn-ea"/>
                <a:cs typeface="+mn-cs"/>
              </a:rPr>
              <a:t>A </a:t>
            </a:r>
            <a:r>
              <a:rPr lang="en-US" sz="1200" b="0" i="0" kern="1200" dirty="0" err="1" smtClean="0">
                <a:solidFill>
                  <a:schemeClr val="tx1"/>
                </a:solidFill>
                <a:latin typeface="+mn-lt"/>
                <a:ea typeface="+mn-ea"/>
                <a:cs typeface="+mn-cs"/>
              </a:rPr>
              <a:t>paraconformity</a:t>
            </a:r>
            <a:r>
              <a:rPr lang="en-US" sz="1200" b="0" i="0" kern="1200" dirty="0" smtClean="0">
                <a:solidFill>
                  <a:schemeClr val="tx1"/>
                </a:solidFill>
                <a:latin typeface="+mn-lt"/>
                <a:ea typeface="+mn-ea"/>
                <a:cs typeface="+mn-cs"/>
              </a:rPr>
              <a:t> is a type of unconformity in which the sedimentary layers above and below the unconformity are parallel, but there is no obvious erosional break between them. A break in sedimentation is indicated, for example, by fossil evidence. It is also called </a:t>
            </a:r>
            <a:r>
              <a:rPr lang="en-US" sz="1200" b="0" i="0" kern="1200" dirty="0" err="1" smtClean="0">
                <a:solidFill>
                  <a:schemeClr val="tx1"/>
                </a:solidFill>
                <a:latin typeface="+mn-lt"/>
                <a:ea typeface="+mn-ea"/>
                <a:cs typeface="+mn-cs"/>
              </a:rPr>
              <a:t>nondepositional</a:t>
            </a:r>
            <a:r>
              <a:rPr lang="en-US" sz="1200" b="0" i="0" kern="1200" dirty="0" smtClean="0">
                <a:solidFill>
                  <a:schemeClr val="tx1"/>
                </a:solidFill>
                <a:latin typeface="+mn-lt"/>
                <a:ea typeface="+mn-ea"/>
                <a:cs typeface="+mn-cs"/>
              </a:rPr>
              <a:t> unconformity or </a:t>
            </a:r>
            <a:r>
              <a:rPr lang="en-US" sz="1200" b="0" i="0" kern="1200" dirty="0" err="1" smtClean="0">
                <a:solidFill>
                  <a:schemeClr val="tx1"/>
                </a:solidFill>
                <a:latin typeface="+mn-lt"/>
                <a:ea typeface="+mn-ea"/>
                <a:cs typeface="+mn-cs"/>
              </a:rPr>
              <a:t>pseudoconformity</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3"/>
              </a:rPr>
              <a:t>[8][9]</a:t>
            </a:r>
            <a:r>
              <a:rPr lang="en-US" sz="1200" b="0" i="0" kern="1200" dirty="0" smtClean="0">
                <a:solidFill>
                  <a:schemeClr val="tx1"/>
                </a:solidFill>
                <a:latin typeface="+mn-lt"/>
                <a:ea typeface="+mn-ea"/>
                <a:cs typeface="+mn-cs"/>
              </a:rPr>
              <a:t> Short </a:t>
            </a:r>
            <a:r>
              <a:rPr lang="en-US" sz="1200" b="0" i="0" kern="1200" dirty="0" err="1" smtClean="0">
                <a:solidFill>
                  <a:schemeClr val="tx1"/>
                </a:solidFill>
                <a:latin typeface="+mn-lt"/>
                <a:ea typeface="+mn-ea"/>
                <a:cs typeface="+mn-cs"/>
              </a:rPr>
              <a:t>paraconformities</a:t>
            </a:r>
            <a:r>
              <a:rPr lang="en-US" sz="1200" b="0" i="0" kern="1200" dirty="0" smtClean="0">
                <a:solidFill>
                  <a:schemeClr val="tx1"/>
                </a:solidFill>
                <a:latin typeface="+mn-lt"/>
                <a:ea typeface="+mn-ea"/>
                <a:cs typeface="+mn-cs"/>
              </a:rPr>
              <a:t> are called </a:t>
            </a:r>
            <a:r>
              <a:rPr lang="en-US" sz="1200" b="0" i="0" u="none" strike="noStrike" kern="1200" dirty="0" err="1" smtClean="0">
                <a:solidFill>
                  <a:schemeClr val="tx1"/>
                </a:solidFill>
                <a:latin typeface="+mn-lt"/>
                <a:ea typeface="+mn-ea"/>
                <a:cs typeface="+mn-cs"/>
                <a:hlinkClick r:id="rId29" tooltip="Diastem"/>
              </a:rPr>
              <a:t>diastems</a:t>
            </a:r>
            <a:r>
              <a:rPr lang="en-US" sz="1200" b="0" i="0" kern="1200" dirty="0" smtClean="0">
                <a:solidFill>
                  <a:schemeClr val="tx1"/>
                </a:solidFill>
                <a:latin typeface="+mn-lt"/>
                <a:ea typeface="+mn-ea"/>
                <a:cs typeface="+mn-cs"/>
              </a:rPr>
              <a:t>.</a:t>
            </a:r>
          </a:p>
          <a:p>
            <a:pPr rtl="0"/>
            <a:r>
              <a:rPr lang="en-US" sz="1200" b="1" i="0" kern="1200" dirty="0" smtClean="0">
                <a:solidFill>
                  <a:schemeClr val="tx1"/>
                </a:solidFill>
                <a:latin typeface="+mn-lt"/>
                <a:ea typeface="+mn-ea"/>
                <a:cs typeface="+mn-cs"/>
              </a:rPr>
              <a:t>Buttress unconformity</a:t>
            </a:r>
            <a:r>
              <a:rPr lang="en-US" sz="1200" b="0" i="0" kern="1200" dirty="0" smtClean="0">
                <a:solidFill>
                  <a:schemeClr val="tx1"/>
                </a:solidFill>
                <a:latin typeface="+mn-lt"/>
                <a:ea typeface="+mn-ea"/>
                <a:cs typeface="+mn-cs"/>
              </a:rPr>
              <a:t>[</a:t>
            </a:r>
            <a:r>
              <a:rPr lang="en-US" sz="1200" b="0" i="0" u="none" strike="noStrike" kern="1200" dirty="0" smtClean="0">
                <a:solidFill>
                  <a:schemeClr val="tx1"/>
                </a:solidFill>
                <a:latin typeface="+mn-lt"/>
                <a:ea typeface="+mn-ea"/>
                <a:cs typeface="+mn-cs"/>
                <a:hlinkClick r:id="rId30" tooltip="Edit section: Buttress unconformity"/>
              </a:rPr>
              <a:t>edit</a:t>
            </a:r>
            <a:r>
              <a:rPr lang="en-US" sz="1200" b="0" i="0" kern="1200" dirty="0" smtClean="0">
                <a:solidFill>
                  <a:schemeClr val="tx1"/>
                </a:solidFill>
                <a:latin typeface="+mn-lt"/>
                <a:ea typeface="+mn-ea"/>
                <a:cs typeface="+mn-cs"/>
              </a:rPr>
              <a:t>]</a:t>
            </a:r>
            <a:endParaRPr lang="en-US" sz="1200" b="1" i="0" kern="1200" dirty="0" smtClean="0">
              <a:solidFill>
                <a:schemeClr val="tx1"/>
              </a:solidFill>
              <a:latin typeface="+mn-lt"/>
              <a:ea typeface="+mn-ea"/>
              <a:cs typeface="+mn-cs"/>
            </a:endParaRPr>
          </a:p>
          <a:p>
            <a:pPr rtl="0"/>
            <a:r>
              <a:rPr lang="en-US" sz="1200" b="0" i="0" kern="1200" dirty="0" smtClean="0">
                <a:solidFill>
                  <a:schemeClr val="tx1"/>
                </a:solidFill>
                <a:latin typeface="+mn-lt"/>
                <a:ea typeface="+mn-ea"/>
                <a:cs typeface="+mn-cs"/>
              </a:rPr>
              <a:t>A buttress unconformity also known as </a:t>
            </a:r>
            <a:r>
              <a:rPr lang="en-US" sz="1200" b="0" i="0" kern="1200" dirty="0" err="1" smtClean="0">
                <a:solidFill>
                  <a:schemeClr val="tx1"/>
                </a:solidFill>
                <a:latin typeface="+mn-lt"/>
                <a:ea typeface="+mn-ea"/>
                <a:cs typeface="+mn-cs"/>
              </a:rPr>
              <a:t>onlap</a:t>
            </a:r>
            <a:r>
              <a:rPr lang="en-US" sz="1200" b="0" i="0" kern="1200" dirty="0" smtClean="0">
                <a:solidFill>
                  <a:schemeClr val="tx1"/>
                </a:solidFill>
                <a:latin typeface="+mn-lt"/>
                <a:ea typeface="+mn-ea"/>
                <a:cs typeface="+mn-cs"/>
              </a:rPr>
              <a:t> unconformity, occurs when younger bedding is deposited against older strata thus influencing its bedding structure.</a:t>
            </a:r>
            <a:r>
              <a:rPr lang="en-US" sz="1200" b="0" i="0" u="none" strike="noStrike" kern="1200" baseline="30000" dirty="0" smtClean="0">
                <a:solidFill>
                  <a:schemeClr val="tx1"/>
                </a:solidFill>
                <a:latin typeface="+mn-lt"/>
                <a:ea typeface="+mn-ea"/>
                <a:cs typeface="+mn-cs"/>
                <a:hlinkClick r:id="rId3"/>
              </a:rPr>
              <a:t>[10]</a:t>
            </a:r>
            <a:endParaRPr lang="en-US" sz="1200" b="0" i="0" kern="1200" dirty="0" smtClean="0">
              <a:solidFill>
                <a:schemeClr val="tx1"/>
              </a:solidFill>
              <a:latin typeface="+mn-lt"/>
              <a:ea typeface="+mn-ea"/>
              <a:cs typeface="+mn-cs"/>
            </a:endParaRPr>
          </a:p>
          <a:p>
            <a:pPr rtl="0"/>
            <a:r>
              <a:rPr lang="en-US" sz="1200" b="1" i="0" kern="1200" dirty="0" smtClean="0">
                <a:solidFill>
                  <a:schemeClr val="tx1"/>
                </a:solidFill>
                <a:latin typeface="+mn-lt"/>
                <a:ea typeface="+mn-ea"/>
                <a:cs typeface="+mn-cs"/>
              </a:rPr>
              <a:t>Blended unconformity</a:t>
            </a:r>
            <a:r>
              <a:rPr lang="en-US" sz="1200" b="0" i="0" kern="1200" dirty="0" smtClean="0">
                <a:solidFill>
                  <a:schemeClr val="tx1"/>
                </a:solidFill>
                <a:latin typeface="+mn-lt"/>
                <a:ea typeface="+mn-ea"/>
                <a:cs typeface="+mn-cs"/>
              </a:rPr>
              <a:t>[</a:t>
            </a:r>
            <a:r>
              <a:rPr lang="en-US" sz="1200" b="0" i="0" u="none" strike="noStrike" kern="1200" dirty="0" smtClean="0">
                <a:solidFill>
                  <a:schemeClr val="tx1"/>
                </a:solidFill>
                <a:latin typeface="+mn-lt"/>
                <a:ea typeface="+mn-ea"/>
                <a:cs typeface="+mn-cs"/>
                <a:hlinkClick r:id="rId31" tooltip="Edit section: Blended unconformity"/>
              </a:rPr>
              <a:t>edit</a:t>
            </a:r>
            <a:r>
              <a:rPr lang="en-US" sz="1200" b="0" i="0" kern="1200" dirty="0" smtClean="0">
                <a:solidFill>
                  <a:schemeClr val="tx1"/>
                </a:solidFill>
                <a:latin typeface="+mn-lt"/>
                <a:ea typeface="+mn-ea"/>
                <a:cs typeface="+mn-cs"/>
              </a:rPr>
              <a:t>]</a:t>
            </a:r>
            <a:endParaRPr lang="en-US" sz="1200" b="1" i="0" kern="1200" dirty="0" smtClean="0">
              <a:solidFill>
                <a:schemeClr val="tx1"/>
              </a:solidFill>
              <a:latin typeface="+mn-lt"/>
              <a:ea typeface="+mn-ea"/>
              <a:cs typeface="+mn-cs"/>
            </a:endParaRPr>
          </a:p>
          <a:p>
            <a:pPr rtl="0"/>
            <a:r>
              <a:rPr lang="en-US" sz="1200" b="0" i="0" kern="1200" dirty="0" smtClean="0">
                <a:solidFill>
                  <a:schemeClr val="tx1"/>
                </a:solidFill>
                <a:latin typeface="+mn-lt"/>
                <a:ea typeface="+mn-ea"/>
                <a:cs typeface="+mn-cs"/>
              </a:rPr>
              <a:t>A blended unconformity is a type of </a:t>
            </a:r>
            <a:r>
              <a:rPr lang="en-US" sz="1200" b="0" i="0" kern="1200" dirty="0" err="1" smtClean="0">
                <a:solidFill>
                  <a:schemeClr val="tx1"/>
                </a:solidFill>
                <a:latin typeface="+mn-lt"/>
                <a:ea typeface="+mn-ea"/>
                <a:cs typeface="+mn-cs"/>
              </a:rPr>
              <a:t>disconformity</a:t>
            </a:r>
            <a:r>
              <a:rPr lang="en-US" sz="1200" b="0" i="0" kern="1200" dirty="0" smtClean="0">
                <a:solidFill>
                  <a:schemeClr val="tx1"/>
                </a:solidFill>
                <a:latin typeface="+mn-lt"/>
                <a:ea typeface="+mn-ea"/>
                <a:cs typeface="+mn-cs"/>
              </a:rPr>
              <a:t> or nonconformity with no distinct separation plane or contact, sometimes consisting of soils, </a:t>
            </a:r>
            <a:r>
              <a:rPr lang="en-US" sz="1200" b="0" i="0" u="none" strike="noStrike" kern="1200" dirty="0" err="1" smtClean="0">
                <a:solidFill>
                  <a:schemeClr val="tx1"/>
                </a:solidFill>
                <a:latin typeface="+mn-lt"/>
                <a:ea typeface="+mn-ea"/>
                <a:cs typeface="+mn-cs"/>
                <a:hlinkClick r:id="rId32" tooltip="Paleosol"/>
              </a:rPr>
              <a:t>paleosols</a:t>
            </a:r>
            <a:r>
              <a:rPr lang="en-US" sz="1200" b="0" i="0" kern="1200" dirty="0" smtClean="0">
                <a:solidFill>
                  <a:schemeClr val="tx1"/>
                </a:solidFill>
                <a:latin typeface="+mn-lt"/>
                <a:ea typeface="+mn-ea"/>
                <a:cs typeface="+mn-cs"/>
              </a:rPr>
              <a:t>, or beds of pebbles derived from the underlying rock.</a:t>
            </a:r>
            <a:r>
              <a:rPr lang="en-US" sz="1200" b="0" i="0" u="none" strike="noStrike" kern="1200" baseline="30000" dirty="0" smtClean="0">
                <a:solidFill>
                  <a:schemeClr val="tx1"/>
                </a:solidFill>
                <a:latin typeface="+mn-lt"/>
                <a:ea typeface="+mn-ea"/>
                <a:cs typeface="+mn-cs"/>
                <a:hlinkClick r:id="rId3"/>
              </a:rPr>
              <a:t>[11]</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8</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0" i="0" kern="1200" dirty="0" smtClean="0">
                <a:solidFill>
                  <a:schemeClr val="tx1"/>
                </a:solidFill>
                <a:latin typeface="+mn-lt"/>
                <a:ea typeface="+mn-ea"/>
                <a:cs typeface="+mn-cs"/>
              </a:rPr>
              <a:t>South Rim buildings</a:t>
            </a:r>
          </a:p>
          <a:p>
            <a:r>
              <a:rPr lang="en-US" sz="1200" b="0" i="0" kern="1200" dirty="0" smtClean="0">
                <a:solidFill>
                  <a:schemeClr val="tx1"/>
                </a:solidFill>
                <a:latin typeface="+mn-lt"/>
                <a:ea typeface="+mn-ea"/>
                <a:cs typeface="+mn-cs"/>
              </a:rPr>
              <a:t>There are several historic buildings located along the South Rim with most in the vicinity of </a:t>
            </a:r>
            <a:r>
              <a:rPr lang="en-US" sz="1200" b="0" i="0" u="none" strike="noStrike" kern="1200" dirty="0" smtClean="0">
                <a:solidFill>
                  <a:schemeClr val="tx1"/>
                </a:solidFill>
                <a:latin typeface="+mn-lt"/>
                <a:ea typeface="+mn-ea"/>
                <a:cs typeface="+mn-cs"/>
                <a:hlinkClick r:id="rId3" tooltip="Grand Canyon Village"/>
              </a:rPr>
              <a:t>Grand Canyon Village</a:t>
            </a:r>
            <a:r>
              <a:rPr lang="en-US" sz="1200" b="0" i="0" kern="1200" dirty="0" smtClean="0">
                <a:solidFill>
                  <a:schemeClr val="tx1"/>
                </a:solidFill>
                <a:latin typeface="+mn-lt"/>
                <a:ea typeface="+mn-ea"/>
                <a:cs typeface="+mn-cs"/>
              </a:rPr>
              <a:t>.</a:t>
            </a:r>
          </a:p>
          <a:p>
            <a:r>
              <a:rPr lang="en-US" sz="1200" b="0" i="0" u="none" strike="noStrike" kern="1200" dirty="0" smtClean="0">
                <a:solidFill>
                  <a:schemeClr val="tx1"/>
                </a:solidFill>
                <a:latin typeface="+mn-lt"/>
                <a:ea typeface="+mn-ea"/>
                <a:cs typeface="+mn-cs"/>
                <a:hlinkClick r:id="rId4" tooltip="Desert View Watchtower"/>
              </a:rPr>
              <a:t>Desert View Watchtower</a:t>
            </a:r>
            <a:r>
              <a:rPr lang="en-US" sz="1200" b="0" i="0" kern="1200" dirty="0" smtClean="0">
                <a:solidFill>
                  <a:schemeClr val="tx1"/>
                </a:solidFill>
                <a:latin typeface="+mn-lt"/>
                <a:ea typeface="+mn-ea"/>
                <a:cs typeface="+mn-cs"/>
              </a:rPr>
              <a:t> in 2004</a:t>
            </a:r>
          </a:p>
          <a:p>
            <a:r>
              <a:rPr lang="en-US" sz="1200" b="0" i="0" u="none" strike="noStrike" kern="1200" dirty="0" err="1" smtClean="0">
                <a:solidFill>
                  <a:schemeClr val="tx1"/>
                </a:solidFill>
                <a:latin typeface="+mn-lt"/>
                <a:ea typeface="+mn-ea"/>
                <a:cs typeface="+mn-cs"/>
                <a:hlinkClick r:id="rId5" tooltip="Buckey O'Neill Cabin"/>
              </a:rPr>
              <a:t>Buckey</a:t>
            </a:r>
            <a:r>
              <a:rPr lang="en-US" sz="1200" b="0" i="0" u="none" strike="noStrike" kern="1200" dirty="0" smtClean="0">
                <a:solidFill>
                  <a:schemeClr val="tx1"/>
                </a:solidFill>
                <a:latin typeface="+mn-lt"/>
                <a:ea typeface="+mn-ea"/>
                <a:cs typeface="+mn-cs"/>
                <a:hlinkClick r:id="rId5" tooltip="Buckey O'Neill Cabin"/>
              </a:rPr>
              <a:t> O'Neill Cabin</a:t>
            </a:r>
            <a:r>
              <a:rPr lang="en-US" sz="1200" b="0" i="0" kern="1200" dirty="0" smtClean="0">
                <a:solidFill>
                  <a:schemeClr val="tx1"/>
                </a:solidFill>
                <a:latin typeface="+mn-lt"/>
                <a:ea typeface="+mn-ea"/>
                <a:cs typeface="+mn-cs"/>
              </a:rPr>
              <a:t> was built during the 1890s by </a:t>
            </a:r>
            <a:r>
              <a:rPr lang="en-US" sz="1200" b="0" i="0" u="none" strike="noStrike" kern="1200" dirty="0" smtClean="0">
                <a:solidFill>
                  <a:schemeClr val="tx1"/>
                </a:solidFill>
                <a:latin typeface="+mn-lt"/>
                <a:ea typeface="+mn-ea"/>
                <a:cs typeface="+mn-cs"/>
                <a:hlinkClick r:id="rId6" tooltip="Buckey O'Neill"/>
              </a:rPr>
              <a:t>William Owen "</a:t>
            </a:r>
            <a:r>
              <a:rPr lang="en-US" sz="1200" b="0" i="0" u="none" strike="noStrike" kern="1200" dirty="0" err="1" smtClean="0">
                <a:solidFill>
                  <a:schemeClr val="tx1"/>
                </a:solidFill>
                <a:latin typeface="+mn-lt"/>
                <a:ea typeface="+mn-ea"/>
                <a:cs typeface="+mn-cs"/>
                <a:hlinkClick r:id="rId6" tooltip="Buckey O'Neill"/>
              </a:rPr>
              <a:t>Buckey</a:t>
            </a:r>
            <a:r>
              <a:rPr lang="en-US" sz="1200" b="0" i="0" u="none" strike="noStrike" kern="1200" dirty="0" smtClean="0">
                <a:solidFill>
                  <a:schemeClr val="tx1"/>
                </a:solidFill>
                <a:latin typeface="+mn-lt"/>
                <a:ea typeface="+mn-ea"/>
                <a:cs typeface="+mn-cs"/>
                <a:hlinkClick r:id="rId6" tooltip="Buckey O'Neill"/>
              </a:rPr>
              <a:t>" O'Neill</a:t>
            </a:r>
            <a:r>
              <a:rPr lang="en-US" sz="1200" b="0" i="0" kern="1200" dirty="0" smtClean="0">
                <a:solidFill>
                  <a:schemeClr val="tx1"/>
                </a:solidFill>
                <a:latin typeface="+mn-lt"/>
                <a:ea typeface="+mn-ea"/>
                <a:cs typeface="+mn-cs"/>
              </a:rPr>
              <a:t>. He built the cabin because of a copper deposit that was nearby. He had several occupations such as miner, judge, politician, author and tour guide. This cabin is the longest continually standing structure on the South Rim. It is currently used as a guest house; booking is required well in advance.</a:t>
            </a:r>
          </a:p>
          <a:p>
            <a:r>
              <a:rPr lang="en-US" sz="1200" b="0" i="0" u="none" strike="noStrike" kern="1200" dirty="0" smtClean="0">
                <a:solidFill>
                  <a:schemeClr val="tx1"/>
                </a:solidFill>
                <a:latin typeface="+mn-lt"/>
                <a:ea typeface="+mn-ea"/>
                <a:cs typeface="+mn-cs"/>
                <a:hlinkClick r:id="rId7" tooltip="Kolb Studio"/>
              </a:rPr>
              <a:t>Kolb Studio</a:t>
            </a:r>
            <a:r>
              <a:rPr lang="en-US" sz="1200" b="0" i="0" kern="1200" dirty="0" smtClean="0">
                <a:solidFill>
                  <a:schemeClr val="tx1"/>
                </a:solidFill>
                <a:latin typeface="+mn-lt"/>
                <a:ea typeface="+mn-ea"/>
                <a:cs typeface="+mn-cs"/>
              </a:rPr>
              <a:t> was built in 1904 by brothers Ellsworth and Emery Kolb. They were photographers who made a living by photographing visitors walking down the </a:t>
            </a:r>
            <a:r>
              <a:rPr lang="en-US" sz="1200" b="0" i="0" u="none" strike="noStrike" kern="1200" dirty="0" smtClean="0">
                <a:solidFill>
                  <a:schemeClr val="tx1"/>
                </a:solidFill>
                <a:latin typeface="+mn-lt"/>
                <a:ea typeface="+mn-ea"/>
                <a:cs typeface="+mn-cs"/>
                <a:hlinkClick r:id="rId8" tooltip="Bright Angel Trail"/>
              </a:rPr>
              <a:t>Bright Angel Trail</a:t>
            </a:r>
            <a:r>
              <a:rPr lang="en-US" sz="1200" b="0" i="0" kern="1200" dirty="0" smtClean="0">
                <a:solidFill>
                  <a:schemeClr val="tx1"/>
                </a:solidFill>
                <a:latin typeface="+mn-lt"/>
                <a:ea typeface="+mn-ea"/>
                <a:cs typeface="+mn-cs"/>
              </a:rPr>
              <a:t>. In 1911, the Kolb brothers filmed their journey down the </a:t>
            </a:r>
            <a:r>
              <a:rPr lang="en-US" sz="1200" b="0" i="0" u="none" strike="noStrike" kern="1200" dirty="0" smtClean="0">
                <a:solidFill>
                  <a:schemeClr val="tx1"/>
                </a:solidFill>
                <a:latin typeface="+mn-lt"/>
                <a:ea typeface="+mn-ea"/>
                <a:cs typeface="+mn-cs"/>
                <a:hlinkClick r:id="rId9" tooltip="Green River (Colorado River)"/>
              </a:rPr>
              <a:t>Green</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10" tooltip="Colorado River"/>
              </a:rPr>
              <a:t>Colorado Rivers</a:t>
            </a:r>
            <a:r>
              <a:rPr lang="en-US" sz="1200" b="0" i="0" kern="1200" dirty="0" smtClean="0">
                <a:solidFill>
                  <a:schemeClr val="tx1"/>
                </a:solidFill>
                <a:latin typeface="+mn-lt"/>
                <a:ea typeface="+mn-ea"/>
                <a:cs typeface="+mn-cs"/>
              </a:rPr>
              <a:t>. Emery Kolb showed this movie regularly in his studio until 1976 when he died at the age of 95. Today the building serves as an art gallery and exhibit.</a:t>
            </a:r>
          </a:p>
          <a:p>
            <a:r>
              <a:rPr lang="en-US" sz="1200" b="0" i="0" kern="1200" dirty="0" smtClean="0">
                <a:solidFill>
                  <a:schemeClr val="tx1"/>
                </a:solidFill>
                <a:latin typeface="+mn-lt"/>
                <a:ea typeface="+mn-ea"/>
                <a:cs typeface="+mn-cs"/>
              </a:rPr>
              <a:t>The </a:t>
            </a:r>
            <a:r>
              <a:rPr lang="en-US" sz="1200" b="0" i="0" u="none" strike="noStrike" kern="1200" dirty="0" smtClean="0">
                <a:solidFill>
                  <a:schemeClr val="tx1"/>
                </a:solidFill>
                <a:latin typeface="+mn-lt"/>
                <a:ea typeface="+mn-ea"/>
                <a:cs typeface="+mn-cs"/>
                <a:hlinkClick r:id="rId11" tooltip="El Tovar Hotel"/>
              </a:rPr>
              <a:t>El Tovar Hotel</a:t>
            </a:r>
            <a:r>
              <a:rPr lang="en-US" sz="1200" b="0" i="0" kern="1200" dirty="0" smtClean="0">
                <a:solidFill>
                  <a:schemeClr val="tx1"/>
                </a:solidFill>
                <a:latin typeface="+mn-lt"/>
                <a:ea typeface="+mn-ea"/>
                <a:cs typeface="+mn-cs"/>
              </a:rPr>
              <a:t> was built in 1905 and is the most luxurious lodging on the South Rim. The hotel consists of 4 stories with a rustic chalet appearance called "National Park Rustic." It was designed by Charles </a:t>
            </a:r>
            <a:r>
              <a:rPr lang="en-US" sz="1200" b="0" i="0" kern="1200" dirty="0" err="1" smtClean="0">
                <a:solidFill>
                  <a:schemeClr val="tx1"/>
                </a:solidFill>
                <a:latin typeface="+mn-lt"/>
                <a:ea typeface="+mn-ea"/>
                <a:cs typeface="+mn-cs"/>
              </a:rPr>
              <a:t>Whittlesley</a:t>
            </a:r>
            <a:r>
              <a:rPr lang="en-US" sz="1200" b="0" i="0" kern="1200" dirty="0" smtClean="0">
                <a:solidFill>
                  <a:schemeClr val="tx1"/>
                </a:solidFill>
                <a:latin typeface="+mn-lt"/>
                <a:ea typeface="+mn-ea"/>
                <a:cs typeface="+mn-cs"/>
              </a:rPr>
              <a:t>. A gift shop and restaurant are located inside the hotel.</a:t>
            </a:r>
          </a:p>
          <a:p>
            <a:r>
              <a:rPr lang="en-US" sz="1200" b="0" i="0" u="none" strike="noStrike" kern="1200" dirty="0" smtClean="0">
                <a:solidFill>
                  <a:schemeClr val="tx1"/>
                </a:solidFill>
                <a:latin typeface="+mn-lt"/>
                <a:ea typeface="+mn-ea"/>
                <a:cs typeface="+mn-cs"/>
                <a:hlinkClick r:id="rId12" tooltip="Hopi House"/>
              </a:rPr>
              <a:t>Hopi House</a:t>
            </a:r>
            <a:r>
              <a:rPr lang="en-US" sz="1200" b="0" i="0" kern="1200" dirty="0" smtClean="0">
                <a:solidFill>
                  <a:schemeClr val="tx1"/>
                </a:solidFill>
                <a:latin typeface="+mn-lt"/>
                <a:ea typeface="+mn-ea"/>
                <a:cs typeface="+mn-cs"/>
              </a:rPr>
              <a:t> was built by </a:t>
            </a:r>
            <a:r>
              <a:rPr lang="en-US" sz="1200" b="0" i="0" u="none" strike="noStrike" kern="1200" dirty="0" smtClean="0">
                <a:solidFill>
                  <a:schemeClr val="tx1"/>
                </a:solidFill>
                <a:latin typeface="+mn-lt"/>
                <a:ea typeface="+mn-ea"/>
                <a:cs typeface="+mn-cs"/>
                <a:hlinkClick r:id="rId13" tooltip="Mary Jane Colter"/>
              </a:rPr>
              <a:t>Mary Jane </a:t>
            </a:r>
            <a:r>
              <a:rPr lang="en-US" sz="1200" b="0" i="0" u="none" strike="noStrike" kern="1200" dirty="0" err="1" smtClean="0">
                <a:solidFill>
                  <a:schemeClr val="tx1"/>
                </a:solidFill>
                <a:latin typeface="+mn-lt"/>
                <a:ea typeface="+mn-ea"/>
                <a:cs typeface="+mn-cs"/>
                <a:hlinkClick r:id="rId13" tooltip="Mary Jane Colter"/>
              </a:rPr>
              <a:t>Colter</a:t>
            </a:r>
            <a:r>
              <a:rPr lang="en-US" sz="1200" b="0" i="0" kern="1200" dirty="0" smtClean="0">
                <a:solidFill>
                  <a:schemeClr val="tx1"/>
                </a:solidFill>
                <a:latin typeface="+mn-lt"/>
                <a:ea typeface="+mn-ea"/>
                <a:cs typeface="+mn-cs"/>
              </a:rPr>
              <a:t> in 1905. It is based on structures that were built in an ancient Hopi settlement called Old </a:t>
            </a:r>
            <a:r>
              <a:rPr lang="en-US" sz="1200" b="0" i="0" u="none" strike="noStrike" kern="1200" dirty="0" err="1" smtClean="0">
                <a:solidFill>
                  <a:schemeClr val="tx1"/>
                </a:solidFill>
                <a:latin typeface="+mn-lt"/>
                <a:ea typeface="+mn-ea"/>
                <a:cs typeface="+mn-cs"/>
                <a:hlinkClick r:id="rId14" tooltip="Oraibi"/>
              </a:rPr>
              <a:t>Oraibi</a:t>
            </a:r>
            <a:r>
              <a:rPr lang="en-US" sz="1200" b="0" i="0" kern="1200" dirty="0" smtClean="0">
                <a:solidFill>
                  <a:schemeClr val="tx1"/>
                </a:solidFill>
                <a:latin typeface="+mn-lt"/>
                <a:ea typeface="+mn-ea"/>
                <a:cs typeface="+mn-cs"/>
              </a:rPr>
              <a:t>, located on the Third Mesa in eastern Arizona. It served as a residence for the Hopi Indians who sold arts and crafts to South Rim visitors.</a:t>
            </a:r>
          </a:p>
          <a:p>
            <a:r>
              <a:rPr lang="en-US" sz="1200" b="0" i="0" kern="1200" dirty="0" err="1" smtClean="0">
                <a:solidFill>
                  <a:schemeClr val="tx1"/>
                </a:solidFill>
                <a:latin typeface="+mn-lt"/>
                <a:ea typeface="+mn-ea"/>
                <a:cs typeface="+mn-cs"/>
              </a:rPr>
              <a:t>Verkamp's</a:t>
            </a:r>
            <a:r>
              <a:rPr lang="en-US" sz="1200" b="0" i="0" kern="1200" dirty="0" smtClean="0">
                <a:solidFill>
                  <a:schemeClr val="tx1"/>
                </a:solidFill>
                <a:latin typeface="+mn-lt"/>
                <a:ea typeface="+mn-ea"/>
                <a:cs typeface="+mn-cs"/>
              </a:rPr>
              <a:t> Curios, which stands next to the Hopi House, was built by </a:t>
            </a:r>
            <a:r>
              <a:rPr lang="en-US" sz="1200" b="0" i="0" u="none" strike="noStrike" kern="1200" dirty="0" smtClean="0">
                <a:solidFill>
                  <a:schemeClr val="tx1"/>
                </a:solidFill>
                <a:latin typeface="+mn-lt"/>
                <a:ea typeface="+mn-ea"/>
                <a:cs typeface="+mn-cs"/>
                <a:hlinkClick r:id="rId15" tooltip="John Verkamp"/>
              </a:rPr>
              <a:t>John </a:t>
            </a:r>
            <a:r>
              <a:rPr lang="en-US" sz="1200" b="0" i="0" u="none" strike="noStrike" kern="1200" dirty="0" err="1" smtClean="0">
                <a:solidFill>
                  <a:schemeClr val="tx1"/>
                </a:solidFill>
                <a:latin typeface="+mn-lt"/>
                <a:ea typeface="+mn-ea"/>
                <a:cs typeface="+mn-cs"/>
                <a:hlinkClick r:id="rId15" tooltip="John Verkamp"/>
              </a:rPr>
              <a:t>Verkamp</a:t>
            </a:r>
            <a:r>
              <a:rPr lang="en-US" sz="1200" b="0" i="0" kern="1200" dirty="0" smtClean="0">
                <a:solidFill>
                  <a:schemeClr val="tx1"/>
                </a:solidFill>
                <a:latin typeface="+mn-lt"/>
                <a:ea typeface="+mn-ea"/>
                <a:cs typeface="+mn-cs"/>
              </a:rPr>
              <a:t> in 1905. He sold arts and crafts as well as souvenirs. Until September 2008, it was run by his descendants; in November 2008, the building reopened as a visitor center focusing on the history of the Grand Canyon Village community.</a:t>
            </a:r>
          </a:p>
          <a:p>
            <a:r>
              <a:rPr lang="en-US" sz="1200" b="0" i="0" kern="1200" dirty="0" smtClean="0">
                <a:solidFill>
                  <a:schemeClr val="tx1"/>
                </a:solidFill>
                <a:latin typeface="+mn-lt"/>
                <a:ea typeface="+mn-ea"/>
                <a:cs typeface="+mn-cs"/>
              </a:rPr>
              <a:t>1923-built </a:t>
            </a:r>
            <a:r>
              <a:rPr lang="en-US" sz="1200" b="0" i="0" u="none" strike="noStrike" kern="1200" dirty="0" smtClean="0">
                <a:solidFill>
                  <a:schemeClr val="tx1"/>
                </a:solidFill>
                <a:latin typeface="+mn-lt"/>
                <a:ea typeface="+mn-ea"/>
                <a:cs typeface="+mn-cs"/>
                <a:hlinkClick r:id="rId16" tooltip="Steam locomotive"/>
              </a:rPr>
              <a:t>steam locomotive</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7" tooltip="Grand Canyon Railway 4960"/>
              </a:rPr>
              <a:t>No. 4960</a:t>
            </a:r>
            <a:r>
              <a:rPr lang="en-US" sz="1200" b="0" i="0" kern="1200" dirty="0" smtClean="0">
                <a:solidFill>
                  <a:schemeClr val="tx1"/>
                </a:solidFill>
                <a:latin typeface="+mn-lt"/>
                <a:ea typeface="+mn-ea"/>
                <a:cs typeface="+mn-cs"/>
              </a:rPr>
              <a:t> at the </a:t>
            </a:r>
            <a:r>
              <a:rPr lang="en-US" sz="1200" b="0" i="0" u="none" strike="noStrike" kern="1200" dirty="0" smtClean="0">
                <a:solidFill>
                  <a:schemeClr val="tx1"/>
                </a:solidFill>
                <a:latin typeface="+mn-lt"/>
                <a:ea typeface="+mn-ea"/>
                <a:cs typeface="+mn-cs"/>
                <a:hlinkClick r:id="rId18" tooltip="Grand Canyon Depot"/>
              </a:rPr>
              <a:t>Grand Canyon Depot</a:t>
            </a:r>
            <a:endParaRPr lang="en-US" sz="1200" b="0" i="0" kern="1200" dirty="0" smtClean="0">
              <a:solidFill>
                <a:schemeClr val="tx1"/>
              </a:solidFill>
              <a:latin typeface="+mn-lt"/>
              <a:ea typeface="+mn-ea"/>
              <a:cs typeface="+mn-cs"/>
            </a:endParaRPr>
          </a:p>
          <a:p>
            <a:r>
              <a:rPr lang="en-US" sz="1200" b="0" i="0" u="none" strike="noStrike" kern="1200" dirty="0" smtClean="0">
                <a:solidFill>
                  <a:schemeClr val="tx1"/>
                </a:solidFill>
                <a:latin typeface="+mn-lt"/>
                <a:ea typeface="+mn-ea"/>
                <a:cs typeface="+mn-cs"/>
                <a:hlinkClick r:id="rId18" tooltip="Grand Canyon Depot"/>
              </a:rPr>
              <a:t>Grand Canyon Railway Depot</a:t>
            </a:r>
            <a:r>
              <a:rPr lang="en-US" sz="1200" b="0" i="0" kern="1200" dirty="0" smtClean="0">
                <a:solidFill>
                  <a:schemeClr val="tx1"/>
                </a:solidFill>
                <a:latin typeface="+mn-lt"/>
                <a:ea typeface="+mn-ea"/>
                <a:cs typeface="+mn-cs"/>
              </a:rPr>
              <a:t> was completed in 1910 and contains 2 levels. Gordon Chappell, Regional Historian for the Park Service, claims that this depot building is one of only three log-cabin-style train stations currently standing, out of fourteen ever built in the U.S.</a:t>
            </a:r>
            <a:r>
              <a:rPr lang="en-US" sz="1200" b="0" i="0" u="none" strike="noStrike" kern="1200" baseline="30000" dirty="0" smtClean="0">
                <a:solidFill>
                  <a:schemeClr val="tx1"/>
                </a:solidFill>
                <a:latin typeface="+mn-lt"/>
                <a:ea typeface="+mn-ea"/>
                <a:cs typeface="+mn-cs"/>
                <a:hlinkClick r:id="rId19"/>
              </a:rPr>
              <a:t>[44]</a:t>
            </a:r>
            <a:r>
              <a:rPr lang="en-US" sz="1200" b="0" i="0" kern="1200" dirty="0" smtClean="0">
                <a:solidFill>
                  <a:schemeClr val="tx1"/>
                </a:solidFill>
                <a:latin typeface="+mn-lt"/>
                <a:ea typeface="+mn-ea"/>
                <a:cs typeface="+mn-cs"/>
              </a:rPr>
              <a:t> The depot is the northern terminus of the </a:t>
            </a:r>
            <a:r>
              <a:rPr lang="en-US" sz="1200" b="0" i="0" u="none" strike="noStrike" kern="1200" dirty="0" smtClean="0">
                <a:solidFill>
                  <a:schemeClr val="tx1"/>
                </a:solidFill>
                <a:latin typeface="+mn-lt"/>
                <a:ea typeface="+mn-ea"/>
                <a:cs typeface="+mn-cs"/>
                <a:hlinkClick r:id="rId20" tooltip="Grand Canyon Railway"/>
              </a:rPr>
              <a:t>Grand Canyon Railway</a:t>
            </a:r>
            <a:r>
              <a:rPr lang="en-US" sz="1200" b="0" i="0" kern="1200" dirty="0" smtClean="0">
                <a:solidFill>
                  <a:schemeClr val="tx1"/>
                </a:solidFill>
                <a:latin typeface="+mn-lt"/>
                <a:ea typeface="+mn-ea"/>
                <a:cs typeface="+mn-cs"/>
              </a:rPr>
              <a:t> which begins in </a:t>
            </a:r>
            <a:r>
              <a:rPr lang="en-US" sz="1200" b="0" i="0" u="none" strike="noStrike" kern="1200" dirty="0" smtClean="0">
                <a:solidFill>
                  <a:schemeClr val="tx1"/>
                </a:solidFill>
                <a:latin typeface="+mn-lt"/>
                <a:ea typeface="+mn-ea"/>
                <a:cs typeface="+mn-cs"/>
                <a:hlinkClick r:id="rId21" tooltip="Williams, Arizona"/>
              </a:rPr>
              <a:t>Williams, Arizona</a:t>
            </a:r>
            <a:r>
              <a:rPr lang="en-US" sz="1200" b="0" i="0" kern="1200" dirty="0" smtClean="0">
                <a:solidFill>
                  <a:schemeClr val="tx1"/>
                </a:solidFill>
                <a:latin typeface="+mn-lt"/>
                <a:ea typeface="+mn-ea"/>
                <a:cs typeface="+mn-cs"/>
              </a:rPr>
              <a:t>.</a:t>
            </a:r>
          </a:p>
          <a:p>
            <a:r>
              <a:rPr lang="en-US" sz="1200" b="0" i="0" u="none" strike="noStrike" kern="1200" dirty="0" smtClean="0">
                <a:solidFill>
                  <a:schemeClr val="tx1"/>
                </a:solidFill>
                <a:latin typeface="+mn-lt"/>
                <a:ea typeface="+mn-ea"/>
                <a:cs typeface="+mn-cs"/>
                <a:hlinkClick r:id="rId22" tooltip="Lookout Studio"/>
              </a:rPr>
              <a:t>Lookout Studio</a:t>
            </a:r>
            <a:r>
              <a:rPr lang="en-US" sz="1200" b="0" i="0" kern="1200" dirty="0" smtClean="0">
                <a:solidFill>
                  <a:schemeClr val="tx1"/>
                </a:solidFill>
                <a:latin typeface="+mn-lt"/>
                <a:ea typeface="+mn-ea"/>
                <a:cs typeface="+mn-cs"/>
              </a:rPr>
              <a:t>, another Mary </a:t>
            </a:r>
            <a:r>
              <a:rPr lang="en-US" sz="1200" b="0" i="0" kern="1200" dirty="0" err="1" smtClean="0">
                <a:solidFill>
                  <a:schemeClr val="tx1"/>
                </a:solidFill>
                <a:latin typeface="+mn-lt"/>
                <a:ea typeface="+mn-ea"/>
                <a:cs typeface="+mn-cs"/>
              </a:rPr>
              <a:t>Colter</a:t>
            </a:r>
            <a:r>
              <a:rPr lang="en-US" sz="1200" b="0" i="0" kern="1200" dirty="0" smtClean="0">
                <a:solidFill>
                  <a:schemeClr val="tx1"/>
                </a:solidFill>
                <a:latin typeface="+mn-lt"/>
                <a:ea typeface="+mn-ea"/>
                <a:cs typeface="+mn-cs"/>
              </a:rPr>
              <a:t> design, was built in 1914. Photography, artwork, books, souvenirs, and rock and fossil specimens are sold here. A great view of Bright Angel Trail can be seen here.</a:t>
            </a:r>
          </a:p>
          <a:p>
            <a:r>
              <a:rPr lang="en-US" sz="1200" b="0" i="0" u="none" strike="noStrike" kern="1200" dirty="0" smtClean="0">
                <a:solidFill>
                  <a:schemeClr val="tx1"/>
                </a:solidFill>
                <a:latin typeface="+mn-lt"/>
                <a:ea typeface="+mn-ea"/>
                <a:cs typeface="+mn-cs"/>
                <a:hlinkClick r:id="rId4" tooltip="Desert View Watchtower"/>
              </a:rPr>
              <a:t>Desert View Watchtower</a:t>
            </a:r>
            <a:r>
              <a:rPr lang="en-US" sz="1200" b="0" i="0" kern="1200" dirty="0" smtClean="0">
                <a:solidFill>
                  <a:schemeClr val="tx1"/>
                </a:solidFill>
                <a:latin typeface="+mn-lt"/>
                <a:ea typeface="+mn-ea"/>
                <a:cs typeface="+mn-cs"/>
              </a:rPr>
              <a:t>, one of Mary </a:t>
            </a:r>
            <a:r>
              <a:rPr lang="en-US" sz="1200" b="0" i="0" kern="1200" dirty="0" err="1" smtClean="0">
                <a:solidFill>
                  <a:schemeClr val="tx1"/>
                </a:solidFill>
                <a:latin typeface="+mn-lt"/>
                <a:ea typeface="+mn-ea"/>
                <a:cs typeface="+mn-cs"/>
              </a:rPr>
              <a:t>Colter's</a:t>
            </a:r>
            <a:r>
              <a:rPr lang="en-US" sz="1200" b="0" i="0" kern="1200" dirty="0" smtClean="0">
                <a:solidFill>
                  <a:schemeClr val="tx1"/>
                </a:solidFill>
                <a:latin typeface="+mn-lt"/>
                <a:ea typeface="+mn-ea"/>
                <a:cs typeface="+mn-cs"/>
              </a:rPr>
              <a:t> best-known works, was built in 1932. Situated at the far eastern end of the South Rim, 27 miles (43 km) from Grand Canyon Village, the tower stands 70 feet (21 m) tall. The top of the tower is 7,522 feet (2,293 m) above sea level, the highest point on the South Rim. It offers one of the few full views of the bottom of the canyon and the Colorado River. It was designed to mimic </a:t>
            </a:r>
            <a:r>
              <a:rPr lang="en-US" sz="1200" b="0" i="0" u="none" strike="noStrike" kern="1200" dirty="0" smtClean="0">
                <a:solidFill>
                  <a:schemeClr val="tx1"/>
                </a:solidFill>
                <a:latin typeface="+mn-lt"/>
                <a:ea typeface="+mn-ea"/>
                <a:cs typeface="+mn-cs"/>
                <a:hlinkClick r:id="rId23" tooltip="Ancestral Puebloans"/>
              </a:rPr>
              <a:t>Ancestral </a:t>
            </a:r>
            <a:r>
              <a:rPr lang="en-US" sz="1200" b="0" i="0" u="none" strike="noStrike" kern="1200" dirty="0" err="1" smtClean="0">
                <a:solidFill>
                  <a:schemeClr val="tx1"/>
                </a:solidFill>
                <a:latin typeface="+mn-lt"/>
                <a:ea typeface="+mn-ea"/>
                <a:cs typeface="+mn-cs"/>
                <a:hlinkClick r:id="rId23" tooltip="Ancestral Puebloans"/>
              </a:rPr>
              <a:t>Puebloans</a:t>
            </a:r>
            <a:r>
              <a:rPr lang="en-US" sz="1200" b="0" i="0" kern="1200" dirty="0" smtClean="0">
                <a:solidFill>
                  <a:schemeClr val="tx1"/>
                </a:solidFill>
                <a:latin typeface="+mn-lt"/>
                <a:ea typeface="+mn-ea"/>
                <a:cs typeface="+mn-cs"/>
              </a:rPr>
              <a:t> watchtowers, though, with four levels, it is significantly taller than historical towers.</a:t>
            </a:r>
            <a:r>
              <a:rPr lang="en-US" sz="1200" b="0" i="0" u="none" strike="noStrike" kern="1200" baseline="30000" dirty="0" smtClean="0">
                <a:solidFill>
                  <a:schemeClr val="tx1"/>
                </a:solidFill>
                <a:latin typeface="+mn-lt"/>
                <a:ea typeface="+mn-ea"/>
                <a:cs typeface="+mn-cs"/>
                <a:hlinkClick r:id="rId19"/>
              </a:rPr>
              <a:t>[45]</a:t>
            </a:r>
            <a:endParaRPr lang="en-US" sz="1200" b="0" i="0" kern="1200" dirty="0" smtClean="0">
              <a:solidFill>
                <a:schemeClr val="tx1"/>
              </a:solidFill>
              <a:latin typeface="+mn-lt"/>
              <a:ea typeface="+mn-ea"/>
              <a:cs typeface="+mn-cs"/>
            </a:endParaRPr>
          </a:p>
          <a:p>
            <a:r>
              <a:rPr lang="en-US" sz="1200" b="0" i="0" u="none" strike="noStrike" kern="1200" dirty="0" smtClean="0">
                <a:solidFill>
                  <a:schemeClr val="tx1"/>
                </a:solidFill>
                <a:latin typeface="+mn-lt"/>
                <a:ea typeface="+mn-ea"/>
                <a:cs typeface="+mn-cs"/>
                <a:hlinkClick r:id="rId24" tooltip="Bright Angel Lodge"/>
              </a:rPr>
              <a:t>Bright Angel Lodge</a:t>
            </a:r>
            <a:r>
              <a:rPr lang="en-US" sz="1200" b="0" i="0" kern="1200" dirty="0" smtClean="0">
                <a:solidFill>
                  <a:schemeClr val="tx1"/>
                </a:solidFill>
                <a:latin typeface="+mn-lt"/>
                <a:ea typeface="+mn-ea"/>
                <a:cs typeface="+mn-cs"/>
              </a:rPr>
              <a:t> was built of logs and stone in 1935. Mary </a:t>
            </a:r>
            <a:r>
              <a:rPr lang="en-US" sz="1200" b="0" i="0" kern="1200" dirty="0" err="1" smtClean="0">
                <a:solidFill>
                  <a:schemeClr val="tx1"/>
                </a:solidFill>
                <a:latin typeface="+mn-lt"/>
                <a:ea typeface="+mn-ea"/>
                <a:cs typeface="+mn-cs"/>
              </a:rPr>
              <a:t>Colter</a:t>
            </a:r>
            <a:r>
              <a:rPr lang="en-US" sz="1200" b="0" i="0" kern="1200" dirty="0" smtClean="0">
                <a:solidFill>
                  <a:schemeClr val="tx1"/>
                </a:solidFill>
                <a:latin typeface="+mn-lt"/>
                <a:ea typeface="+mn-ea"/>
                <a:cs typeface="+mn-cs"/>
              </a:rPr>
              <a:t> designed the lodge and it was built by the </a:t>
            </a:r>
            <a:r>
              <a:rPr lang="en-US" sz="1200" b="0" i="0" u="none" strike="noStrike" kern="1200" dirty="0" smtClean="0">
                <a:solidFill>
                  <a:schemeClr val="tx1"/>
                </a:solidFill>
                <a:latin typeface="+mn-lt"/>
                <a:ea typeface="+mn-ea"/>
                <a:cs typeface="+mn-cs"/>
                <a:hlinkClick r:id="rId25" tooltip="Fred Harvey Company"/>
              </a:rPr>
              <a:t>Fred Harvey Company</a:t>
            </a:r>
            <a:r>
              <a:rPr lang="en-US" sz="1200" b="0" i="0" kern="1200" dirty="0" smtClean="0">
                <a:solidFill>
                  <a:schemeClr val="tx1"/>
                </a:solidFill>
                <a:latin typeface="+mn-lt"/>
                <a:ea typeface="+mn-ea"/>
                <a:cs typeface="+mn-cs"/>
              </a:rPr>
              <a:t>. Inside the lodge is a small museum honoring Fred Harvey (June 27, 1835 – February 9, 1901), who played a major role in popularizing the Grand Canyon. In the History Room is a stone fireplace layered in the same sequence as those in the canyon.</a:t>
            </a:r>
          </a:p>
          <a:p>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49</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59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Geologists call the process of canyon formation </a:t>
            </a:r>
            <a:r>
              <a:rPr lang="en-US" sz="1200" b="0" i="0" kern="1200" dirty="0" err="1" smtClean="0">
                <a:solidFill>
                  <a:schemeClr val="tx1"/>
                </a:solidFill>
                <a:latin typeface="+mn-lt"/>
                <a:ea typeface="+mn-ea"/>
                <a:cs typeface="+mn-cs"/>
              </a:rPr>
              <a:t>downcutting</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Downcutting</a:t>
            </a:r>
            <a:r>
              <a:rPr lang="en-US" sz="1200" b="0" i="0" kern="1200" dirty="0" smtClean="0">
                <a:solidFill>
                  <a:schemeClr val="tx1"/>
                </a:solidFill>
                <a:latin typeface="+mn-lt"/>
                <a:ea typeface="+mn-ea"/>
                <a:cs typeface="+mn-cs"/>
              </a:rPr>
              <a:t> occurs as a river carves out a canyon or valley, cutting down into the earth and eroding away rock.</a:t>
            </a:r>
          </a:p>
          <a:p>
            <a:endParaRPr lang="en-US" sz="1200" b="0" i="0" kern="1200" dirty="0" smtClean="0">
              <a:solidFill>
                <a:schemeClr val="tx1"/>
              </a:solidFill>
              <a:latin typeface="+mn-lt"/>
              <a:ea typeface="+mn-ea"/>
              <a:cs typeface="+mn-cs"/>
            </a:endParaRPr>
          </a:p>
          <a:p>
            <a:r>
              <a:rPr lang="en-US" sz="1200" b="0" i="0" kern="1200" dirty="0" err="1" smtClean="0">
                <a:solidFill>
                  <a:schemeClr val="tx1"/>
                </a:solidFill>
                <a:latin typeface="+mn-lt"/>
                <a:ea typeface="+mn-ea"/>
                <a:cs typeface="+mn-cs"/>
              </a:rPr>
              <a:t>Downcutting</a:t>
            </a:r>
            <a:r>
              <a:rPr lang="en-US" sz="1200" b="0" i="0" kern="1200" dirty="0" smtClean="0">
                <a:solidFill>
                  <a:schemeClr val="tx1"/>
                </a:solidFill>
                <a:latin typeface="+mn-lt"/>
                <a:ea typeface="+mn-ea"/>
                <a:cs typeface="+mn-cs"/>
              </a:rPr>
              <a:t> happens during flooding. When large amounts of water are moved through a river channel, large rocks and boulders are carried too. These rocks act like chisels, chipping off pieces of the riverbed as they bounce along.</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61</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Geologists call the process of canyon formation </a:t>
            </a:r>
            <a:r>
              <a:rPr lang="en-US" sz="1200" b="0" i="0" kern="1200" dirty="0" err="1" smtClean="0">
                <a:solidFill>
                  <a:schemeClr val="tx1"/>
                </a:solidFill>
                <a:latin typeface="+mn-lt"/>
                <a:ea typeface="+mn-ea"/>
                <a:cs typeface="+mn-cs"/>
              </a:rPr>
              <a:t>downcutting</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Downcutting</a:t>
            </a:r>
            <a:r>
              <a:rPr lang="en-US" sz="1200" b="0" i="0" kern="1200" dirty="0" smtClean="0">
                <a:solidFill>
                  <a:schemeClr val="tx1"/>
                </a:solidFill>
                <a:latin typeface="+mn-lt"/>
                <a:ea typeface="+mn-ea"/>
                <a:cs typeface="+mn-cs"/>
              </a:rPr>
              <a:t> occurs as a river carves out a canyon or valley, cutting down into the earth and eroding away rock.</a:t>
            </a:r>
          </a:p>
          <a:p>
            <a:endParaRPr lang="en-US" sz="1200" b="0" i="0" kern="1200" dirty="0" smtClean="0">
              <a:solidFill>
                <a:schemeClr val="tx1"/>
              </a:solidFill>
              <a:latin typeface="+mn-lt"/>
              <a:ea typeface="+mn-ea"/>
              <a:cs typeface="+mn-cs"/>
            </a:endParaRPr>
          </a:p>
          <a:p>
            <a:r>
              <a:rPr lang="en-US" sz="1200" b="0" i="0" kern="1200" dirty="0" err="1" smtClean="0">
                <a:solidFill>
                  <a:schemeClr val="tx1"/>
                </a:solidFill>
                <a:latin typeface="+mn-lt"/>
                <a:ea typeface="+mn-ea"/>
                <a:cs typeface="+mn-cs"/>
              </a:rPr>
              <a:t>Downcutting</a:t>
            </a:r>
            <a:r>
              <a:rPr lang="en-US" sz="1200" b="0" i="0" kern="1200" dirty="0" smtClean="0">
                <a:solidFill>
                  <a:schemeClr val="tx1"/>
                </a:solidFill>
                <a:latin typeface="+mn-lt"/>
                <a:ea typeface="+mn-ea"/>
                <a:cs typeface="+mn-cs"/>
              </a:rPr>
              <a:t> happens during flooding. When large amounts of water are moved through a river channel, large rocks and boulders are carried too. These rocks act like chisels, chipping off pieces of the riverbed as they bounce along.</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63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Geologists call the process of canyon formation </a:t>
            </a:r>
            <a:r>
              <a:rPr lang="en-US" sz="1200" b="0" i="0" kern="1200" dirty="0" err="1" smtClean="0">
                <a:solidFill>
                  <a:schemeClr val="tx1"/>
                </a:solidFill>
                <a:latin typeface="+mn-lt"/>
                <a:ea typeface="+mn-ea"/>
                <a:cs typeface="+mn-cs"/>
              </a:rPr>
              <a:t>downcutting</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Downcutting</a:t>
            </a:r>
            <a:r>
              <a:rPr lang="en-US" sz="1200" b="0" i="0" kern="1200" dirty="0" smtClean="0">
                <a:solidFill>
                  <a:schemeClr val="tx1"/>
                </a:solidFill>
                <a:latin typeface="+mn-lt"/>
                <a:ea typeface="+mn-ea"/>
                <a:cs typeface="+mn-cs"/>
              </a:rPr>
              <a:t> occurs as a river carves out a canyon or valley, cutting down into the earth and eroding away rock.</a:t>
            </a:r>
          </a:p>
          <a:p>
            <a:endParaRPr lang="en-US" sz="1200" b="0" i="0" kern="1200" dirty="0" smtClean="0">
              <a:solidFill>
                <a:schemeClr val="tx1"/>
              </a:solidFill>
              <a:latin typeface="+mn-lt"/>
              <a:ea typeface="+mn-ea"/>
              <a:cs typeface="+mn-cs"/>
            </a:endParaRPr>
          </a:p>
          <a:p>
            <a:r>
              <a:rPr lang="en-US" sz="1200" b="0" i="0" kern="1200" dirty="0" err="1" smtClean="0">
                <a:solidFill>
                  <a:schemeClr val="tx1"/>
                </a:solidFill>
                <a:latin typeface="+mn-lt"/>
                <a:ea typeface="+mn-ea"/>
                <a:cs typeface="+mn-cs"/>
              </a:rPr>
              <a:t>Downcutting</a:t>
            </a:r>
            <a:r>
              <a:rPr lang="en-US" sz="1200" b="0" i="0" kern="1200" dirty="0" smtClean="0">
                <a:solidFill>
                  <a:schemeClr val="tx1"/>
                </a:solidFill>
                <a:latin typeface="+mn-lt"/>
                <a:ea typeface="+mn-ea"/>
                <a:cs typeface="+mn-cs"/>
              </a:rPr>
              <a:t> happens during flooding. When large amounts of water are moved through a river channel, large rocks and boulders are carried too. These rocks act like chisels, chipping off pieces of the riverbed as they bounce along.</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64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Geologists call the process of canyon formation </a:t>
            </a:r>
            <a:r>
              <a:rPr lang="en-US" sz="1200" b="0" i="0" kern="1200" dirty="0" err="1" smtClean="0">
                <a:solidFill>
                  <a:schemeClr val="tx1"/>
                </a:solidFill>
                <a:latin typeface="+mn-lt"/>
                <a:ea typeface="+mn-ea"/>
                <a:cs typeface="+mn-cs"/>
              </a:rPr>
              <a:t>downcutting</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Downcutting</a:t>
            </a:r>
            <a:r>
              <a:rPr lang="en-US" sz="1200" b="0" i="0" kern="1200" dirty="0" smtClean="0">
                <a:solidFill>
                  <a:schemeClr val="tx1"/>
                </a:solidFill>
                <a:latin typeface="+mn-lt"/>
                <a:ea typeface="+mn-ea"/>
                <a:cs typeface="+mn-cs"/>
              </a:rPr>
              <a:t> occurs as a river carves out a canyon or valley, cutting down into the earth and eroding away rock.</a:t>
            </a:r>
          </a:p>
          <a:p>
            <a:endParaRPr lang="en-US" sz="1200" b="0" i="0" kern="1200" dirty="0" smtClean="0">
              <a:solidFill>
                <a:schemeClr val="tx1"/>
              </a:solidFill>
              <a:latin typeface="+mn-lt"/>
              <a:ea typeface="+mn-ea"/>
              <a:cs typeface="+mn-cs"/>
            </a:endParaRPr>
          </a:p>
          <a:p>
            <a:r>
              <a:rPr lang="en-US" sz="1200" b="0" i="0" kern="1200" dirty="0" err="1" smtClean="0">
                <a:solidFill>
                  <a:schemeClr val="tx1"/>
                </a:solidFill>
                <a:latin typeface="+mn-lt"/>
                <a:ea typeface="+mn-ea"/>
                <a:cs typeface="+mn-cs"/>
              </a:rPr>
              <a:t>Downcutting</a:t>
            </a:r>
            <a:r>
              <a:rPr lang="en-US" sz="1200" b="0" i="0" kern="1200" dirty="0" smtClean="0">
                <a:solidFill>
                  <a:schemeClr val="tx1"/>
                </a:solidFill>
                <a:latin typeface="+mn-lt"/>
                <a:ea typeface="+mn-ea"/>
                <a:cs typeface="+mn-cs"/>
              </a:rPr>
              <a:t> happens during flooding. When large amounts of water are moved through a river channel, large rocks and boulders are carried too. These rocks act like chisels, chipping off pieces of the riverbed as they bounce along.</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66</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FD85BC9-F399-4A5E-BCE5-97CBC532E568}" type="slidenum">
              <a:rPr lang="en-US" smtClean="0"/>
              <a:pPr/>
              <a:t>67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FD85BC9-F399-4A5E-BCE5-97CBC532E568}" type="slidenum">
              <a:rPr lang="en-US" smtClean="0"/>
              <a:pPr/>
              <a:t>68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FD85BC9-F399-4A5E-BCE5-97CBC532E568}" type="slidenum">
              <a:rPr lang="en-US" smtClean="0"/>
              <a:pPr/>
              <a:t>70</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73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rtl="0"/>
            <a:r>
              <a:rPr lang="en-US" dirty="0" smtClean="0"/>
              <a:t>A </a:t>
            </a:r>
            <a:r>
              <a:rPr lang="en-US" b="1" dirty="0" err="1" smtClean="0"/>
              <a:t>stratovolcano</a:t>
            </a:r>
            <a:r>
              <a:rPr lang="en-US" dirty="0" smtClean="0"/>
              <a:t>, also known as a </a:t>
            </a:r>
            <a:r>
              <a:rPr lang="en-US" b="1" dirty="0" smtClean="0"/>
              <a:t>composite volcano</a:t>
            </a:r>
            <a:r>
              <a:rPr lang="en-US" dirty="0" smtClean="0"/>
              <a:t>,</a:t>
            </a:r>
            <a:r>
              <a:rPr lang="en-US" baseline="30000" dirty="0" smtClean="0">
                <a:hlinkClick r:id="" action="ppaction://hlinkfile"/>
              </a:rPr>
              <a:t>[1]</a:t>
            </a:r>
            <a:r>
              <a:rPr lang="en-US" dirty="0" smtClean="0"/>
              <a:t> is a tall, </a:t>
            </a:r>
            <a:r>
              <a:rPr lang="en-US" dirty="0" smtClean="0">
                <a:hlinkClick r:id="rId3" action="ppaction://hlinkfile" tooltip="Volcanic cone"/>
              </a:rPr>
              <a:t>conical</a:t>
            </a:r>
            <a:r>
              <a:rPr lang="en-US" dirty="0" smtClean="0"/>
              <a:t> </a:t>
            </a:r>
            <a:r>
              <a:rPr lang="en-US" dirty="0" smtClean="0">
                <a:hlinkClick r:id="rId4" action="ppaction://hlinkfile" tooltip="Volcano"/>
              </a:rPr>
              <a:t>volcano</a:t>
            </a:r>
            <a:r>
              <a:rPr lang="en-US" dirty="0" smtClean="0"/>
              <a:t> built up by many layers (strata) of hardened </a:t>
            </a:r>
            <a:r>
              <a:rPr lang="en-US" dirty="0" smtClean="0">
                <a:hlinkClick r:id="rId5" action="ppaction://hlinkfile" tooltip="Lava"/>
              </a:rPr>
              <a:t>lava</a:t>
            </a:r>
            <a:r>
              <a:rPr lang="en-US" dirty="0" smtClean="0"/>
              <a:t>, </a:t>
            </a:r>
            <a:r>
              <a:rPr lang="en-US" dirty="0" smtClean="0">
                <a:hlinkClick r:id="rId6" action="ppaction://hlinkfile" tooltip="Tephra"/>
              </a:rPr>
              <a:t>tephra</a:t>
            </a:r>
            <a:r>
              <a:rPr lang="en-US" dirty="0" smtClean="0"/>
              <a:t>, </a:t>
            </a:r>
            <a:r>
              <a:rPr lang="en-US" dirty="0" smtClean="0">
                <a:hlinkClick r:id="rId7" action="ppaction://hlinkfile" tooltip="Pumice"/>
              </a:rPr>
              <a:t>pumice</a:t>
            </a:r>
            <a:r>
              <a:rPr lang="en-US" dirty="0" smtClean="0"/>
              <a:t>, and </a:t>
            </a:r>
            <a:r>
              <a:rPr lang="en-US" dirty="0" smtClean="0">
                <a:hlinkClick r:id="rId8" action="ppaction://hlinkfile" tooltip="Volcanic ash"/>
              </a:rPr>
              <a:t>volcanic ash</a:t>
            </a:r>
            <a:r>
              <a:rPr lang="en-US" dirty="0" smtClean="0"/>
              <a:t>. Unlike </a:t>
            </a:r>
            <a:r>
              <a:rPr lang="en-US" dirty="0" smtClean="0">
                <a:hlinkClick r:id="rId9" action="ppaction://hlinkfile" tooltip="Shield volcano"/>
              </a:rPr>
              <a:t>shield volcanoes</a:t>
            </a:r>
            <a:r>
              <a:rPr lang="en-US" dirty="0" smtClean="0"/>
              <a:t>, </a:t>
            </a:r>
            <a:r>
              <a:rPr lang="en-US" dirty="0" err="1" smtClean="0"/>
              <a:t>stratovolcanoes</a:t>
            </a:r>
            <a:r>
              <a:rPr lang="en-US" dirty="0" smtClean="0"/>
              <a:t> are characterized by a steep profile and periodic, </a:t>
            </a:r>
            <a:r>
              <a:rPr lang="en-US" dirty="0" smtClean="0">
                <a:hlinkClick r:id="rId10" action="ppaction://hlinkfile" tooltip="Explosive eruption"/>
              </a:rPr>
              <a:t>explosive eruptions</a:t>
            </a:r>
            <a:r>
              <a:rPr lang="en-US" dirty="0" smtClean="0"/>
              <a:t> and </a:t>
            </a:r>
            <a:r>
              <a:rPr lang="en-US" sz="1200" kern="1200" dirty="0" smtClean="0">
                <a:solidFill>
                  <a:schemeClr val="tx1"/>
                </a:solidFill>
                <a:latin typeface="+mn-lt"/>
                <a:ea typeface="+mn-ea"/>
                <a:cs typeface="+mn-cs"/>
                <a:hlinkClick r:id="rId11" action="ppaction://hlinkfile" tooltip="Quiet eruption (page does not exist)"/>
              </a:rPr>
              <a:t>quiet eruptions</a:t>
            </a:r>
            <a:r>
              <a:rPr lang="en-US" dirty="0" smtClean="0"/>
              <a:t>. The lava that flows from </a:t>
            </a:r>
            <a:r>
              <a:rPr lang="en-US" dirty="0" err="1" smtClean="0"/>
              <a:t>stratovolcanoes</a:t>
            </a:r>
            <a:r>
              <a:rPr lang="en-US" dirty="0" smtClean="0"/>
              <a:t> typically cools and hardens before spreading far due to high viscosity. The magma forming this lava is often </a:t>
            </a:r>
            <a:r>
              <a:rPr lang="en-US" dirty="0" err="1" smtClean="0">
                <a:hlinkClick r:id="rId12" action="ppaction://hlinkfile" tooltip="Felsic"/>
              </a:rPr>
              <a:t>felsic</a:t>
            </a:r>
            <a:r>
              <a:rPr lang="en-US" dirty="0" smtClean="0"/>
              <a:t>, having high-to-intermediate levels of </a:t>
            </a:r>
            <a:r>
              <a:rPr lang="en-US" dirty="0" smtClean="0">
                <a:hlinkClick r:id="rId13" action="ppaction://hlinkfile" tooltip="Silica"/>
              </a:rPr>
              <a:t>silica</a:t>
            </a:r>
            <a:r>
              <a:rPr lang="en-US" dirty="0" smtClean="0"/>
              <a:t> (as in </a:t>
            </a:r>
            <a:r>
              <a:rPr lang="en-US" dirty="0" err="1" smtClean="0">
                <a:hlinkClick r:id="rId14" action="ppaction://hlinkfile" tooltip="Rhyolite"/>
              </a:rPr>
              <a:t>rhyolite</a:t>
            </a:r>
            <a:r>
              <a:rPr lang="en-US" dirty="0" smtClean="0"/>
              <a:t>, </a:t>
            </a:r>
            <a:r>
              <a:rPr lang="en-US" dirty="0" err="1" smtClean="0">
                <a:hlinkClick r:id="rId15" action="ppaction://hlinkfile" tooltip="Dacite"/>
              </a:rPr>
              <a:t>dacite</a:t>
            </a:r>
            <a:r>
              <a:rPr lang="en-US" dirty="0" smtClean="0"/>
              <a:t>, or </a:t>
            </a:r>
            <a:r>
              <a:rPr lang="en-US" dirty="0" err="1" smtClean="0">
                <a:hlinkClick r:id="rId16" action="ppaction://hlinkfile" tooltip="Andesite"/>
              </a:rPr>
              <a:t>andesite</a:t>
            </a:r>
            <a:r>
              <a:rPr lang="en-US" dirty="0" smtClean="0"/>
              <a:t>), with lesser amounts of less-viscous </a:t>
            </a:r>
            <a:r>
              <a:rPr lang="en-US" dirty="0" smtClean="0">
                <a:hlinkClick r:id="rId17" action="ppaction://hlinkfile" tooltip="Igneous rock"/>
              </a:rPr>
              <a:t>mafic</a:t>
            </a:r>
            <a:r>
              <a:rPr lang="en-US" dirty="0" smtClean="0"/>
              <a:t> magma. Extensive </a:t>
            </a:r>
            <a:r>
              <a:rPr lang="en-US" dirty="0" err="1" smtClean="0"/>
              <a:t>felsic</a:t>
            </a:r>
            <a:r>
              <a:rPr lang="en-US" dirty="0" smtClean="0"/>
              <a:t> lava flows are uncommon, but have travelled as far as 15 km (9.3 mi).</a:t>
            </a:r>
            <a:r>
              <a:rPr lang="en-US" baseline="30000" dirty="0" smtClean="0">
                <a:hlinkClick r:id="" action="ppaction://hlinkfile"/>
              </a:rPr>
              <a:t>[2]</a:t>
            </a:r>
            <a:endParaRPr lang="en-US" dirty="0" smtClean="0"/>
          </a:p>
          <a:p>
            <a:pPr rtl="0"/>
            <a:r>
              <a:rPr lang="en-US" dirty="0" err="1" smtClean="0"/>
              <a:t>Stratovolcanoes</a:t>
            </a:r>
            <a:r>
              <a:rPr lang="en-US" dirty="0" smtClean="0"/>
              <a:t> are sometimes called "composite volcanoes" because of their composite layered structure built up from sequential outpourings of eruptive materials. They are among the most common types of volcanoes, in contrast to the less common </a:t>
            </a:r>
            <a:r>
              <a:rPr lang="en-US" dirty="0" smtClean="0">
                <a:hlinkClick r:id="rId9" action="ppaction://hlinkfile" tooltip="Shield volcano"/>
              </a:rPr>
              <a:t>shield volcanoes</a:t>
            </a:r>
            <a:r>
              <a:rPr lang="en-US" dirty="0" smtClean="0"/>
              <a:t>. Two famous </a:t>
            </a:r>
            <a:r>
              <a:rPr lang="en-US" dirty="0" err="1" smtClean="0"/>
              <a:t>stratovolcanoes</a:t>
            </a:r>
            <a:r>
              <a:rPr lang="en-US" dirty="0" smtClean="0"/>
              <a:t> are </a:t>
            </a:r>
            <a:r>
              <a:rPr lang="en-US" dirty="0" smtClean="0">
                <a:hlinkClick r:id="rId18" action="ppaction://hlinkfile" tooltip="Krakatoa"/>
              </a:rPr>
              <a:t>Krakatoa</a:t>
            </a:r>
            <a:r>
              <a:rPr lang="en-US" dirty="0" smtClean="0"/>
              <a:t>, best known for its </a:t>
            </a:r>
            <a:r>
              <a:rPr lang="en-US" dirty="0" smtClean="0">
                <a:hlinkClick r:id="rId19" action="ppaction://hlinkfile" tooltip="1883 eruption of Krakatoa"/>
              </a:rPr>
              <a:t>catastrophic eruption in 1883</a:t>
            </a:r>
            <a:r>
              <a:rPr lang="en-US" dirty="0" smtClean="0"/>
              <a:t> and </a:t>
            </a:r>
            <a:r>
              <a:rPr lang="en-US" dirty="0" smtClean="0">
                <a:hlinkClick r:id="rId20" action="ppaction://hlinkfile" tooltip="Vesuvius"/>
              </a:rPr>
              <a:t>Vesuvius</a:t>
            </a:r>
            <a:r>
              <a:rPr lang="en-US" dirty="0" smtClean="0"/>
              <a:t>, famous for its destruction of the towns </a:t>
            </a:r>
            <a:r>
              <a:rPr lang="en-US" dirty="0" smtClean="0">
                <a:hlinkClick r:id="rId21" action="ppaction://hlinkfile" tooltip="Pompeii"/>
              </a:rPr>
              <a:t>Pompeii</a:t>
            </a:r>
            <a:r>
              <a:rPr lang="en-US" dirty="0" smtClean="0"/>
              <a:t> and </a:t>
            </a:r>
            <a:r>
              <a:rPr lang="en-US" dirty="0" smtClean="0">
                <a:hlinkClick r:id="rId22" action="ppaction://hlinkfile" tooltip="Herculaneum"/>
              </a:rPr>
              <a:t>Herculaneum</a:t>
            </a:r>
            <a:r>
              <a:rPr lang="en-US" dirty="0" smtClean="0"/>
              <a:t> in 79 A.D.</a:t>
            </a:r>
          </a:p>
          <a:p>
            <a:r>
              <a:rPr lang="en-US" dirty="0" err="1" smtClean="0"/>
              <a:t>Stratovolcanoes</a:t>
            </a:r>
            <a:r>
              <a:rPr lang="en-US" dirty="0" smtClean="0"/>
              <a:t> are common at </a:t>
            </a:r>
            <a:r>
              <a:rPr lang="en-US" dirty="0" smtClean="0">
                <a:hlinkClick r:id="rId23" action="ppaction://hlinkfile" tooltip="Subduction zone"/>
              </a:rPr>
              <a:t>subduction zones</a:t>
            </a:r>
            <a:r>
              <a:rPr lang="en-US" dirty="0" smtClean="0"/>
              <a:t>, forming chains along plate tectonic boundaries where </a:t>
            </a:r>
            <a:r>
              <a:rPr lang="en-US" dirty="0" smtClean="0">
                <a:hlinkClick r:id="rId24" action="ppaction://hlinkfile" tooltip="Oceanic crust"/>
              </a:rPr>
              <a:t>oceanic crust</a:t>
            </a:r>
            <a:r>
              <a:rPr lang="en-US" dirty="0" smtClean="0"/>
              <a:t> is drawn under </a:t>
            </a:r>
            <a:r>
              <a:rPr lang="en-US" dirty="0" smtClean="0">
                <a:hlinkClick r:id="rId25" action="ppaction://hlinkfile" tooltip="Continental crust"/>
              </a:rPr>
              <a:t>continental crust</a:t>
            </a:r>
            <a:r>
              <a:rPr lang="en-US" dirty="0" smtClean="0"/>
              <a:t> (Continental Arc Volcanism, e.g. </a:t>
            </a:r>
            <a:r>
              <a:rPr lang="en-US" dirty="0" smtClean="0">
                <a:hlinkClick r:id="rId26" action="ppaction://hlinkfile" tooltip="Cascade Range"/>
              </a:rPr>
              <a:t>Cascade Range</a:t>
            </a:r>
            <a:r>
              <a:rPr lang="en-US" dirty="0" smtClean="0"/>
              <a:t>, central </a:t>
            </a:r>
            <a:r>
              <a:rPr lang="en-US" dirty="0" smtClean="0">
                <a:hlinkClick r:id="rId27" action="ppaction://hlinkfile" tooltip="Andes"/>
              </a:rPr>
              <a:t>Andes</a:t>
            </a:r>
            <a:r>
              <a:rPr lang="en-US" dirty="0" smtClean="0"/>
              <a:t>) or another oceanic plate (</a:t>
            </a:r>
            <a:r>
              <a:rPr lang="en-US" dirty="0" smtClean="0">
                <a:hlinkClick r:id="rId28" action="ppaction://hlinkfile" tooltip="Island arc"/>
              </a:rPr>
              <a:t>Island arc</a:t>
            </a:r>
            <a:r>
              <a:rPr lang="en-US" dirty="0" smtClean="0"/>
              <a:t> Volcanism, e.g. </a:t>
            </a:r>
            <a:r>
              <a:rPr lang="en-US" dirty="0" smtClean="0">
                <a:hlinkClick r:id="rId29" action="ppaction://hlinkfile" tooltip="Japan"/>
              </a:rPr>
              <a:t>Japan</a:t>
            </a:r>
            <a:r>
              <a:rPr lang="en-US" dirty="0" smtClean="0"/>
              <a:t>, </a:t>
            </a:r>
            <a:r>
              <a:rPr lang="en-US" dirty="0" smtClean="0">
                <a:hlinkClick r:id="rId30" action="ppaction://hlinkfile" tooltip="Aleutian Islands"/>
              </a:rPr>
              <a:t>Aleutian Islands</a:t>
            </a:r>
            <a:r>
              <a:rPr lang="en-US" dirty="0" smtClean="0"/>
              <a:t>). The magma that forms </a:t>
            </a:r>
            <a:r>
              <a:rPr lang="en-US" dirty="0" err="1" smtClean="0"/>
              <a:t>stratovolcanoes</a:t>
            </a:r>
            <a:r>
              <a:rPr lang="en-US" dirty="0" smtClean="0"/>
              <a:t> rises when water trapped both in hydrated minerals and in the porous </a:t>
            </a:r>
            <a:r>
              <a:rPr lang="en-US" dirty="0" smtClean="0">
                <a:hlinkClick r:id="rId31" action="ppaction://hlinkfile" tooltip="Basalt"/>
              </a:rPr>
              <a:t>basalt</a:t>
            </a:r>
            <a:r>
              <a:rPr lang="en-US" dirty="0" smtClean="0"/>
              <a:t> rock of the upper oceanic crust, is released into </a:t>
            </a:r>
            <a:r>
              <a:rPr lang="en-US" dirty="0" smtClean="0">
                <a:hlinkClick r:id="rId32" action="ppaction://hlinkfile" tooltip="Mantle (geology)"/>
              </a:rPr>
              <a:t>mantle</a:t>
            </a:r>
            <a:r>
              <a:rPr lang="en-US" dirty="0" smtClean="0"/>
              <a:t> rock of the </a:t>
            </a:r>
            <a:r>
              <a:rPr lang="en-US" dirty="0" err="1" smtClean="0">
                <a:hlinkClick r:id="rId33" action="ppaction://hlinkfile" tooltip="Asthenosphere"/>
              </a:rPr>
              <a:t>asthenosphere</a:t>
            </a:r>
            <a:r>
              <a:rPr lang="en-US" dirty="0" smtClean="0"/>
              <a:t> above the sinking oceanic slab. The release of water from hydrated minerals is termed "dewatering," and occurs at specific pressures and temperatures for each mineral, as the plate descends to greater depths. The water freed from the rock lowers the </a:t>
            </a:r>
            <a:r>
              <a:rPr lang="en-US" dirty="0" smtClean="0">
                <a:hlinkClick r:id="rId34" action="ppaction://hlinkfile" tooltip="Melting point"/>
              </a:rPr>
              <a:t>melting point</a:t>
            </a:r>
            <a:r>
              <a:rPr lang="en-US" dirty="0" smtClean="0"/>
              <a:t> of the overlying mantle rock, which then undergoes partial melting and rises due to its lighter density relative to the surrounding mantle rock, and pools temporarily at the base of the </a:t>
            </a:r>
            <a:r>
              <a:rPr lang="en-US" dirty="0" smtClean="0">
                <a:hlinkClick r:id="rId35" action="ppaction://hlinkfile" tooltip="Lithosphere"/>
              </a:rPr>
              <a:t>lithosphere</a:t>
            </a:r>
            <a:r>
              <a:rPr lang="en-US" dirty="0" smtClean="0"/>
              <a:t>. The magma then rises through the </a:t>
            </a:r>
            <a:r>
              <a:rPr lang="en-US" dirty="0" smtClean="0">
                <a:hlinkClick r:id="rId36" action="ppaction://hlinkfile" tooltip="Crust (geology)"/>
              </a:rPr>
              <a:t>crust</a:t>
            </a:r>
            <a:r>
              <a:rPr lang="en-US" dirty="0" smtClean="0"/>
              <a:t>, incorporating silica-rich crustal rock, leading to a final intermediate composition (see </a:t>
            </a:r>
            <a:r>
              <a:rPr lang="en-US" dirty="0" smtClean="0">
                <a:hlinkClick r:id="rId37" action="ppaction://hlinkfile" tooltip="Igneous"/>
              </a:rPr>
              <a:t>Classification of igneous rock</a:t>
            </a:r>
            <a:r>
              <a:rPr lang="en-US" dirty="0" smtClean="0"/>
              <a:t>). When the magma nears the top surface, it pools in a </a:t>
            </a:r>
            <a:r>
              <a:rPr lang="en-US" dirty="0" smtClean="0">
                <a:hlinkClick r:id="rId38" action="ppaction://hlinkfile" tooltip="Magma chamber"/>
              </a:rPr>
              <a:t>magma chamber</a:t>
            </a:r>
            <a:r>
              <a:rPr lang="en-US" dirty="0" smtClean="0"/>
              <a:t> under or within the volcano. There, the relatively low pressure allows water and other </a:t>
            </a:r>
            <a:r>
              <a:rPr lang="en-US" dirty="0" smtClean="0">
                <a:hlinkClick r:id="rId39" action="ppaction://hlinkfile" tooltip="Volatility (physics)"/>
              </a:rPr>
              <a:t>volatiles</a:t>
            </a:r>
            <a:r>
              <a:rPr lang="en-US" dirty="0" smtClean="0"/>
              <a:t> (mainly CO</a:t>
            </a:r>
            <a:r>
              <a:rPr lang="en-US" baseline="-25000" dirty="0" smtClean="0"/>
              <a:t>2</a:t>
            </a:r>
            <a:r>
              <a:rPr lang="en-US" dirty="0" smtClean="0"/>
              <a:t>, SO</a:t>
            </a:r>
            <a:r>
              <a:rPr lang="en-US" baseline="-25000" dirty="0" smtClean="0"/>
              <a:t>2</a:t>
            </a:r>
            <a:r>
              <a:rPr lang="en-US" dirty="0" smtClean="0"/>
              <a:t>, Cl</a:t>
            </a:r>
            <a:r>
              <a:rPr lang="en-US" baseline="-25000" dirty="0" smtClean="0"/>
              <a:t>2</a:t>
            </a:r>
            <a:r>
              <a:rPr lang="en-US" dirty="0" smtClean="0"/>
              <a:t>, and H</a:t>
            </a:r>
            <a:r>
              <a:rPr lang="en-US" baseline="-25000" dirty="0" smtClean="0"/>
              <a:t>2</a:t>
            </a:r>
            <a:r>
              <a:rPr lang="en-US" dirty="0" smtClean="0"/>
              <a:t>O) dissolved in the magma to escape from solution, as occurs when a bottle of </a:t>
            </a:r>
            <a:r>
              <a:rPr lang="en-US" dirty="0" smtClean="0">
                <a:hlinkClick r:id="rId40" action="ppaction://hlinkfile" tooltip="Carbonated water"/>
              </a:rPr>
              <a:t>carbonated water</a:t>
            </a:r>
            <a:r>
              <a:rPr lang="en-US" dirty="0" smtClean="0"/>
              <a:t> is opened, releasing CO</a:t>
            </a:r>
            <a:r>
              <a:rPr lang="en-US" baseline="-25000" dirty="0" smtClean="0"/>
              <a:t>2</a:t>
            </a:r>
            <a:r>
              <a:rPr lang="en-US" dirty="0" smtClean="0"/>
              <a:t>. Once a critical volume of magma and gas accumulates, the obstacle (mass blockage) of the </a:t>
            </a:r>
            <a:r>
              <a:rPr lang="en-US" dirty="0" smtClean="0">
                <a:hlinkClick r:id="rId3" action="ppaction://hlinkfile" tooltip="Volcanic cone"/>
              </a:rPr>
              <a:t>volcanic cone</a:t>
            </a:r>
            <a:r>
              <a:rPr lang="en-US" dirty="0" smtClean="0"/>
              <a:t> is overcome, leading to a sudden </a:t>
            </a:r>
            <a:r>
              <a:rPr lang="en-US" dirty="0" smtClean="0">
                <a:hlinkClick r:id="rId10" action="ppaction://hlinkfile" tooltip="Explosive eruption"/>
              </a:rPr>
              <a:t>explosive eruption</a:t>
            </a:r>
            <a:endParaRPr lang="en-US" dirty="0" smtClean="0"/>
          </a:p>
          <a:p>
            <a:endParaRPr lang="en-US" dirty="0" smtClean="0"/>
          </a:p>
          <a:p>
            <a:r>
              <a:rPr lang="en-US" sz="1200" b="0" i="0" kern="1200" dirty="0" smtClean="0">
                <a:solidFill>
                  <a:schemeClr val="tx1"/>
                </a:solidFill>
                <a:latin typeface="+mn-lt"/>
                <a:ea typeface="+mn-ea"/>
                <a:cs typeface="+mn-cs"/>
              </a:rPr>
              <a:t>Cinder refers to the </a:t>
            </a:r>
            <a:r>
              <a:rPr lang="en-US" sz="1200" b="0" i="0" kern="1200" dirty="0" err="1" smtClean="0">
                <a:solidFill>
                  <a:schemeClr val="tx1"/>
                </a:solidFill>
                <a:latin typeface="+mn-lt"/>
                <a:ea typeface="+mn-ea"/>
                <a:cs typeface="+mn-cs"/>
              </a:rPr>
              <a:t>pyroclastic</a:t>
            </a:r>
            <a:r>
              <a:rPr lang="en-US" sz="1200" b="0" i="0" kern="1200" dirty="0" smtClean="0">
                <a:solidFill>
                  <a:schemeClr val="tx1"/>
                </a:solidFill>
                <a:latin typeface="+mn-lt"/>
                <a:ea typeface="+mn-ea"/>
                <a:cs typeface="+mn-cs"/>
              </a:rPr>
              <a:t> fragments, which is composed of rock. Cinder cones are also known as ash cones.</a:t>
            </a:r>
          </a:p>
          <a:p>
            <a:r>
              <a:rPr lang="en-US" sz="1200" b="0" i="0" kern="1200" dirty="0" smtClean="0">
                <a:solidFill>
                  <a:schemeClr val="tx1"/>
                </a:solidFill>
                <a:latin typeface="+mn-lt"/>
                <a:ea typeface="+mn-ea"/>
                <a:cs typeface="+mn-cs"/>
              </a:rPr>
              <a:t>Cinder cones are the type of volcano that is formed by </a:t>
            </a:r>
            <a:r>
              <a:rPr lang="en-US" sz="1200" b="0" i="0" kern="1200" dirty="0" err="1" smtClean="0">
                <a:solidFill>
                  <a:schemeClr val="tx1"/>
                </a:solidFill>
                <a:latin typeface="+mn-lt"/>
                <a:ea typeface="+mn-ea"/>
                <a:cs typeface="+mn-cs"/>
              </a:rPr>
              <a:t>pyroclastic</a:t>
            </a:r>
            <a:r>
              <a:rPr lang="en-US" sz="1200" b="0" i="0" kern="1200" dirty="0" smtClean="0">
                <a:solidFill>
                  <a:schemeClr val="tx1"/>
                </a:solidFill>
                <a:latin typeface="+mn-lt"/>
                <a:ea typeface="+mn-ea"/>
                <a:cs typeface="+mn-cs"/>
              </a:rPr>
              <a:t> fragments like volcanic ashes, solidified lava pieces, volcanic clinkers, pumice and hot gases. These volcanoes are formed around the volcanic vent and are known to be the simplest form of a volcano. Cinder cones are formed when the gas-charged lava is blown with a great force into the air; it breaks into small fragments and solidifies. This solidified material builds up a circular or oval-shaped cone with a bowl-shaped crater at the top. They grow rapidly and in some cases it’s been recorded that cinder cones grow up 1,000 feet. Ash cones are found along the flanks of shield volcanoes, and the main reason for the formation of cinder cone volcanoes are the massive eruptions of </a:t>
            </a:r>
            <a:r>
              <a:rPr lang="en-US" sz="1200" b="0" i="0" kern="1200" dirty="0" err="1" smtClean="0">
                <a:solidFill>
                  <a:schemeClr val="tx1"/>
                </a:solidFill>
                <a:latin typeface="+mn-lt"/>
                <a:ea typeface="+mn-ea"/>
                <a:cs typeface="+mn-cs"/>
              </a:rPr>
              <a:t>mafic</a:t>
            </a:r>
            <a:r>
              <a:rPr lang="en-US" sz="1200" b="0" i="0" kern="1200" dirty="0" smtClean="0">
                <a:solidFill>
                  <a:schemeClr val="tx1"/>
                </a:solidFill>
                <a:latin typeface="+mn-lt"/>
                <a:ea typeface="+mn-ea"/>
                <a:cs typeface="+mn-cs"/>
              </a:rPr>
              <a:t> rock fragments and lava. Most of the cinder cones erupt only once and may form as flank vents on larger volcanoes or occur on their own.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B6E4ADF-ED76-458D-9397-2E4FD9643227}" type="slidenum">
              <a:rPr lang="en-US" smtClean="0"/>
              <a:pPr/>
              <a:t>11</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Music starts here and will play for 2 slides – I tried to make it go 4 slides;</a:t>
            </a:r>
            <a:r>
              <a:rPr lang="en-US" baseline="0" dirty="0" smtClean="0"/>
              <a:t> no – it times out</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74</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Sandi, this is a placeholder to start music – do not delete….If you try to put music in slide 77 with all the photos, then the photos won’t start</a:t>
            </a:r>
            <a:r>
              <a:rPr lang="en-US" baseline="0" dirty="0" smtClean="0"/>
              <a:t> until after the music finishes. Other way is to figure out a time delay for EACH photo. Easier to just start music on slide before and end it after 2 slides (at the end of this one)</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76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68,000 miles is a little more than ¼ of the way to the moon (</a:t>
            </a:r>
            <a:r>
              <a:rPr lang="en-US" dirty="0" err="1" smtClean="0"/>
              <a:t>avg</a:t>
            </a:r>
            <a:r>
              <a:rPr lang="en-US" dirty="0" smtClean="0"/>
              <a:t> 252k miles)</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12</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2023 – </a:t>
            </a:r>
            <a:r>
              <a:rPr lang="en-US" sz="1200" b="0" i="0" kern="1200" dirty="0" smtClean="0">
                <a:solidFill>
                  <a:schemeClr val="tx1"/>
                </a:solidFill>
                <a:latin typeface="+mn-lt"/>
                <a:ea typeface="+mn-ea"/>
                <a:cs typeface="+mn-cs"/>
              </a:rPr>
              <a:t>Havasu Falls, the famous waterfall found in the red rock canyon near </a:t>
            </a:r>
            <a:r>
              <a:rPr lang="en-US" sz="1200" b="0" i="0" kern="1200" dirty="0" err="1" smtClean="0">
                <a:solidFill>
                  <a:schemeClr val="tx1"/>
                </a:solidFill>
                <a:latin typeface="+mn-lt"/>
                <a:ea typeface="+mn-ea"/>
                <a:cs typeface="+mn-cs"/>
              </a:rPr>
              <a:t>Supai</a:t>
            </a:r>
            <a:r>
              <a:rPr lang="en-US" sz="1200" b="0" i="0" kern="1200" dirty="0" smtClean="0">
                <a:solidFill>
                  <a:schemeClr val="tx1"/>
                </a:solidFill>
                <a:latin typeface="+mn-lt"/>
                <a:ea typeface="+mn-ea"/>
                <a:cs typeface="+mn-cs"/>
              </a:rPr>
              <a:t>, Arizona, is reopening after being off-limits to the public for nearly three years. Found in a remote part of the Havasupai Indian Reservation, the cascade, which requires a special permit issued by the tribe to see, was initially closed due to the pandemic.</a:t>
            </a:r>
          </a:p>
          <a:p>
            <a:r>
              <a:rPr lang="en-US" sz="1200" b="0" i="0" kern="1200" dirty="0" smtClean="0">
                <a:solidFill>
                  <a:schemeClr val="tx1"/>
                </a:solidFill>
                <a:latin typeface="+mn-lt"/>
                <a:ea typeface="+mn-ea"/>
                <a:cs typeface="+mn-cs"/>
              </a:rPr>
              <a:t>“With limited access to meaningful healthcare, closing the reservation was the best way to keep our community safe and healthy,” wrote the tribe on its </a:t>
            </a:r>
            <a:r>
              <a:rPr lang="en-US" sz="1200" b="0" i="0" u="none" strike="noStrike" kern="1200" dirty="0" smtClean="0">
                <a:solidFill>
                  <a:schemeClr val="tx1"/>
                </a:solidFill>
                <a:latin typeface="+mn-lt"/>
                <a:ea typeface="+mn-ea"/>
                <a:cs typeface="+mn-cs"/>
                <a:hlinkClick r:id="rId3"/>
              </a:rPr>
              <a:t>website</a:t>
            </a:r>
            <a:r>
              <a:rPr lang="en-US" sz="1200" b="0" i="0" kern="1200" dirty="0" smtClean="0">
                <a:solidFill>
                  <a:schemeClr val="tx1"/>
                </a:solidFill>
                <a:latin typeface="+mn-lt"/>
                <a:ea typeface="+mn-ea"/>
                <a:cs typeface="+mn-cs"/>
              </a:rPr>
              <a:t>. The reservation remained shut to travelers in 2022 due to flooding that wiped out some of the trails and bridges used to access the falls.</a:t>
            </a:r>
          </a:p>
          <a:p>
            <a:r>
              <a:rPr lang="en-US" sz="1200" b="0" i="0" kern="1200" dirty="0" smtClean="0">
                <a:solidFill>
                  <a:schemeClr val="tx1"/>
                </a:solidFill>
                <a:latin typeface="+mn-lt"/>
                <a:ea typeface="+mn-ea"/>
                <a:cs typeface="+mn-cs"/>
              </a:rPr>
              <a:t>But now the natural wonder is welcoming visitors again—with some stipulations.</a:t>
            </a:r>
          </a:p>
          <a:p>
            <a:endParaRPr lang="en-US" dirty="0" smtClean="0"/>
          </a:p>
          <a:p>
            <a:r>
              <a:rPr lang="en-US" sz="1200" b="0" i="0" kern="1200" dirty="0" smtClean="0">
                <a:solidFill>
                  <a:schemeClr val="tx1"/>
                </a:solidFill>
                <a:latin typeface="+mn-lt"/>
                <a:ea typeface="+mn-ea"/>
                <a:cs typeface="+mn-cs"/>
              </a:rPr>
              <a:t>While reservations have long been challenging, getting to the ethereal falls isn’t easy either. </a:t>
            </a:r>
            <a:r>
              <a:rPr lang="en-US" sz="1200" b="0" i="0" kern="1200" dirty="0" err="1" smtClean="0">
                <a:solidFill>
                  <a:schemeClr val="tx1"/>
                </a:solidFill>
                <a:latin typeface="+mn-lt"/>
                <a:ea typeface="+mn-ea"/>
                <a:cs typeface="+mn-cs"/>
              </a:rPr>
              <a:t>AllTrails</a:t>
            </a:r>
            <a:r>
              <a:rPr lang="en-US" sz="1200" b="0" i="0" kern="1200" dirty="0" smtClean="0">
                <a:solidFill>
                  <a:schemeClr val="tx1"/>
                </a:solidFill>
                <a:latin typeface="+mn-lt"/>
                <a:ea typeface="+mn-ea"/>
                <a:cs typeface="+mn-cs"/>
              </a:rPr>
              <a:t>, a trail guide and maps website, ranks the trek as “challenging.” The out-and-back trail is </a:t>
            </a:r>
            <a:r>
              <a:rPr lang="en-US" sz="1200" b="0" i="0" u="none" strike="noStrike" kern="1200" dirty="0" smtClean="0">
                <a:solidFill>
                  <a:schemeClr val="tx1"/>
                </a:solidFill>
                <a:latin typeface="+mn-lt"/>
                <a:ea typeface="+mn-ea"/>
                <a:cs typeface="+mn-cs"/>
                <a:hlinkClick r:id="rId4"/>
              </a:rPr>
              <a:t>24.5 miles round trip.</a:t>
            </a:r>
            <a:r>
              <a:rPr lang="en-US" sz="1200" b="0" i="0" kern="1200" dirty="0" smtClean="0">
                <a:solidFill>
                  <a:schemeClr val="tx1"/>
                </a:solidFill>
                <a:latin typeface="+mn-lt"/>
                <a:ea typeface="+mn-ea"/>
                <a:cs typeface="+mn-cs"/>
              </a:rPr>
              <a:t> It starts at Hualapai Hilltop on the rim of the Grand Canyon and requires hiking down into the canyon and back up (which sees more than 3,000 feet of elevation gain).</a:t>
            </a:r>
          </a:p>
          <a:p>
            <a:r>
              <a:rPr lang="en-US" sz="1200" b="0" i="0" kern="1200" dirty="0" smtClean="0">
                <a:solidFill>
                  <a:schemeClr val="tx1"/>
                </a:solidFill>
                <a:latin typeface="+mn-lt"/>
                <a:ea typeface="+mn-ea"/>
                <a:cs typeface="+mn-cs"/>
              </a:rPr>
              <a:t>“Make sure you are fit, athletic, well hydrated, and prepared for a difficult desert hike,” the </a:t>
            </a:r>
            <a:r>
              <a:rPr lang="en-US" sz="1200" b="0" i="0" u="none" strike="noStrike" kern="1200" dirty="0" smtClean="0">
                <a:solidFill>
                  <a:schemeClr val="tx1"/>
                </a:solidFill>
                <a:latin typeface="+mn-lt"/>
                <a:ea typeface="+mn-ea"/>
                <a:cs typeface="+mn-cs"/>
                <a:hlinkClick r:id="rId5"/>
              </a:rPr>
              <a:t>National Park Service says on its website</a:t>
            </a:r>
            <a:r>
              <a:rPr lang="en-US" sz="1200" b="0" i="0" kern="1200" dirty="0" smtClean="0">
                <a:solidFill>
                  <a:schemeClr val="tx1"/>
                </a:solidFill>
                <a:latin typeface="+mn-lt"/>
                <a:ea typeface="+mn-ea"/>
                <a:cs typeface="+mn-cs"/>
              </a:rPr>
              <a:t>. It adds that temperatures in the summer regularly reach 100 degrees Fahrenheit, so hikers should have a gallon of water with them, at minimum. If temperatures exceed 115 degrees Fahrenheit, the trails are closed.</a:t>
            </a:r>
          </a:p>
          <a:p>
            <a:r>
              <a:rPr lang="en-US" sz="1200" b="0" i="0" kern="1200" dirty="0" smtClean="0">
                <a:solidFill>
                  <a:schemeClr val="tx1"/>
                </a:solidFill>
                <a:latin typeface="+mn-lt"/>
                <a:ea typeface="+mn-ea"/>
                <a:cs typeface="+mn-cs"/>
              </a:rPr>
              <a:t>Because hiking at night isn’t permitted, visitors must book a stay at </a:t>
            </a:r>
            <a:r>
              <a:rPr lang="en-US" sz="1200" b="0" i="0" u="none" strike="noStrike" kern="1200" dirty="0" smtClean="0">
                <a:solidFill>
                  <a:schemeClr val="tx1"/>
                </a:solidFill>
                <a:latin typeface="+mn-lt"/>
                <a:ea typeface="+mn-ea"/>
                <a:cs typeface="+mn-cs"/>
                <a:hlinkClick r:id="rId6"/>
              </a:rPr>
              <a:t>the campground</a:t>
            </a:r>
            <a:r>
              <a:rPr lang="en-US" sz="1200" b="0" i="0" kern="1200" dirty="0" smtClean="0">
                <a:solidFill>
                  <a:schemeClr val="tx1"/>
                </a:solidFill>
                <a:latin typeface="+mn-lt"/>
                <a:ea typeface="+mn-ea"/>
                <a:cs typeface="+mn-cs"/>
              </a:rPr>
              <a:t> or the </a:t>
            </a:r>
            <a:r>
              <a:rPr lang="en-US" sz="1200" b="0" i="0" u="none" strike="noStrike" kern="1200" dirty="0" smtClean="0">
                <a:solidFill>
                  <a:schemeClr val="tx1"/>
                </a:solidFill>
                <a:latin typeface="+mn-lt"/>
                <a:ea typeface="+mn-ea"/>
                <a:cs typeface="+mn-cs"/>
                <a:hlinkClick r:id="rId7"/>
              </a:rPr>
              <a:t>Havasupai Lodge.</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21</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smtClean="0">
                <a:solidFill>
                  <a:schemeClr val="tx1"/>
                </a:solidFill>
                <a:latin typeface="+mn-lt"/>
                <a:ea typeface="+mn-ea"/>
                <a:cs typeface="+mn-cs"/>
              </a:rPr>
              <a:t>Jacob Hamblin</a:t>
            </a:r>
            <a:r>
              <a:rPr lang="en-US" sz="1200" b="0" i="0" kern="1200" dirty="0" smtClean="0">
                <a:solidFill>
                  <a:schemeClr val="tx1"/>
                </a:solidFill>
                <a:latin typeface="+mn-lt"/>
                <a:ea typeface="+mn-ea"/>
                <a:cs typeface="+mn-cs"/>
              </a:rPr>
              <a:t> (April 6, 1819 – August 31, 1886) was a </a:t>
            </a:r>
            <a:r>
              <a:rPr lang="en-US" sz="1200" b="0" i="0" u="none" strike="noStrike" kern="1200" dirty="0" smtClean="0">
                <a:solidFill>
                  <a:schemeClr val="tx1"/>
                </a:solidFill>
                <a:latin typeface="+mn-lt"/>
                <a:ea typeface="+mn-ea"/>
                <a:cs typeface="+mn-cs"/>
                <a:hlinkClick r:id="rId3" tooltip="American Old West"/>
              </a:rPr>
              <a:t>Western</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4" tooltip="Mormon pioneer"/>
              </a:rPr>
              <a:t>pioneer</a:t>
            </a:r>
            <a:r>
              <a:rPr lang="en-US" sz="1200" b="0" i="0" kern="1200" dirty="0" smtClean="0">
                <a:solidFill>
                  <a:schemeClr val="tx1"/>
                </a:solidFill>
                <a:latin typeface="+mn-lt"/>
                <a:ea typeface="+mn-ea"/>
                <a:cs typeface="+mn-cs"/>
              </a:rPr>
              <a:t>, a </a:t>
            </a:r>
            <a:r>
              <a:rPr lang="en-US" sz="1200" b="0" i="0" u="none" strike="noStrike" kern="1200" dirty="0" smtClean="0">
                <a:solidFill>
                  <a:schemeClr val="tx1"/>
                </a:solidFill>
                <a:latin typeface="+mn-lt"/>
                <a:ea typeface="+mn-ea"/>
                <a:cs typeface="+mn-cs"/>
                <a:hlinkClick r:id="rId5" tooltip="Mormon missionary"/>
              </a:rPr>
              <a:t>Mormon missionary</a:t>
            </a:r>
            <a:r>
              <a:rPr lang="en-US" sz="1200" b="0" i="0" kern="1200" dirty="0" smtClean="0">
                <a:solidFill>
                  <a:schemeClr val="tx1"/>
                </a:solidFill>
                <a:latin typeface="+mn-lt"/>
                <a:ea typeface="+mn-ea"/>
                <a:cs typeface="+mn-cs"/>
              </a:rPr>
              <a:t> for The Church of Jesus Christ of Latter-day Saints, and a </a:t>
            </a:r>
            <a:r>
              <a:rPr lang="en-US" sz="1200" b="0" i="0" u="none" strike="noStrike" kern="1200" dirty="0" smtClean="0">
                <a:solidFill>
                  <a:schemeClr val="tx1"/>
                </a:solidFill>
                <a:latin typeface="+mn-lt"/>
                <a:ea typeface="+mn-ea"/>
                <a:cs typeface="+mn-cs"/>
                <a:hlinkClick r:id="rId6" tooltip="Diplomat"/>
              </a:rPr>
              <a:t>diplomat</a:t>
            </a:r>
            <a:r>
              <a:rPr lang="en-US" sz="1200" b="0" i="0" kern="1200" dirty="0" smtClean="0">
                <a:solidFill>
                  <a:schemeClr val="tx1"/>
                </a:solidFill>
                <a:latin typeface="+mn-lt"/>
                <a:ea typeface="+mn-ea"/>
                <a:cs typeface="+mn-cs"/>
              </a:rPr>
              <a:t> to various </a:t>
            </a:r>
            <a:r>
              <a:rPr lang="en-US" sz="1200" b="0" i="0" u="none" strike="noStrike" kern="1200" dirty="0" smtClean="0">
                <a:solidFill>
                  <a:schemeClr val="tx1"/>
                </a:solidFill>
                <a:latin typeface="+mn-lt"/>
                <a:ea typeface="+mn-ea"/>
                <a:cs typeface="+mn-cs"/>
                <a:hlinkClick r:id="rId7" tooltip="Native Americans in the United States"/>
              </a:rPr>
              <a:t>Native American tribes</a:t>
            </a:r>
            <a:r>
              <a:rPr lang="en-US" sz="1200" b="0" i="0" kern="1200" dirty="0" smtClean="0">
                <a:solidFill>
                  <a:schemeClr val="tx1"/>
                </a:solidFill>
                <a:latin typeface="+mn-lt"/>
                <a:ea typeface="+mn-ea"/>
                <a:cs typeface="+mn-cs"/>
              </a:rPr>
              <a:t> of the </a:t>
            </a:r>
            <a:r>
              <a:rPr lang="en-US" sz="1200" b="0" i="0" u="none" strike="noStrike" kern="1200" dirty="0" smtClean="0">
                <a:solidFill>
                  <a:schemeClr val="tx1"/>
                </a:solidFill>
                <a:latin typeface="+mn-lt"/>
                <a:ea typeface="+mn-ea"/>
                <a:cs typeface="+mn-cs"/>
                <a:hlinkClick r:id="rId8" tooltip="Southwestern United States"/>
              </a:rPr>
              <a:t>Southwest</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9" tooltip="Great Basin"/>
              </a:rPr>
              <a:t>Great Basin</a:t>
            </a:r>
            <a:r>
              <a:rPr lang="en-US" sz="1200" b="0" i="0" kern="1200" dirty="0" smtClean="0">
                <a:solidFill>
                  <a:schemeClr val="tx1"/>
                </a:solidFill>
                <a:latin typeface="+mn-lt"/>
                <a:ea typeface="+mn-ea"/>
                <a:cs typeface="+mn-cs"/>
              </a:rPr>
              <a:t>. He aided European-American settlement of large areas of southern </a:t>
            </a:r>
            <a:r>
              <a:rPr lang="en-US" sz="1200" b="0" i="0" u="none" strike="noStrike" kern="1200" dirty="0" smtClean="0">
                <a:solidFill>
                  <a:schemeClr val="tx1"/>
                </a:solidFill>
                <a:latin typeface="+mn-lt"/>
                <a:ea typeface="+mn-ea"/>
                <a:cs typeface="+mn-cs"/>
                <a:hlinkClick r:id="rId10" tooltip="Utah"/>
              </a:rPr>
              <a:t>Utah</a:t>
            </a:r>
            <a:r>
              <a:rPr lang="en-US" sz="1200" b="0" i="0" kern="1200" dirty="0" smtClean="0">
                <a:solidFill>
                  <a:schemeClr val="tx1"/>
                </a:solidFill>
                <a:latin typeface="+mn-lt"/>
                <a:ea typeface="+mn-ea"/>
                <a:cs typeface="+mn-cs"/>
              </a:rPr>
              <a:t> and northern </a:t>
            </a:r>
            <a:r>
              <a:rPr lang="en-US" sz="1200" b="0" i="0" u="none" strike="noStrike" kern="1200" dirty="0" smtClean="0">
                <a:solidFill>
                  <a:schemeClr val="tx1"/>
                </a:solidFill>
                <a:latin typeface="+mn-lt"/>
                <a:ea typeface="+mn-ea"/>
                <a:cs typeface="+mn-cs"/>
                <a:hlinkClick r:id="rId11" tooltip="Arizona"/>
              </a:rPr>
              <a:t>Arizona</a:t>
            </a:r>
            <a:r>
              <a:rPr lang="en-US" sz="1200" b="0" i="0" kern="1200" dirty="0" smtClean="0">
                <a:solidFill>
                  <a:schemeClr val="tx1"/>
                </a:solidFill>
                <a:latin typeface="+mn-lt"/>
                <a:ea typeface="+mn-ea"/>
                <a:cs typeface="+mn-cs"/>
              </a:rPr>
              <a:t>, where he was seen as an honest broker between Latter-day Saint settlers and the Natives. He is sometimes referred to as the "Buckskin Apostle," or the "Apostle to the </a:t>
            </a:r>
            <a:r>
              <a:rPr lang="en-US" sz="1200" b="0" i="0" u="none" strike="noStrike" kern="1200" dirty="0" err="1" smtClean="0">
                <a:solidFill>
                  <a:schemeClr val="tx1"/>
                </a:solidFill>
                <a:latin typeface="+mn-lt"/>
                <a:ea typeface="+mn-ea"/>
                <a:cs typeface="+mn-cs"/>
                <a:hlinkClick r:id="rId12" tooltip="Lamanites"/>
              </a:rPr>
              <a:t>Lamanites</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13"/>
              </a:rPr>
              <a:t>[1]</a:t>
            </a:r>
            <a:r>
              <a:rPr lang="en-US" sz="1200" b="0" i="0" kern="1200" dirty="0" smtClean="0">
                <a:solidFill>
                  <a:schemeClr val="tx1"/>
                </a:solidFill>
                <a:latin typeface="+mn-lt"/>
                <a:ea typeface="+mn-ea"/>
                <a:cs typeface="+mn-cs"/>
              </a:rPr>
              <a:t> In 1958, he was inducted into the </a:t>
            </a:r>
            <a:r>
              <a:rPr lang="en-US" sz="1200" b="0" i="0" u="none" strike="noStrike" kern="1200" dirty="0" smtClean="0">
                <a:solidFill>
                  <a:schemeClr val="tx1"/>
                </a:solidFill>
                <a:latin typeface="+mn-lt"/>
                <a:ea typeface="+mn-ea"/>
                <a:cs typeface="+mn-cs"/>
                <a:hlinkClick r:id="rId14" tooltip="Hall of Great Westerners"/>
              </a:rPr>
              <a:t>Hall of Great Westerners</a:t>
            </a:r>
            <a:r>
              <a:rPr lang="en-US" sz="1200" b="0" i="0" kern="1200" dirty="0" smtClean="0">
                <a:solidFill>
                  <a:schemeClr val="tx1"/>
                </a:solidFill>
                <a:latin typeface="+mn-lt"/>
                <a:ea typeface="+mn-ea"/>
                <a:cs typeface="+mn-cs"/>
              </a:rPr>
              <a:t> of the </a:t>
            </a:r>
            <a:r>
              <a:rPr lang="en-US" sz="1200" b="0" i="0" u="none" strike="noStrike" kern="1200" dirty="0" smtClean="0">
                <a:solidFill>
                  <a:schemeClr val="tx1"/>
                </a:solidFill>
                <a:latin typeface="+mn-lt"/>
                <a:ea typeface="+mn-ea"/>
                <a:cs typeface="+mn-cs"/>
                <a:hlinkClick r:id="rId15" tooltip="National Cowboy &amp; Western Heritage Museum"/>
              </a:rPr>
              <a:t>National Cowboy &amp; Western Heritage Museum</a:t>
            </a:r>
            <a:endParaRPr lang="en-US" sz="1200" b="0" i="0" u="none" strike="noStrike"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Hamblin was born in </a:t>
            </a:r>
            <a:r>
              <a:rPr lang="en-US" sz="1200" b="0" i="0" u="none" strike="noStrike" kern="1200" dirty="0" smtClean="0">
                <a:solidFill>
                  <a:schemeClr val="tx1"/>
                </a:solidFill>
                <a:latin typeface="+mn-lt"/>
                <a:ea typeface="+mn-ea"/>
                <a:cs typeface="+mn-cs"/>
                <a:hlinkClick r:id="rId16" tooltip="Salem, Ohio"/>
              </a:rPr>
              <a:t>Salem, Ohio</a:t>
            </a:r>
            <a:r>
              <a:rPr lang="en-US" sz="1200" b="0" i="0" kern="1200" dirty="0" smtClean="0">
                <a:solidFill>
                  <a:schemeClr val="tx1"/>
                </a:solidFill>
                <a:latin typeface="+mn-lt"/>
                <a:ea typeface="+mn-ea"/>
                <a:cs typeface="+mn-cs"/>
              </a:rPr>
              <a:t>, to a family of farmers. He grew up learning farming. He was baptized a member of </a:t>
            </a:r>
            <a:r>
              <a:rPr lang="en-US" sz="1200" b="0" i="0" u="none" strike="noStrike" kern="1200" dirty="0" smtClean="0">
                <a:solidFill>
                  <a:schemeClr val="tx1"/>
                </a:solidFill>
                <a:latin typeface="+mn-lt"/>
                <a:ea typeface="+mn-ea"/>
                <a:cs typeface="+mn-cs"/>
                <a:hlinkClick r:id="rId17" tooltip="Church of Christ (Latter Day Saints)"/>
              </a:rPr>
              <a:t>The Church of Jesus Christ of Latter Day Saints</a:t>
            </a:r>
            <a:r>
              <a:rPr lang="en-US" sz="1200" b="0" i="0" kern="1200" dirty="0" smtClean="0">
                <a:solidFill>
                  <a:schemeClr val="tx1"/>
                </a:solidFill>
                <a:latin typeface="+mn-lt"/>
                <a:ea typeface="+mn-ea"/>
                <a:cs typeface="+mn-cs"/>
              </a:rPr>
              <a:t> on March 3, 1842, at the age of 22</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24</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0" i="0" kern="1200" dirty="0" smtClean="0">
                <a:solidFill>
                  <a:schemeClr val="tx1"/>
                </a:solidFill>
                <a:latin typeface="+mn-lt"/>
                <a:ea typeface="+mn-ea"/>
                <a:cs typeface="+mn-cs"/>
              </a:rPr>
              <a:t>South Rim buildings</a:t>
            </a:r>
          </a:p>
          <a:p>
            <a:r>
              <a:rPr lang="en-US" sz="1200" b="0" i="0" kern="1200" dirty="0" smtClean="0">
                <a:solidFill>
                  <a:schemeClr val="tx1"/>
                </a:solidFill>
                <a:latin typeface="+mn-lt"/>
                <a:ea typeface="+mn-ea"/>
                <a:cs typeface="+mn-cs"/>
              </a:rPr>
              <a:t>There are several historic buildings located along the South Rim with most in the vicinity of </a:t>
            </a:r>
            <a:r>
              <a:rPr lang="en-US" sz="1200" b="0" i="0" u="none" strike="noStrike" kern="1200" dirty="0" smtClean="0">
                <a:solidFill>
                  <a:schemeClr val="tx1"/>
                </a:solidFill>
                <a:latin typeface="+mn-lt"/>
                <a:ea typeface="+mn-ea"/>
                <a:cs typeface="+mn-cs"/>
                <a:hlinkClick r:id="rId3" tooltip="Grand Canyon Village"/>
              </a:rPr>
              <a:t>Grand Canyon Village</a:t>
            </a:r>
            <a:r>
              <a:rPr lang="en-US" sz="1200" b="0" i="0" kern="1200" dirty="0" smtClean="0">
                <a:solidFill>
                  <a:schemeClr val="tx1"/>
                </a:solidFill>
                <a:latin typeface="+mn-lt"/>
                <a:ea typeface="+mn-ea"/>
                <a:cs typeface="+mn-cs"/>
              </a:rPr>
              <a:t>.</a:t>
            </a:r>
          </a:p>
          <a:p>
            <a:r>
              <a:rPr lang="en-US" sz="1200" b="0" i="0" u="none" strike="noStrike" kern="1200" dirty="0" smtClean="0">
                <a:solidFill>
                  <a:schemeClr val="tx1"/>
                </a:solidFill>
                <a:latin typeface="+mn-lt"/>
                <a:ea typeface="+mn-ea"/>
                <a:cs typeface="+mn-cs"/>
                <a:hlinkClick r:id="rId4" tooltip="Desert View Watchtower"/>
              </a:rPr>
              <a:t>Desert View Watchtower</a:t>
            </a:r>
            <a:r>
              <a:rPr lang="en-US" sz="1200" b="0" i="0" kern="1200" dirty="0" smtClean="0">
                <a:solidFill>
                  <a:schemeClr val="tx1"/>
                </a:solidFill>
                <a:latin typeface="+mn-lt"/>
                <a:ea typeface="+mn-ea"/>
                <a:cs typeface="+mn-cs"/>
              </a:rPr>
              <a:t> in 2004</a:t>
            </a:r>
          </a:p>
          <a:p>
            <a:r>
              <a:rPr lang="en-US" sz="1200" b="0" i="0" u="none" strike="noStrike" kern="1200" dirty="0" err="1" smtClean="0">
                <a:solidFill>
                  <a:schemeClr val="tx1"/>
                </a:solidFill>
                <a:latin typeface="+mn-lt"/>
                <a:ea typeface="+mn-ea"/>
                <a:cs typeface="+mn-cs"/>
                <a:hlinkClick r:id="rId5" tooltip="Buckey O'Neill Cabin"/>
              </a:rPr>
              <a:t>Buckey</a:t>
            </a:r>
            <a:r>
              <a:rPr lang="en-US" sz="1200" b="0" i="0" u="none" strike="noStrike" kern="1200" dirty="0" smtClean="0">
                <a:solidFill>
                  <a:schemeClr val="tx1"/>
                </a:solidFill>
                <a:latin typeface="+mn-lt"/>
                <a:ea typeface="+mn-ea"/>
                <a:cs typeface="+mn-cs"/>
                <a:hlinkClick r:id="rId5" tooltip="Buckey O'Neill Cabin"/>
              </a:rPr>
              <a:t> O'Neill Cabin</a:t>
            </a:r>
            <a:r>
              <a:rPr lang="en-US" sz="1200" b="0" i="0" kern="1200" dirty="0" smtClean="0">
                <a:solidFill>
                  <a:schemeClr val="tx1"/>
                </a:solidFill>
                <a:latin typeface="+mn-lt"/>
                <a:ea typeface="+mn-ea"/>
                <a:cs typeface="+mn-cs"/>
              </a:rPr>
              <a:t> was built during the 1890s by </a:t>
            </a:r>
            <a:r>
              <a:rPr lang="en-US" sz="1200" b="0" i="0" u="none" strike="noStrike" kern="1200" dirty="0" smtClean="0">
                <a:solidFill>
                  <a:schemeClr val="tx1"/>
                </a:solidFill>
                <a:latin typeface="+mn-lt"/>
                <a:ea typeface="+mn-ea"/>
                <a:cs typeface="+mn-cs"/>
                <a:hlinkClick r:id="rId6" tooltip="Buckey O'Neill"/>
              </a:rPr>
              <a:t>William Owen "</a:t>
            </a:r>
            <a:r>
              <a:rPr lang="en-US" sz="1200" b="0" i="0" u="none" strike="noStrike" kern="1200" dirty="0" err="1" smtClean="0">
                <a:solidFill>
                  <a:schemeClr val="tx1"/>
                </a:solidFill>
                <a:latin typeface="+mn-lt"/>
                <a:ea typeface="+mn-ea"/>
                <a:cs typeface="+mn-cs"/>
                <a:hlinkClick r:id="rId6" tooltip="Buckey O'Neill"/>
              </a:rPr>
              <a:t>Buckey</a:t>
            </a:r>
            <a:r>
              <a:rPr lang="en-US" sz="1200" b="0" i="0" u="none" strike="noStrike" kern="1200" dirty="0" smtClean="0">
                <a:solidFill>
                  <a:schemeClr val="tx1"/>
                </a:solidFill>
                <a:latin typeface="+mn-lt"/>
                <a:ea typeface="+mn-ea"/>
                <a:cs typeface="+mn-cs"/>
                <a:hlinkClick r:id="rId6" tooltip="Buckey O'Neill"/>
              </a:rPr>
              <a:t>" O'Neill</a:t>
            </a:r>
            <a:r>
              <a:rPr lang="en-US" sz="1200" b="0" i="0" kern="1200" dirty="0" smtClean="0">
                <a:solidFill>
                  <a:schemeClr val="tx1"/>
                </a:solidFill>
                <a:latin typeface="+mn-lt"/>
                <a:ea typeface="+mn-ea"/>
                <a:cs typeface="+mn-cs"/>
              </a:rPr>
              <a:t>. He built the cabin because of a copper deposit that was nearby. He had several occupations such as miner, judge, politician, author and tour guide. This cabin is the longest continually standing structure on the South Rim. It is currently used as a guest house; booking is required well in advance.</a:t>
            </a:r>
          </a:p>
          <a:p>
            <a:r>
              <a:rPr lang="en-US" sz="1200" b="0" i="0" u="none" strike="noStrike" kern="1200" dirty="0" smtClean="0">
                <a:solidFill>
                  <a:schemeClr val="tx1"/>
                </a:solidFill>
                <a:latin typeface="+mn-lt"/>
                <a:ea typeface="+mn-ea"/>
                <a:cs typeface="+mn-cs"/>
                <a:hlinkClick r:id="rId7" tooltip="Kolb Studio"/>
              </a:rPr>
              <a:t>Kolb Studio</a:t>
            </a:r>
            <a:r>
              <a:rPr lang="en-US" sz="1200" b="0" i="0" kern="1200" dirty="0" smtClean="0">
                <a:solidFill>
                  <a:schemeClr val="tx1"/>
                </a:solidFill>
                <a:latin typeface="+mn-lt"/>
                <a:ea typeface="+mn-ea"/>
                <a:cs typeface="+mn-cs"/>
              </a:rPr>
              <a:t> was built in 1904 by brothers Ellsworth and Emery Kolb. They were photographers who made a living by photographing visitors walking down the </a:t>
            </a:r>
            <a:r>
              <a:rPr lang="en-US" sz="1200" b="0" i="0" u="none" strike="noStrike" kern="1200" dirty="0" smtClean="0">
                <a:solidFill>
                  <a:schemeClr val="tx1"/>
                </a:solidFill>
                <a:latin typeface="+mn-lt"/>
                <a:ea typeface="+mn-ea"/>
                <a:cs typeface="+mn-cs"/>
                <a:hlinkClick r:id="rId8" tooltip="Bright Angel Trail"/>
              </a:rPr>
              <a:t>Bright Angel Trail</a:t>
            </a:r>
            <a:r>
              <a:rPr lang="en-US" sz="1200" b="0" i="0" kern="1200" dirty="0" smtClean="0">
                <a:solidFill>
                  <a:schemeClr val="tx1"/>
                </a:solidFill>
                <a:latin typeface="+mn-lt"/>
                <a:ea typeface="+mn-ea"/>
                <a:cs typeface="+mn-cs"/>
              </a:rPr>
              <a:t>. In 1911, the Kolb brothers filmed their journey down the </a:t>
            </a:r>
            <a:r>
              <a:rPr lang="en-US" sz="1200" b="0" i="0" u="none" strike="noStrike" kern="1200" dirty="0" smtClean="0">
                <a:solidFill>
                  <a:schemeClr val="tx1"/>
                </a:solidFill>
                <a:latin typeface="+mn-lt"/>
                <a:ea typeface="+mn-ea"/>
                <a:cs typeface="+mn-cs"/>
                <a:hlinkClick r:id="rId9" tooltip="Green River (Colorado River)"/>
              </a:rPr>
              <a:t>Green</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10" tooltip="Colorado River"/>
              </a:rPr>
              <a:t>Colorado Rivers</a:t>
            </a:r>
            <a:r>
              <a:rPr lang="en-US" sz="1200" b="0" i="0" kern="1200" dirty="0" smtClean="0">
                <a:solidFill>
                  <a:schemeClr val="tx1"/>
                </a:solidFill>
                <a:latin typeface="+mn-lt"/>
                <a:ea typeface="+mn-ea"/>
                <a:cs typeface="+mn-cs"/>
              </a:rPr>
              <a:t>. Emery Kolb showed this movie regularly in his studio until 1976 when he died at the age of 95. Today the building serves as an art gallery and exhibit.</a:t>
            </a:r>
          </a:p>
          <a:p>
            <a:r>
              <a:rPr lang="en-US" sz="1200" b="0" i="0" kern="1200" dirty="0" smtClean="0">
                <a:solidFill>
                  <a:schemeClr val="tx1"/>
                </a:solidFill>
                <a:latin typeface="+mn-lt"/>
                <a:ea typeface="+mn-ea"/>
                <a:cs typeface="+mn-cs"/>
              </a:rPr>
              <a:t>The </a:t>
            </a:r>
            <a:r>
              <a:rPr lang="en-US" sz="1200" b="0" i="0" u="none" strike="noStrike" kern="1200" dirty="0" smtClean="0">
                <a:solidFill>
                  <a:schemeClr val="tx1"/>
                </a:solidFill>
                <a:latin typeface="+mn-lt"/>
                <a:ea typeface="+mn-ea"/>
                <a:cs typeface="+mn-cs"/>
                <a:hlinkClick r:id="rId11" tooltip="El Tovar Hotel"/>
              </a:rPr>
              <a:t>El Tovar Hotel</a:t>
            </a:r>
            <a:r>
              <a:rPr lang="en-US" sz="1200" b="0" i="0" kern="1200" dirty="0" smtClean="0">
                <a:solidFill>
                  <a:schemeClr val="tx1"/>
                </a:solidFill>
                <a:latin typeface="+mn-lt"/>
                <a:ea typeface="+mn-ea"/>
                <a:cs typeface="+mn-cs"/>
              </a:rPr>
              <a:t> was built in 1905 and is the most luxurious lodging on the South Rim. The hotel consists of 4 stories with a rustic chalet appearance called "National Park Rustic." It was designed by Charles </a:t>
            </a:r>
            <a:r>
              <a:rPr lang="en-US" sz="1200" b="0" i="0" kern="1200" dirty="0" err="1" smtClean="0">
                <a:solidFill>
                  <a:schemeClr val="tx1"/>
                </a:solidFill>
                <a:latin typeface="+mn-lt"/>
                <a:ea typeface="+mn-ea"/>
                <a:cs typeface="+mn-cs"/>
              </a:rPr>
              <a:t>Whittlesley</a:t>
            </a:r>
            <a:r>
              <a:rPr lang="en-US" sz="1200" b="0" i="0" kern="1200" dirty="0" smtClean="0">
                <a:solidFill>
                  <a:schemeClr val="tx1"/>
                </a:solidFill>
                <a:latin typeface="+mn-lt"/>
                <a:ea typeface="+mn-ea"/>
                <a:cs typeface="+mn-cs"/>
              </a:rPr>
              <a:t>. A gift shop and restaurant are located inside the hotel.</a:t>
            </a:r>
          </a:p>
          <a:p>
            <a:r>
              <a:rPr lang="en-US" sz="1200" b="0" i="0" u="none" strike="noStrike" kern="1200" dirty="0" smtClean="0">
                <a:solidFill>
                  <a:schemeClr val="tx1"/>
                </a:solidFill>
                <a:latin typeface="+mn-lt"/>
                <a:ea typeface="+mn-ea"/>
                <a:cs typeface="+mn-cs"/>
                <a:hlinkClick r:id="rId12" tooltip="Hopi House"/>
              </a:rPr>
              <a:t>Hopi House</a:t>
            </a:r>
            <a:r>
              <a:rPr lang="en-US" sz="1200" b="0" i="0" kern="1200" dirty="0" smtClean="0">
                <a:solidFill>
                  <a:schemeClr val="tx1"/>
                </a:solidFill>
                <a:latin typeface="+mn-lt"/>
                <a:ea typeface="+mn-ea"/>
                <a:cs typeface="+mn-cs"/>
              </a:rPr>
              <a:t> was built by </a:t>
            </a:r>
            <a:r>
              <a:rPr lang="en-US" sz="1200" b="0" i="0" u="none" strike="noStrike" kern="1200" dirty="0" smtClean="0">
                <a:solidFill>
                  <a:schemeClr val="tx1"/>
                </a:solidFill>
                <a:latin typeface="+mn-lt"/>
                <a:ea typeface="+mn-ea"/>
                <a:cs typeface="+mn-cs"/>
                <a:hlinkClick r:id="rId13" tooltip="Mary Jane Colter"/>
              </a:rPr>
              <a:t>Mary Jane </a:t>
            </a:r>
            <a:r>
              <a:rPr lang="en-US" sz="1200" b="0" i="0" u="none" strike="noStrike" kern="1200" dirty="0" err="1" smtClean="0">
                <a:solidFill>
                  <a:schemeClr val="tx1"/>
                </a:solidFill>
                <a:latin typeface="+mn-lt"/>
                <a:ea typeface="+mn-ea"/>
                <a:cs typeface="+mn-cs"/>
                <a:hlinkClick r:id="rId13" tooltip="Mary Jane Colter"/>
              </a:rPr>
              <a:t>Colter</a:t>
            </a:r>
            <a:r>
              <a:rPr lang="en-US" sz="1200" b="0" i="0" kern="1200" dirty="0" smtClean="0">
                <a:solidFill>
                  <a:schemeClr val="tx1"/>
                </a:solidFill>
                <a:latin typeface="+mn-lt"/>
                <a:ea typeface="+mn-ea"/>
                <a:cs typeface="+mn-cs"/>
              </a:rPr>
              <a:t> in 1905. It is based on structures that were built in an ancient Hopi settlement called Old </a:t>
            </a:r>
            <a:r>
              <a:rPr lang="en-US" sz="1200" b="0" i="0" u="none" strike="noStrike" kern="1200" dirty="0" err="1" smtClean="0">
                <a:solidFill>
                  <a:schemeClr val="tx1"/>
                </a:solidFill>
                <a:latin typeface="+mn-lt"/>
                <a:ea typeface="+mn-ea"/>
                <a:cs typeface="+mn-cs"/>
                <a:hlinkClick r:id="rId14" tooltip="Oraibi"/>
              </a:rPr>
              <a:t>Oraibi</a:t>
            </a:r>
            <a:r>
              <a:rPr lang="en-US" sz="1200" b="0" i="0" kern="1200" dirty="0" smtClean="0">
                <a:solidFill>
                  <a:schemeClr val="tx1"/>
                </a:solidFill>
                <a:latin typeface="+mn-lt"/>
                <a:ea typeface="+mn-ea"/>
                <a:cs typeface="+mn-cs"/>
              </a:rPr>
              <a:t>, located on the Third Mesa in eastern Arizona. It served as a residence for the Hopi Indians who sold arts and crafts to South Rim visitors.</a:t>
            </a:r>
          </a:p>
          <a:p>
            <a:r>
              <a:rPr lang="en-US" sz="1200" b="0" i="0" kern="1200" dirty="0" err="1" smtClean="0">
                <a:solidFill>
                  <a:schemeClr val="tx1"/>
                </a:solidFill>
                <a:latin typeface="+mn-lt"/>
                <a:ea typeface="+mn-ea"/>
                <a:cs typeface="+mn-cs"/>
              </a:rPr>
              <a:t>Verkamp's</a:t>
            </a:r>
            <a:r>
              <a:rPr lang="en-US" sz="1200" b="0" i="0" kern="1200" dirty="0" smtClean="0">
                <a:solidFill>
                  <a:schemeClr val="tx1"/>
                </a:solidFill>
                <a:latin typeface="+mn-lt"/>
                <a:ea typeface="+mn-ea"/>
                <a:cs typeface="+mn-cs"/>
              </a:rPr>
              <a:t> Curios, which stands next to the Hopi House, was built by </a:t>
            </a:r>
            <a:r>
              <a:rPr lang="en-US" sz="1200" b="0" i="0" u="none" strike="noStrike" kern="1200" dirty="0" smtClean="0">
                <a:solidFill>
                  <a:schemeClr val="tx1"/>
                </a:solidFill>
                <a:latin typeface="+mn-lt"/>
                <a:ea typeface="+mn-ea"/>
                <a:cs typeface="+mn-cs"/>
                <a:hlinkClick r:id="rId15" tooltip="John Verkamp"/>
              </a:rPr>
              <a:t>John </a:t>
            </a:r>
            <a:r>
              <a:rPr lang="en-US" sz="1200" b="0" i="0" u="none" strike="noStrike" kern="1200" dirty="0" err="1" smtClean="0">
                <a:solidFill>
                  <a:schemeClr val="tx1"/>
                </a:solidFill>
                <a:latin typeface="+mn-lt"/>
                <a:ea typeface="+mn-ea"/>
                <a:cs typeface="+mn-cs"/>
                <a:hlinkClick r:id="rId15" tooltip="John Verkamp"/>
              </a:rPr>
              <a:t>Verkamp</a:t>
            </a:r>
            <a:r>
              <a:rPr lang="en-US" sz="1200" b="0" i="0" kern="1200" dirty="0" smtClean="0">
                <a:solidFill>
                  <a:schemeClr val="tx1"/>
                </a:solidFill>
                <a:latin typeface="+mn-lt"/>
                <a:ea typeface="+mn-ea"/>
                <a:cs typeface="+mn-cs"/>
              </a:rPr>
              <a:t> in 1905. He sold arts and crafts as well as souvenirs. Until September 2008, it was run by his descendants; in November 2008, the building reopened as a visitor center focusing on the history of the Grand Canyon Village community.</a:t>
            </a:r>
          </a:p>
          <a:p>
            <a:r>
              <a:rPr lang="en-US" sz="1200" b="0" i="0" kern="1200" dirty="0" smtClean="0">
                <a:solidFill>
                  <a:schemeClr val="tx1"/>
                </a:solidFill>
                <a:latin typeface="+mn-lt"/>
                <a:ea typeface="+mn-ea"/>
                <a:cs typeface="+mn-cs"/>
              </a:rPr>
              <a:t>1923-built </a:t>
            </a:r>
            <a:r>
              <a:rPr lang="en-US" sz="1200" b="0" i="0" u="none" strike="noStrike" kern="1200" dirty="0" smtClean="0">
                <a:solidFill>
                  <a:schemeClr val="tx1"/>
                </a:solidFill>
                <a:latin typeface="+mn-lt"/>
                <a:ea typeface="+mn-ea"/>
                <a:cs typeface="+mn-cs"/>
                <a:hlinkClick r:id="rId16" tooltip="Steam locomotive"/>
              </a:rPr>
              <a:t>steam locomotive</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7" tooltip="Grand Canyon Railway 4960"/>
              </a:rPr>
              <a:t>No. 4960</a:t>
            </a:r>
            <a:r>
              <a:rPr lang="en-US" sz="1200" b="0" i="0" kern="1200" dirty="0" smtClean="0">
                <a:solidFill>
                  <a:schemeClr val="tx1"/>
                </a:solidFill>
                <a:latin typeface="+mn-lt"/>
                <a:ea typeface="+mn-ea"/>
                <a:cs typeface="+mn-cs"/>
              </a:rPr>
              <a:t> at the </a:t>
            </a:r>
            <a:r>
              <a:rPr lang="en-US" sz="1200" b="0" i="0" u="none" strike="noStrike" kern="1200" dirty="0" smtClean="0">
                <a:solidFill>
                  <a:schemeClr val="tx1"/>
                </a:solidFill>
                <a:latin typeface="+mn-lt"/>
                <a:ea typeface="+mn-ea"/>
                <a:cs typeface="+mn-cs"/>
                <a:hlinkClick r:id="rId18" tooltip="Grand Canyon Depot"/>
              </a:rPr>
              <a:t>Grand Canyon Depot</a:t>
            </a:r>
            <a:endParaRPr lang="en-US" sz="1200" b="0" i="0" kern="1200" dirty="0" smtClean="0">
              <a:solidFill>
                <a:schemeClr val="tx1"/>
              </a:solidFill>
              <a:latin typeface="+mn-lt"/>
              <a:ea typeface="+mn-ea"/>
              <a:cs typeface="+mn-cs"/>
            </a:endParaRPr>
          </a:p>
          <a:p>
            <a:r>
              <a:rPr lang="en-US" sz="1200" b="0" i="0" u="none" strike="noStrike" kern="1200" dirty="0" smtClean="0">
                <a:solidFill>
                  <a:schemeClr val="tx1"/>
                </a:solidFill>
                <a:latin typeface="+mn-lt"/>
                <a:ea typeface="+mn-ea"/>
                <a:cs typeface="+mn-cs"/>
                <a:hlinkClick r:id="rId18" tooltip="Grand Canyon Depot"/>
              </a:rPr>
              <a:t>Grand Canyon Railway Depot</a:t>
            </a:r>
            <a:r>
              <a:rPr lang="en-US" sz="1200" b="0" i="0" kern="1200" dirty="0" smtClean="0">
                <a:solidFill>
                  <a:schemeClr val="tx1"/>
                </a:solidFill>
                <a:latin typeface="+mn-lt"/>
                <a:ea typeface="+mn-ea"/>
                <a:cs typeface="+mn-cs"/>
              </a:rPr>
              <a:t> was completed in 1910 and contains 2 levels. Gordon Chappell, Regional Historian for the Park Service, claims that this depot building is one of only three log-cabin-style train stations currently standing, out of fourteen ever built in the U.S.</a:t>
            </a:r>
            <a:r>
              <a:rPr lang="en-US" sz="1200" b="0" i="0" u="none" strike="noStrike" kern="1200" baseline="30000" dirty="0" smtClean="0">
                <a:solidFill>
                  <a:schemeClr val="tx1"/>
                </a:solidFill>
                <a:latin typeface="+mn-lt"/>
                <a:ea typeface="+mn-ea"/>
                <a:cs typeface="+mn-cs"/>
                <a:hlinkClick r:id="rId19"/>
              </a:rPr>
              <a:t>[44]</a:t>
            </a:r>
            <a:r>
              <a:rPr lang="en-US" sz="1200" b="0" i="0" kern="1200" dirty="0" smtClean="0">
                <a:solidFill>
                  <a:schemeClr val="tx1"/>
                </a:solidFill>
                <a:latin typeface="+mn-lt"/>
                <a:ea typeface="+mn-ea"/>
                <a:cs typeface="+mn-cs"/>
              </a:rPr>
              <a:t> The depot is the northern terminus of the </a:t>
            </a:r>
            <a:r>
              <a:rPr lang="en-US" sz="1200" b="0" i="0" u="none" strike="noStrike" kern="1200" dirty="0" smtClean="0">
                <a:solidFill>
                  <a:schemeClr val="tx1"/>
                </a:solidFill>
                <a:latin typeface="+mn-lt"/>
                <a:ea typeface="+mn-ea"/>
                <a:cs typeface="+mn-cs"/>
                <a:hlinkClick r:id="rId20" tooltip="Grand Canyon Railway"/>
              </a:rPr>
              <a:t>Grand Canyon Railway</a:t>
            </a:r>
            <a:r>
              <a:rPr lang="en-US" sz="1200" b="0" i="0" kern="1200" dirty="0" smtClean="0">
                <a:solidFill>
                  <a:schemeClr val="tx1"/>
                </a:solidFill>
                <a:latin typeface="+mn-lt"/>
                <a:ea typeface="+mn-ea"/>
                <a:cs typeface="+mn-cs"/>
              </a:rPr>
              <a:t> which begins in </a:t>
            </a:r>
            <a:r>
              <a:rPr lang="en-US" sz="1200" b="0" i="0" u="none" strike="noStrike" kern="1200" dirty="0" smtClean="0">
                <a:solidFill>
                  <a:schemeClr val="tx1"/>
                </a:solidFill>
                <a:latin typeface="+mn-lt"/>
                <a:ea typeface="+mn-ea"/>
                <a:cs typeface="+mn-cs"/>
                <a:hlinkClick r:id="rId21" tooltip="Williams, Arizona"/>
              </a:rPr>
              <a:t>Williams, Arizona</a:t>
            </a:r>
            <a:r>
              <a:rPr lang="en-US" sz="1200" b="0" i="0" kern="1200" dirty="0" smtClean="0">
                <a:solidFill>
                  <a:schemeClr val="tx1"/>
                </a:solidFill>
                <a:latin typeface="+mn-lt"/>
                <a:ea typeface="+mn-ea"/>
                <a:cs typeface="+mn-cs"/>
              </a:rPr>
              <a:t>.</a:t>
            </a:r>
          </a:p>
          <a:p>
            <a:r>
              <a:rPr lang="en-US" sz="1200" b="0" i="0" u="none" strike="noStrike" kern="1200" dirty="0" smtClean="0">
                <a:solidFill>
                  <a:schemeClr val="tx1"/>
                </a:solidFill>
                <a:latin typeface="+mn-lt"/>
                <a:ea typeface="+mn-ea"/>
                <a:cs typeface="+mn-cs"/>
                <a:hlinkClick r:id="rId22" tooltip="Lookout Studio"/>
              </a:rPr>
              <a:t>Lookout Studio</a:t>
            </a:r>
            <a:r>
              <a:rPr lang="en-US" sz="1200" b="0" i="0" kern="1200" dirty="0" smtClean="0">
                <a:solidFill>
                  <a:schemeClr val="tx1"/>
                </a:solidFill>
                <a:latin typeface="+mn-lt"/>
                <a:ea typeface="+mn-ea"/>
                <a:cs typeface="+mn-cs"/>
              </a:rPr>
              <a:t>, another Mary </a:t>
            </a:r>
            <a:r>
              <a:rPr lang="en-US" sz="1200" b="0" i="0" kern="1200" dirty="0" err="1" smtClean="0">
                <a:solidFill>
                  <a:schemeClr val="tx1"/>
                </a:solidFill>
                <a:latin typeface="+mn-lt"/>
                <a:ea typeface="+mn-ea"/>
                <a:cs typeface="+mn-cs"/>
              </a:rPr>
              <a:t>Colter</a:t>
            </a:r>
            <a:r>
              <a:rPr lang="en-US" sz="1200" b="0" i="0" kern="1200" dirty="0" smtClean="0">
                <a:solidFill>
                  <a:schemeClr val="tx1"/>
                </a:solidFill>
                <a:latin typeface="+mn-lt"/>
                <a:ea typeface="+mn-ea"/>
                <a:cs typeface="+mn-cs"/>
              </a:rPr>
              <a:t> design, was built in 1914. Photography, artwork, books, souvenirs, and rock and fossil specimens are sold here. A great view of Bright Angel Trail can be seen here.</a:t>
            </a:r>
          </a:p>
          <a:p>
            <a:r>
              <a:rPr lang="en-US" sz="1200" b="0" i="0" u="none" strike="noStrike" kern="1200" dirty="0" smtClean="0">
                <a:solidFill>
                  <a:schemeClr val="tx1"/>
                </a:solidFill>
                <a:latin typeface="+mn-lt"/>
                <a:ea typeface="+mn-ea"/>
                <a:cs typeface="+mn-cs"/>
                <a:hlinkClick r:id="rId4" tooltip="Desert View Watchtower"/>
              </a:rPr>
              <a:t>Desert View Watchtower</a:t>
            </a:r>
            <a:r>
              <a:rPr lang="en-US" sz="1200" b="0" i="0" kern="1200" dirty="0" smtClean="0">
                <a:solidFill>
                  <a:schemeClr val="tx1"/>
                </a:solidFill>
                <a:latin typeface="+mn-lt"/>
                <a:ea typeface="+mn-ea"/>
                <a:cs typeface="+mn-cs"/>
              </a:rPr>
              <a:t>, one of Mary </a:t>
            </a:r>
            <a:r>
              <a:rPr lang="en-US" sz="1200" b="0" i="0" kern="1200" dirty="0" err="1" smtClean="0">
                <a:solidFill>
                  <a:schemeClr val="tx1"/>
                </a:solidFill>
                <a:latin typeface="+mn-lt"/>
                <a:ea typeface="+mn-ea"/>
                <a:cs typeface="+mn-cs"/>
              </a:rPr>
              <a:t>Colter's</a:t>
            </a:r>
            <a:r>
              <a:rPr lang="en-US" sz="1200" b="0" i="0" kern="1200" dirty="0" smtClean="0">
                <a:solidFill>
                  <a:schemeClr val="tx1"/>
                </a:solidFill>
                <a:latin typeface="+mn-lt"/>
                <a:ea typeface="+mn-ea"/>
                <a:cs typeface="+mn-cs"/>
              </a:rPr>
              <a:t> best-known works, was built in 1932. Situated at the far eastern end of the South Rim, 27 miles (43 km) from Grand Canyon Village, the tower stands 70 feet (21 m) tall. The top of the tower is 7,522 feet (2,293 m) above sea level, the highest point on the South Rim. It offers one of the few full views of the bottom of the canyon and the Colorado River. It was designed to mimic </a:t>
            </a:r>
            <a:r>
              <a:rPr lang="en-US" sz="1200" b="0" i="0" u="none" strike="noStrike" kern="1200" dirty="0" smtClean="0">
                <a:solidFill>
                  <a:schemeClr val="tx1"/>
                </a:solidFill>
                <a:latin typeface="+mn-lt"/>
                <a:ea typeface="+mn-ea"/>
                <a:cs typeface="+mn-cs"/>
                <a:hlinkClick r:id="rId23" tooltip="Ancestral Puebloans"/>
              </a:rPr>
              <a:t>Ancestral </a:t>
            </a:r>
            <a:r>
              <a:rPr lang="en-US" sz="1200" b="0" i="0" u="none" strike="noStrike" kern="1200" dirty="0" err="1" smtClean="0">
                <a:solidFill>
                  <a:schemeClr val="tx1"/>
                </a:solidFill>
                <a:latin typeface="+mn-lt"/>
                <a:ea typeface="+mn-ea"/>
                <a:cs typeface="+mn-cs"/>
                <a:hlinkClick r:id="rId23" tooltip="Ancestral Puebloans"/>
              </a:rPr>
              <a:t>Puebloans</a:t>
            </a:r>
            <a:r>
              <a:rPr lang="en-US" sz="1200" b="0" i="0" kern="1200" dirty="0" smtClean="0">
                <a:solidFill>
                  <a:schemeClr val="tx1"/>
                </a:solidFill>
                <a:latin typeface="+mn-lt"/>
                <a:ea typeface="+mn-ea"/>
                <a:cs typeface="+mn-cs"/>
              </a:rPr>
              <a:t> watchtowers, though, with four levels, it is significantly taller than historical towers.</a:t>
            </a:r>
            <a:r>
              <a:rPr lang="en-US" sz="1200" b="0" i="0" u="none" strike="noStrike" kern="1200" baseline="30000" dirty="0" smtClean="0">
                <a:solidFill>
                  <a:schemeClr val="tx1"/>
                </a:solidFill>
                <a:latin typeface="+mn-lt"/>
                <a:ea typeface="+mn-ea"/>
                <a:cs typeface="+mn-cs"/>
                <a:hlinkClick r:id="rId19"/>
              </a:rPr>
              <a:t>[45]</a:t>
            </a:r>
            <a:endParaRPr lang="en-US" sz="1200" b="0" i="0" kern="1200" dirty="0" smtClean="0">
              <a:solidFill>
                <a:schemeClr val="tx1"/>
              </a:solidFill>
              <a:latin typeface="+mn-lt"/>
              <a:ea typeface="+mn-ea"/>
              <a:cs typeface="+mn-cs"/>
            </a:endParaRPr>
          </a:p>
          <a:p>
            <a:r>
              <a:rPr lang="en-US" sz="1200" b="0" i="0" u="none" strike="noStrike" kern="1200" dirty="0" smtClean="0">
                <a:solidFill>
                  <a:schemeClr val="tx1"/>
                </a:solidFill>
                <a:latin typeface="+mn-lt"/>
                <a:ea typeface="+mn-ea"/>
                <a:cs typeface="+mn-cs"/>
                <a:hlinkClick r:id="rId24" tooltip="Bright Angel Lodge"/>
              </a:rPr>
              <a:t>Bright Angel Lodge</a:t>
            </a:r>
            <a:r>
              <a:rPr lang="en-US" sz="1200" b="0" i="0" kern="1200" dirty="0" smtClean="0">
                <a:solidFill>
                  <a:schemeClr val="tx1"/>
                </a:solidFill>
                <a:latin typeface="+mn-lt"/>
                <a:ea typeface="+mn-ea"/>
                <a:cs typeface="+mn-cs"/>
              </a:rPr>
              <a:t> was built of logs and stone in 1935. Mary </a:t>
            </a:r>
            <a:r>
              <a:rPr lang="en-US" sz="1200" b="0" i="0" kern="1200" dirty="0" err="1" smtClean="0">
                <a:solidFill>
                  <a:schemeClr val="tx1"/>
                </a:solidFill>
                <a:latin typeface="+mn-lt"/>
                <a:ea typeface="+mn-ea"/>
                <a:cs typeface="+mn-cs"/>
              </a:rPr>
              <a:t>Colter</a:t>
            </a:r>
            <a:r>
              <a:rPr lang="en-US" sz="1200" b="0" i="0" kern="1200" dirty="0" smtClean="0">
                <a:solidFill>
                  <a:schemeClr val="tx1"/>
                </a:solidFill>
                <a:latin typeface="+mn-lt"/>
                <a:ea typeface="+mn-ea"/>
                <a:cs typeface="+mn-cs"/>
              </a:rPr>
              <a:t> designed the lodge and it was built by the </a:t>
            </a:r>
            <a:r>
              <a:rPr lang="en-US" sz="1200" b="0" i="0" u="none" strike="noStrike" kern="1200" dirty="0" smtClean="0">
                <a:solidFill>
                  <a:schemeClr val="tx1"/>
                </a:solidFill>
                <a:latin typeface="+mn-lt"/>
                <a:ea typeface="+mn-ea"/>
                <a:cs typeface="+mn-cs"/>
                <a:hlinkClick r:id="rId25" tooltip="Fred Harvey Company"/>
              </a:rPr>
              <a:t>Fred Harvey Company</a:t>
            </a:r>
            <a:r>
              <a:rPr lang="en-US" sz="1200" b="0" i="0" kern="1200" dirty="0" smtClean="0">
                <a:solidFill>
                  <a:schemeClr val="tx1"/>
                </a:solidFill>
                <a:latin typeface="+mn-lt"/>
                <a:ea typeface="+mn-ea"/>
                <a:cs typeface="+mn-cs"/>
              </a:rPr>
              <a:t>. Inside the lodge is a small museum honoring Fred Harvey (June 27, 1835 – February 9, 1901), who played a major role in popularizing the Grand Canyon. In the History Room is a stone fireplace layered in the same sequence as those in the canyon.</a:t>
            </a:r>
            <a:endParaRPr lang="en-US" sz="1200" b="0" i="0" kern="1200" smtClean="0">
              <a:solidFill>
                <a:schemeClr val="tx1"/>
              </a:solidFill>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38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0" i="0" kern="1200" dirty="0" smtClean="0">
                <a:solidFill>
                  <a:schemeClr val="tx1"/>
                </a:solidFill>
                <a:latin typeface="+mn-lt"/>
                <a:ea typeface="+mn-ea"/>
                <a:cs typeface="+mn-cs"/>
              </a:rPr>
              <a:t>South Rim buildings</a:t>
            </a:r>
          </a:p>
          <a:p>
            <a:r>
              <a:rPr lang="en-US" sz="1200" b="0" i="0" kern="1200" dirty="0" smtClean="0">
                <a:solidFill>
                  <a:schemeClr val="tx1"/>
                </a:solidFill>
                <a:latin typeface="+mn-lt"/>
                <a:ea typeface="+mn-ea"/>
                <a:cs typeface="+mn-cs"/>
              </a:rPr>
              <a:t>There are several historic buildings located along the South Rim with most in the vicinity of </a:t>
            </a:r>
            <a:r>
              <a:rPr lang="en-US" sz="1200" b="0" i="0" u="none" strike="noStrike" kern="1200" dirty="0" smtClean="0">
                <a:solidFill>
                  <a:schemeClr val="tx1"/>
                </a:solidFill>
                <a:latin typeface="+mn-lt"/>
                <a:ea typeface="+mn-ea"/>
                <a:cs typeface="+mn-cs"/>
                <a:hlinkClick r:id="rId3" tooltip="Grand Canyon Village"/>
              </a:rPr>
              <a:t>Grand Canyon Village</a:t>
            </a:r>
            <a:r>
              <a:rPr lang="en-US" sz="1200" b="0" i="0" kern="1200" dirty="0" smtClean="0">
                <a:solidFill>
                  <a:schemeClr val="tx1"/>
                </a:solidFill>
                <a:latin typeface="+mn-lt"/>
                <a:ea typeface="+mn-ea"/>
                <a:cs typeface="+mn-cs"/>
              </a:rPr>
              <a:t>.</a:t>
            </a:r>
          </a:p>
          <a:p>
            <a:r>
              <a:rPr lang="en-US" sz="1200" b="0" i="0" u="none" strike="noStrike" kern="1200" dirty="0" smtClean="0">
                <a:solidFill>
                  <a:schemeClr val="tx1"/>
                </a:solidFill>
                <a:latin typeface="+mn-lt"/>
                <a:ea typeface="+mn-ea"/>
                <a:cs typeface="+mn-cs"/>
                <a:hlinkClick r:id="rId4" tooltip="Desert View Watchtower"/>
              </a:rPr>
              <a:t>Desert View Watchtower</a:t>
            </a:r>
            <a:r>
              <a:rPr lang="en-US" sz="1200" b="0" i="0" kern="1200" dirty="0" smtClean="0">
                <a:solidFill>
                  <a:schemeClr val="tx1"/>
                </a:solidFill>
                <a:latin typeface="+mn-lt"/>
                <a:ea typeface="+mn-ea"/>
                <a:cs typeface="+mn-cs"/>
              </a:rPr>
              <a:t> in 2004</a:t>
            </a:r>
          </a:p>
          <a:p>
            <a:r>
              <a:rPr lang="en-US" sz="1200" b="0" i="0" u="none" strike="noStrike" kern="1200" dirty="0" err="1" smtClean="0">
                <a:solidFill>
                  <a:schemeClr val="tx1"/>
                </a:solidFill>
                <a:latin typeface="+mn-lt"/>
                <a:ea typeface="+mn-ea"/>
                <a:cs typeface="+mn-cs"/>
                <a:hlinkClick r:id="rId5" tooltip="Buckey O'Neill Cabin"/>
              </a:rPr>
              <a:t>Buckey</a:t>
            </a:r>
            <a:r>
              <a:rPr lang="en-US" sz="1200" b="0" i="0" u="none" strike="noStrike" kern="1200" dirty="0" smtClean="0">
                <a:solidFill>
                  <a:schemeClr val="tx1"/>
                </a:solidFill>
                <a:latin typeface="+mn-lt"/>
                <a:ea typeface="+mn-ea"/>
                <a:cs typeface="+mn-cs"/>
                <a:hlinkClick r:id="rId5" tooltip="Buckey O'Neill Cabin"/>
              </a:rPr>
              <a:t> O'Neill Cabin</a:t>
            </a:r>
            <a:r>
              <a:rPr lang="en-US" sz="1200" b="0" i="0" kern="1200" dirty="0" smtClean="0">
                <a:solidFill>
                  <a:schemeClr val="tx1"/>
                </a:solidFill>
                <a:latin typeface="+mn-lt"/>
                <a:ea typeface="+mn-ea"/>
                <a:cs typeface="+mn-cs"/>
              </a:rPr>
              <a:t> was built during the 1890s by </a:t>
            </a:r>
            <a:r>
              <a:rPr lang="en-US" sz="1200" b="0" i="0" u="none" strike="noStrike" kern="1200" dirty="0" smtClean="0">
                <a:solidFill>
                  <a:schemeClr val="tx1"/>
                </a:solidFill>
                <a:latin typeface="+mn-lt"/>
                <a:ea typeface="+mn-ea"/>
                <a:cs typeface="+mn-cs"/>
                <a:hlinkClick r:id="rId6" tooltip="Buckey O'Neill"/>
              </a:rPr>
              <a:t>William Owen "</a:t>
            </a:r>
            <a:r>
              <a:rPr lang="en-US" sz="1200" b="0" i="0" u="none" strike="noStrike" kern="1200" dirty="0" err="1" smtClean="0">
                <a:solidFill>
                  <a:schemeClr val="tx1"/>
                </a:solidFill>
                <a:latin typeface="+mn-lt"/>
                <a:ea typeface="+mn-ea"/>
                <a:cs typeface="+mn-cs"/>
                <a:hlinkClick r:id="rId6" tooltip="Buckey O'Neill"/>
              </a:rPr>
              <a:t>Buckey</a:t>
            </a:r>
            <a:r>
              <a:rPr lang="en-US" sz="1200" b="0" i="0" u="none" strike="noStrike" kern="1200" dirty="0" smtClean="0">
                <a:solidFill>
                  <a:schemeClr val="tx1"/>
                </a:solidFill>
                <a:latin typeface="+mn-lt"/>
                <a:ea typeface="+mn-ea"/>
                <a:cs typeface="+mn-cs"/>
                <a:hlinkClick r:id="rId6" tooltip="Buckey O'Neill"/>
              </a:rPr>
              <a:t>" O'Neill</a:t>
            </a:r>
            <a:r>
              <a:rPr lang="en-US" sz="1200" b="0" i="0" kern="1200" dirty="0" smtClean="0">
                <a:solidFill>
                  <a:schemeClr val="tx1"/>
                </a:solidFill>
                <a:latin typeface="+mn-lt"/>
                <a:ea typeface="+mn-ea"/>
                <a:cs typeface="+mn-cs"/>
              </a:rPr>
              <a:t>. He built the cabin because of a copper deposit that was nearby. He had several occupations such as miner, judge, politician, author and tour guide. This cabin is the longest continually standing structure on the South Rim. It is currently used as a guest house; booking is required well in advance.</a:t>
            </a:r>
          </a:p>
          <a:p>
            <a:r>
              <a:rPr lang="en-US" sz="1200" b="0" i="0" u="none" strike="noStrike" kern="1200" dirty="0" smtClean="0">
                <a:solidFill>
                  <a:schemeClr val="tx1"/>
                </a:solidFill>
                <a:latin typeface="+mn-lt"/>
                <a:ea typeface="+mn-ea"/>
                <a:cs typeface="+mn-cs"/>
                <a:hlinkClick r:id="rId7" tooltip="Kolb Studio"/>
              </a:rPr>
              <a:t>Kolb Studio</a:t>
            </a:r>
            <a:r>
              <a:rPr lang="en-US" sz="1200" b="0" i="0" kern="1200" dirty="0" smtClean="0">
                <a:solidFill>
                  <a:schemeClr val="tx1"/>
                </a:solidFill>
                <a:latin typeface="+mn-lt"/>
                <a:ea typeface="+mn-ea"/>
                <a:cs typeface="+mn-cs"/>
              </a:rPr>
              <a:t> was built in 1904 by brothers Ellsworth and Emery Kolb. They were photographers who made a living by photographing visitors walking down the </a:t>
            </a:r>
            <a:r>
              <a:rPr lang="en-US" sz="1200" b="0" i="0" u="none" strike="noStrike" kern="1200" dirty="0" smtClean="0">
                <a:solidFill>
                  <a:schemeClr val="tx1"/>
                </a:solidFill>
                <a:latin typeface="+mn-lt"/>
                <a:ea typeface="+mn-ea"/>
                <a:cs typeface="+mn-cs"/>
                <a:hlinkClick r:id="rId8" tooltip="Bright Angel Trail"/>
              </a:rPr>
              <a:t>Bright Angel Trail</a:t>
            </a:r>
            <a:r>
              <a:rPr lang="en-US" sz="1200" b="0" i="0" kern="1200" dirty="0" smtClean="0">
                <a:solidFill>
                  <a:schemeClr val="tx1"/>
                </a:solidFill>
                <a:latin typeface="+mn-lt"/>
                <a:ea typeface="+mn-ea"/>
                <a:cs typeface="+mn-cs"/>
              </a:rPr>
              <a:t>. In 1911, the Kolb brothers filmed their journey down the </a:t>
            </a:r>
            <a:r>
              <a:rPr lang="en-US" sz="1200" b="0" i="0" u="none" strike="noStrike" kern="1200" dirty="0" smtClean="0">
                <a:solidFill>
                  <a:schemeClr val="tx1"/>
                </a:solidFill>
                <a:latin typeface="+mn-lt"/>
                <a:ea typeface="+mn-ea"/>
                <a:cs typeface="+mn-cs"/>
                <a:hlinkClick r:id="rId9" tooltip="Green River (Colorado River)"/>
              </a:rPr>
              <a:t>Green</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10" tooltip="Colorado River"/>
              </a:rPr>
              <a:t>Colorado Rivers</a:t>
            </a:r>
            <a:r>
              <a:rPr lang="en-US" sz="1200" b="0" i="0" kern="1200" dirty="0" smtClean="0">
                <a:solidFill>
                  <a:schemeClr val="tx1"/>
                </a:solidFill>
                <a:latin typeface="+mn-lt"/>
                <a:ea typeface="+mn-ea"/>
                <a:cs typeface="+mn-cs"/>
              </a:rPr>
              <a:t>. Emery Kolb showed this movie regularly in his studio until 1976 when he died at the age of 95. Today the building serves as an art gallery and exhibit.</a:t>
            </a:r>
          </a:p>
          <a:p>
            <a:r>
              <a:rPr lang="en-US" sz="1200" b="0" i="0" kern="1200" dirty="0" smtClean="0">
                <a:solidFill>
                  <a:schemeClr val="tx1"/>
                </a:solidFill>
                <a:latin typeface="+mn-lt"/>
                <a:ea typeface="+mn-ea"/>
                <a:cs typeface="+mn-cs"/>
              </a:rPr>
              <a:t>The </a:t>
            </a:r>
            <a:r>
              <a:rPr lang="en-US" sz="1200" b="0" i="0" u="none" strike="noStrike" kern="1200" dirty="0" smtClean="0">
                <a:solidFill>
                  <a:schemeClr val="tx1"/>
                </a:solidFill>
                <a:latin typeface="+mn-lt"/>
                <a:ea typeface="+mn-ea"/>
                <a:cs typeface="+mn-cs"/>
                <a:hlinkClick r:id="rId11" tooltip="El Tovar Hotel"/>
              </a:rPr>
              <a:t>El Tovar Hotel</a:t>
            </a:r>
            <a:r>
              <a:rPr lang="en-US" sz="1200" b="0" i="0" kern="1200" dirty="0" smtClean="0">
                <a:solidFill>
                  <a:schemeClr val="tx1"/>
                </a:solidFill>
                <a:latin typeface="+mn-lt"/>
                <a:ea typeface="+mn-ea"/>
                <a:cs typeface="+mn-cs"/>
              </a:rPr>
              <a:t> was built in 1905 and is the most luxurious lodging on the South Rim. The hotel consists of 4 stories with a rustic chalet appearance called "National Park Rustic." It was designed by Charles </a:t>
            </a:r>
            <a:r>
              <a:rPr lang="en-US" sz="1200" b="0" i="0" kern="1200" dirty="0" err="1" smtClean="0">
                <a:solidFill>
                  <a:schemeClr val="tx1"/>
                </a:solidFill>
                <a:latin typeface="+mn-lt"/>
                <a:ea typeface="+mn-ea"/>
                <a:cs typeface="+mn-cs"/>
              </a:rPr>
              <a:t>Whittlesley</a:t>
            </a:r>
            <a:r>
              <a:rPr lang="en-US" sz="1200" b="0" i="0" kern="1200" dirty="0" smtClean="0">
                <a:solidFill>
                  <a:schemeClr val="tx1"/>
                </a:solidFill>
                <a:latin typeface="+mn-lt"/>
                <a:ea typeface="+mn-ea"/>
                <a:cs typeface="+mn-cs"/>
              </a:rPr>
              <a:t>. A gift shop and restaurant are located inside the hotel.</a:t>
            </a:r>
          </a:p>
          <a:p>
            <a:r>
              <a:rPr lang="en-US" sz="1200" b="0" i="0" u="none" strike="noStrike" kern="1200" dirty="0" smtClean="0">
                <a:solidFill>
                  <a:schemeClr val="tx1"/>
                </a:solidFill>
                <a:latin typeface="+mn-lt"/>
                <a:ea typeface="+mn-ea"/>
                <a:cs typeface="+mn-cs"/>
                <a:hlinkClick r:id="rId12" tooltip="Hopi House"/>
              </a:rPr>
              <a:t>Hopi House</a:t>
            </a:r>
            <a:r>
              <a:rPr lang="en-US" sz="1200" b="0" i="0" kern="1200" dirty="0" smtClean="0">
                <a:solidFill>
                  <a:schemeClr val="tx1"/>
                </a:solidFill>
                <a:latin typeface="+mn-lt"/>
                <a:ea typeface="+mn-ea"/>
                <a:cs typeface="+mn-cs"/>
              </a:rPr>
              <a:t> was built by </a:t>
            </a:r>
            <a:r>
              <a:rPr lang="en-US" sz="1200" b="0" i="0" u="none" strike="noStrike" kern="1200" dirty="0" smtClean="0">
                <a:solidFill>
                  <a:schemeClr val="tx1"/>
                </a:solidFill>
                <a:latin typeface="+mn-lt"/>
                <a:ea typeface="+mn-ea"/>
                <a:cs typeface="+mn-cs"/>
                <a:hlinkClick r:id="rId13" tooltip="Mary Jane Colter"/>
              </a:rPr>
              <a:t>Mary Jane </a:t>
            </a:r>
            <a:r>
              <a:rPr lang="en-US" sz="1200" b="0" i="0" u="none" strike="noStrike" kern="1200" dirty="0" err="1" smtClean="0">
                <a:solidFill>
                  <a:schemeClr val="tx1"/>
                </a:solidFill>
                <a:latin typeface="+mn-lt"/>
                <a:ea typeface="+mn-ea"/>
                <a:cs typeface="+mn-cs"/>
                <a:hlinkClick r:id="rId13" tooltip="Mary Jane Colter"/>
              </a:rPr>
              <a:t>Colter</a:t>
            </a:r>
            <a:r>
              <a:rPr lang="en-US" sz="1200" b="0" i="0" kern="1200" dirty="0" smtClean="0">
                <a:solidFill>
                  <a:schemeClr val="tx1"/>
                </a:solidFill>
                <a:latin typeface="+mn-lt"/>
                <a:ea typeface="+mn-ea"/>
                <a:cs typeface="+mn-cs"/>
              </a:rPr>
              <a:t> in 1905. It is based on structures that were built in an ancient Hopi settlement called Old </a:t>
            </a:r>
            <a:r>
              <a:rPr lang="en-US" sz="1200" b="0" i="0" u="none" strike="noStrike" kern="1200" dirty="0" err="1" smtClean="0">
                <a:solidFill>
                  <a:schemeClr val="tx1"/>
                </a:solidFill>
                <a:latin typeface="+mn-lt"/>
                <a:ea typeface="+mn-ea"/>
                <a:cs typeface="+mn-cs"/>
                <a:hlinkClick r:id="rId14" tooltip="Oraibi"/>
              </a:rPr>
              <a:t>Oraibi</a:t>
            </a:r>
            <a:r>
              <a:rPr lang="en-US" sz="1200" b="0" i="0" kern="1200" dirty="0" smtClean="0">
                <a:solidFill>
                  <a:schemeClr val="tx1"/>
                </a:solidFill>
                <a:latin typeface="+mn-lt"/>
                <a:ea typeface="+mn-ea"/>
                <a:cs typeface="+mn-cs"/>
              </a:rPr>
              <a:t>, located on the Third Mesa in eastern Arizona. It served as a residence for the Hopi Indians who sold arts and crafts to South Rim visitors.</a:t>
            </a:r>
          </a:p>
          <a:p>
            <a:r>
              <a:rPr lang="en-US" sz="1200" b="0" i="0" kern="1200" dirty="0" err="1" smtClean="0">
                <a:solidFill>
                  <a:schemeClr val="tx1"/>
                </a:solidFill>
                <a:latin typeface="+mn-lt"/>
                <a:ea typeface="+mn-ea"/>
                <a:cs typeface="+mn-cs"/>
              </a:rPr>
              <a:t>Verkamp's</a:t>
            </a:r>
            <a:r>
              <a:rPr lang="en-US" sz="1200" b="0" i="0" kern="1200" dirty="0" smtClean="0">
                <a:solidFill>
                  <a:schemeClr val="tx1"/>
                </a:solidFill>
                <a:latin typeface="+mn-lt"/>
                <a:ea typeface="+mn-ea"/>
                <a:cs typeface="+mn-cs"/>
              </a:rPr>
              <a:t> Curios, which stands next to the Hopi House, was built by </a:t>
            </a:r>
            <a:r>
              <a:rPr lang="en-US" sz="1200" b="0" i="0" u="none" strike="noStrike" kern="1200" dirty="0" smtClean="0">
                <a:solidFill>
                  <a:schemeClr val="tx1"/>
                </a:solidFill>
                <a:latin typeface="+mn-lt"/>
                <a:ea typeface="+mn-ea"/>
                <a:cs typeface="+mn-cs"/>
                <a:hlinkClick r:id="rId15" tooltip="John Verkamp"/>
              </a:rPr>
              <a:t>John </a:t>
            </a:r>
            <a:r>
              <a:rPr lang="en-US" sz="1200" b="0" i="0" u="none" strike="noStrike" kern="1200" dirty="0" err="1" smtClean="0">
                <a:solidFill>
                  <a:schemeClr val="tx1"/>
                </a:solidFill>
                <a:latin typeface="+mn-lt"/>
                <a:ea typeface="+mn-ea"/>
                <a:cs typeface="+mn-cs"/>
                <a:hlinkClick r:id="rId15" tooltip="John Verkamp"/>
              </a:rPr>
              <a:t>Verkamp</a:t>
            </a:r>
            <a:r>
              <a:rPr lang="en-US" sz="1200" b="0" i="0" kern="1200" dirty="0" smtClean="0">
                <a:solidFill>
                  <a:schemeClr val="tx1"/>
                </a:solidFill>
                <a:latin typeface="+mn-lt"/>
                <a:ea typeface="+mn-ea"/>
                <a:cs typeface="+mn-cs"/>
              </a:rPr>
              <a:t> in 1905. He sold arts and crafts as well as souvenirs. Until September 2008, it was run by his descendants; in November 2008, the building reopened as a visitor center focusing on the history of the Grand Canyon Village community.</a:t>
            </a:r>
          </a:p>
          <a:p>
            <a:r>
              <a:rPr lang="en-US" sz="1200" b="0" i="0" kern="1200" dirty="0" smtClean="0">
                <a:solidFill>
                  <a:schemeClr val="tx1"/>
                </a:solidFill>
                <a:latin typeface="+mn-lt"/>
                <a:ea typeface="+mn-ea"/>
                <a:cs typeface="+mn-cs"/>
              </a:rPr>
              <a:t>1923-built </a:t>
            </a:r>
            <a:r>
              <a:rPr lang="en-US" sz="1200" b="0" i="0" u="none" strike="noStrike" kern="1200" dirty="0" smtClean="0">
                <a:solidFill>
                  <a:schemeClr val="tx1"/>
                </a:solidFill>
                <a:latin typeface="+mn-lt"/>
                <a:ea typeface="+mn-ea"/>
                <a:cs typeface="+mn-cs"/>
                <a:hlinkClick r:id="rId16" tooltip="Steam locomotive"/>
              </a:rPr>
              <a:t>steam locomotive</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7" tooltip="Grand Canyon Railway 4960"/>
              </a:rPr>
              <a:t>No. 4960</a:t>
            </a:r>
            <a:r>
              <a:rPr lang="en-US" sz="1200" b="0" i="0" kern="1200" dirty="0" smtClean="0">
                <a:solidFill>
                  <a:schemeClr val="tx1"/>
                </a:solidFill>
                <a:latin typeface="+mn-lt"/>
                <a:ea typeface="+mn-ea"/>
                <a:cs typeface="+mn-cs"/>
              </a:rPr>
              <a:t> at the </a:t>
            </a:r>
            <a:r>
              <a:rPr lang="en-US" sz="1200" b="0" i="0" u="none" strike="noStrike" kern="1200" dirty="0" smtClean="0">
                <a:solidFill>
                  <a:schemeClr val="tx1"/>
                </a:solidFill>
                <a:latin typeface="+mn-lt"/>
                <a:ea typeface="+mn-ea"/>
                <a:cs typeface="+mn-cs"/>
                <a:hlinkClick r:id="rId18" tooltip="Grand Canyon Depot"/>
              </a:rPr>
              <a:t>Grand Canyon Depot</a:t>
            </a:r>
            <a:endParaRPr lang="en-US" sz="1200" b="0" i="0" kern="1200" dirty="0" smtClean="0">
              <a:solidFill>
                <a:schemeClr val="tx1"/>
              </a:solidFill>
              <a:latin typeface="+mn-lt"/>
              <a:ea typeface="+mn-ea"/>
              <a:cs typeface="+mn-cs"/>
            </a:endParaRPr>
          </a:p>
          <a:p>
            <a:r>
              <a:rPr lang="en-US" sz="1200" b="0" i="0" u="none" strike="noStrike" kern="1200" dirty="0" smtClean="0">
                <a:solidFill>
                  <a:schemeClr val="tx1"/>
                </a:solidFill>
                <a:latin typeface="+mn-lt"/>
                <a:ea typeface="+mn-ea"/>
                <a:cs typeface="+mn-cs"/>
                <a:hlinkClick r:id="rId18" tooltip="Grand Canyon Depot"/>
              </a:rPr>
              <a:t>Grand Canyon Railway Depot</a:t>
            </a:r>
            <a:r>
              <a:rPr lang="en-US" sz="1200" b="0" i="0" kern="1200" dirty="0" smtClean="0">
                <a:solidFill>
                  <a:schemeClr val="tx1"/>
                </a:solidFill>
                <a:latin typeface="+mn-lt"/>
                <a:ea typeface="+mn-ea"/>
                <a:cs typeface="+mn-cs"/>
              </a:rPr>
              <a:t> was completed in 1910 and contains 2 levels. Gordon Chappell, Regional Historian for the Park Service, claims that this depot building is one of only three log-cabin-style train stations currently standing, out of fourteen ever built in the U.S.</a:t>
            </a:r>
            <a:r>
              <a:rPr lang="en-US" sz="1200" b="0" i="0" u="none" strike="noStrike" kern="1200" baseline="30000" dirty="0" smtClean="0">
                <a:solidFill>
                  <a:schemeClr val="tx1"/>
                </a:solidFill>
                <a:latin typeface="+mn-lt"/>
                <a:ea typeface="+mn-ea"/>
                <a:cs typeface="+mn-cs"/>
                <a:hlinkClick r:id="rId19"/>
              </a:rPr>
              <a:t>[44]</a:t>
            </a:r>
            <a:r>
              <a:rPr lang="en-US" sz="1200" b="0" i="0" kern="1200" dirty="0" smtClean="0">
                <a:solidFill>
                  <a:schemeClr val="tx1"/>
                </a:solidFill>
                <a:latin typeface="+mn-lt"/>
                <a:ea typeface="+mn-ea"/>
                <a:cs typeface="+mn-cs"/>
              </a:rPr>
              <a:t> The depot is the northern terminus of the </a:t>
            </a:r>
            <a:r>
              <a:rPr lang="en-US" sz="1200" b="0" i="0" u="none" strike="noStrike" kern="1200" dirty="0" smtClean="0">
                <a:solidFill>
                  <a:schemeClr val="tx1"/>
                </a:solidFill>
                <a:latin typeface="+mn-lt"/>
                <a:ea typeface="+mn-ea"/>
                <a:cs typeface="+mn-cs"/>
                <a:hlinkClick r:id="rId20" tooltip="Grand Canyon Railway"/>
              </a:rPr>
              <a:t>Grand Canyon Railway</a:t>
            </a:r>
            <a:r>
              <a:rPr lang="en-US" sz="1200" b="0" i="0" kern="1200" dirty="0" smtClean="0">
                <a:solidFill>
                  <a:schemeClr val="tx1"/>
                </a:solidFill>
                <a:latin typeface="+mn-lt"/>
                <a:ea typeface="+mn-ea"/>
                <a:cs typeface="+mn-cs"/>
              </a:rPr>
              <a:t> which begins in </a:t>
            </a:r>
            <a:r>
              <a:rPr lang="en-US" sz="1200" b="0" i="0" u="none" strike="noStrike" kern="1200" dirty="0" smtClean="0">
                <a:solidFill>
                  <a:schemeClr val="tx1"/>
                </a:solidFill>
                <a:latin typeface="+mn-lt"/>
                <a:ea typeface="+mn-ea"/>
                <a:cs typeface="+mn-cs"/>
                <a:hlinkClick r:id="rId21" tooltip="Williams, Arizona"/>
              </a:rPr>
              <a:t>Williams, Arizona</a:t>
            </a:r>
            <a:r>
              <a:rPr lang="en-US" sz="1200" b="0" i="0" kern="1200" dirty="0" smtClean="0">
                <a:solidFill>
                  <a:schemeClr val="tx1"/>
                </a:solidFill>
                <a:latin typeface="+mn-lt"/>
                <a:ea typeface="+mn-ea"/>
                <a:cs typeface="+mn-cs"/>
              </a:rPr>
              <a:t>.</a:t>
            </a:r>
          </a:p>
          <a:p>
            <a:r>
              <a:rPr lang="en-US" sz="1200" b="0" i="0" u="none" strike="noStrike" kern="1200" dirty="0" smtClean="0">
                <a:solidFill>
                  <a:schemeClr val="tx1"/>
                </a:solidFill>
                <a:latin typeface="+mn-lt"/>
                <a:ea typeface="+mn-ea"/>
                <a:cs typeface="+mn-cs"/>
                <a:hlinkClick r:id="rId22" tooltip="Lookout Studio"/>
              </a:rPr>
              <a:t>Lookout Studio</a:t>
            </a:r>
            <a:r>
              <a:rPr lang="en-US" sz="1200" b="0" i="0" kern="1200" dirty="0" smtClean="0">
                <a:solidFill>
                  <a:schemeClr val="tx1"/>
                </a:solidFill>
                <a:latin typeface="+mn-lt"/>
                <a:ea typeface="+mn-ea"/>
                <a:cs typeface="+mn-cs"/>
              </a:rPr>
              <a:t>, another Mary </a:t>
            </a:r>
            <a:r>
              <a:rPr lang="en-US" sz="1200" b="0" i="0" kern="1200" dirty="0" err="1" smtClean="0">
                <a:solidFill>
                  <a:schemeClr val="tx1"/>
                </a:solidFill>
                <a:latin typeface="+mn-lt"/>
                <a:ea typeface="+mn-ea"/>
                <a:cs typeface="+mn-cs"/>
              </a:rPr>
              <a:t>Colter</a:t>
            </a:r>
            <a:r>
              <a:rPr lang="en-US" sz="1200" b="0" i="0" kern="1200" dirty="0" smtClean="0">
                <a:solidFill>
                  <a:schemeClr val="tx1"/>
                </a:solidFill>
                <a:latin typeface="+mn-lt"/>
                <a:ea typeface="+mn-ea"/>
                <a:cs typeface="+mn-cs"/>
              </a:rPr>
              <a:t> design, was built in 1914. Photography, artwork, books, souvenirs, and rock and fossil specimens are sold here. A great view of Bright Angel Trail can be seen here.</a:t>
            </a:r>
          </a:p>
          <a:p>
            <a:r>
              <a:rPr lang="en-US" sz="1200" b="0" i="0" u="none" strike="noStrike" kern="1200" dirty="0" smtClean="0">
                <a:solidFill>
                  <a:schemeClr val="tx1"/>
                </a:solidFill>
                <a:latin typeface="+mn-lt"/>
                <a:ea typeface="+mn-ea"/>
                <a:cs typeface="+mn-cs"/>
                <a:hlinkClick r:id="rId4" tooltip="Desert View Watchtower"/>
              </a:rPr>
              <a:t>Desert View Watchtower</a:t>
            </a:r>
            <a:r>
              <a:rPr lang="en-US" sz="1200" b="0" i="0" kern="1200" dirty="0" smtClean="0">
                <a:solidFill>
                  <a:schemeClr val="tx1"/>
                </a:solidFill>
                <a:latin typeface="+mn-lt"/>
                <a:ea typeface="+mn-ea"/>
                <a:cs typeface="+mn-cs"/>
              </a:rPr>
              <a:t>, one of Mary </a:t>
            </a:r>
            <a:r>
              <a:rPr lang="en-US" sz="1200" b="0" i="0" kern="1200" dirty="0" err="1" smtClean="0">
                <a:solidFill>
                  <a:schemeClr val="tx1"/>
                </a:solidFill>
                <a:latin typeface="+mn-lt"/>
                <a:ea typeface="+mn-ea"/>
                <a:cs typeface="+mn-cs"/>
              </a:rPr>
              <a:t>Colter's</a:t>
            </a:r>
            <a:r>
              <a:rPr lang="en-US" sz="1200" b="0" i="0" kern="1200" dirty="0" smtClean="0">
                <a:solidFill>
                  <a:schemeClr val="tx1"/>
                </a:solidFill>
                <a:latin typeface="+mn-lt"/>
                <a:ea typeface="+mn-ea"/>
                <a:cs typeface="+mn-cs"/>
              </a:rPr>
              <a:t> best-known works, was built in 1932. Situated at the far eastern end of the South Rim, 27 miles (43 km) from Grand Canyon Village, the tower stands 70 feet (21 m) tall. The top of the tower is 7,522 feet (2,293 m) above sea level, the highest point on the South Rim. It offers one of the few full views of the bottom of the canyon and the Colorado River. It was designed to mimic </a:t>
            </a:r>
            <a:r>
              <a:rPr lang="en-US" sz="1200" b="0" i="0" u="none" strike="noStrike" kern="1200" dirty="0" smtClean="0">
                <a:solidFill>
                  <a:schemeClr val="tx1"/>
                </a:solidFill>
                <a:latin typeface="+mn-lt"/>
                <a:ea typeface="+mn-ea"/>
                <a:cs typeface="+mn-cs"/>
                <a:hlinkClick r:id="rId23" tooltip="Ancestral Puebloans"/>
              </a:rPr>
              <a:t>Ancestral </a:t>
            </a:r>
            <a:r>
              <a:rPr lang="en-US" sz="1200" b="0" i="0" u="none" strike="noStrike" kern="1200" dirty="0" err="1" smtClean="0">
                <a:solidFill>
                  <a:schemeClr val="tx1"/>
                </a:solidFill>
                <a:latin typeface="+mn-lt"/>
                <a:ea typeface="+mn-ea"/>
                <a:cs typeface="+mn-cs"/>
                <a:hlinkClick r:id="rId23" tooltip="Ancestral Puebloans"/>
              </a:rPr>
              <a:t>Puebloans</a:t>
            </a:r>
            <a:r>
              <a:rPr lang="en-US" sz="1200" b="0" i="0" kern="1200" dirty="0" smtClean="0">
                <a:solidFill>
                  <a:schemeClr val="tx1"/>
                </a:solidFill>
                <a:latin typeface="+mn-lt"/>
                <a:ea typeface="+mn-ea"/>
                <a:cs typeface="+mn-cs"/>
              </a:rPr>
              <a:t> watchtowers, though, with four levels, it is significantly taller than historical towers.</a:t>
            </a:r>
            <a:r>
              <a:rPr lang="en-US" sz="1200" b="0" i="0" u="none" strike="noStrike" kern="1200" baseline="30000" dirty="0" smtClean="0">
                <a:solidFill>
                  <a:schemeClr val="tx1"/>
                </a:solidFill>
                <a:latin typeface="+mn-lt"/>
                <a:ea typeface="+mn-ea"/>
                <a:cs typeface="+mn-cs"/>
                <a:hlinkClick r:id="rId19"/>
              </a:rPr>
              <a:t>[45]</a:t>
            </a:r>
            <a:endParaRPr lang="en-US" sz="1200" b="0" i="0" kern="1200" dirty="0" smtClean="0">
              <a:solidFill>
                <a:schemeClr val="tx1"/>
              </a:solidFill>
              <a:latin typeface="+mn-lt"/>
              <a:ea typeface="+mn-ea"/>
              <a:cs typeface="+mn-cs"/>
            </a:endParaRPr>
          </a:p>
          <a:p>
            <a:r>
              <a:rPr lang="en-US" sz="1200" b="0" i="0" u="none" strike="noStrike" kern="1200" dirty="0" smtClean="0">
                <a:solidFill>
                  <a:schemeClr val="tx1"/>
                </a:solidFill>
                <a:latin typeface="+mn-lt"/>
                <a:ea typeface="+mn-ea"/>
                <a:cs typeface="+mn-cs"/>
                <a:hlinkClick r:id="rId24" tooltip="Bright Angel Lodge"/>
              </a:rPr>
              <a:t>Bright Angel Lodge</a:t>
            </a:r>
            <a:r>
              <a:rPr lang="en-US" sz="1200" b="0" i="0" kern="1200" dirty="0" smtClean="0">
                <a:solidFill>
                  <a:schemeClr val="tx1"/>
                </a:solidFill>
                <a:latin typeface="+mn-lt"/>
                <a:ea typeface="+mn-ea"/>
                <a:cs typeface="+mn-cs"/>
              </a:rPr>
              <a:t> was built of logs and stone in 1935. Mary </a:t>
            </a:r>
            <a:r>
              <a:rPr lang="en-US" sz="1200" b="0" i="0" kern="1200" dirty="0" err="1" smtClean="0">
                <a:solidFill>
                  <a:schemeClr val="tx1"/>
                </a:solidFill>
                <a:latin typeface="+mn-lt"/>
                <a:ea typeface="+mn-ea"/>
                <a:cs typeface="+mn-cs"/>
              </a:rPr>
              <a:t>Colter</a:t>
            </a:r>
            <a:r>
              <a:rPr lang="en-US" sz="1200" b="0" i="0" kern="1200" dirty="0" smtClean="0">
                <a:solidFill>
                  <a:schemeClr val="tx1"/>
                </a:solidFill>
                <a:latin typeface="+mn-lt"/>
                <a:ea typeface="+mn-ea"/>
                <a:cs typeface="+mn-cs"/>
              </a:rPr>
              <a:t> designed the lodge and it was built by the </a:t>
            </a:r>
            <a:r>
              <a:rPr lang="en-US" sz="1200" b="0" i="0" u="none" strike="noStrike" kern="1200" dirty="0" smtClean="0">
                <a:solidFill>
                  <a:schemeClr val="tx1"/>
                </a:solidFill>
                <a:latin typeface="+mn-lt"/>
                <a:ea typeface="+mn-ea"/>
                <a:cs typeface="+mn-cs"/>
                <a:hlinkClick r:id="rId25" tooltip="Fred Harvey Company"/>
              </a:rPr>
              <a:t>Fred Harvey Company</a:t>
            </a:r>
            <a:r>
              <a:rPr lang="en-US" sz="1200" b="0" i="0" kern="1200" dirty="0" smtClean="0">
                <a:solidFill>
                  <a:schemeClr val="tx1"/>
                </a:solidFill>
                <a:latin typeface="+mn-lt"/>
                <a:ea typeface="+mn-ea"/>
                <a:cs typeface="+mn-cs"/>
              </a:rPr>
              <a:t>. Inside the lodge is a small museum honoring Fred Harvey (June 27, 1835 – February 9, 1901), who played a major role in popularizing the Grand Canyon. In the History Room is a stone fireplace layered in the same sequence as those in the canyon.</a:t>
            </a:r>
          </a:p>
          <a:p>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39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0" i="0" kern="1200" dirty="0" smtClean="0">
                <a:solidFill>
                  <a:schemeClr val="tx1"/>
                </a:solidFill>
                <a:latin typeface="+mn-lt"/>
                <a:ea typeface="+mn-ea"/>
                <a:cs typeface="+mn-cs"/>
              </a:rPr>
              <a:t>South Rim buildings</a:t>
            </a:r>
          </a:p>
          <a:p>
            <a:r>
              <a:rPr lang="en-US" sz="1200" b="0" i="0" kern="1200" dirty="0" smtClean="0">
                <a:solidFill>
                  <a:schemeClr val="tx1"/>
                </a:solidFill>
                <a:latin typeface="+mn-lt"/>
                <a:ea typeface="+mn-ea"/>
                <a:cs typeface="+mn-cs"/>
              </a:rPr>
              <a:t>There are several historic buildings located along the South Rim with most in the vicinity of </a:t>
            </a:r>
            <a:r>
              <a:rPr lang="en-US" sz="1200" b="0" i="0" u="none" strike="noStrike" kern="1200" dirty="0" smtClean="0">
                <a:solidFill>
                  <a:schemeClr val="tx1"/>
                </a:solidFill>
                <a:latin typeface="+mn-lt"/>
                <a:ea typeface="+mn-ea"/>
                <a:cs typeface="+mn-cs"/>
                <a:hlinkClick r:id="rId3" tooltip="Grand Canyon Village"/>
              </a:rPr>
              <a:t>Grand Canyon Village</a:t>
            </a:r>
            <a:r>
              <a:rPr lang="en-US" sz="1200" b="0" i="0" kern="1200" dirty="0" smtClean="0">
                <a:solidFill>
                  <a:schemeClr val="tx1"/>
                </a:solidFill>
                <a:latin typeface="+mn-lt"/>
                <a:ea typeface="+mn-ea"/>
                <a:cs typeface="+mn-cs"/>
              </a:rPr>
              <a:t>.</a:t>
            </a:r>
          </a:p>
          <a:p>
            <a:r>
              <a:rPr lang="en-US" sz="1200" b="0" i="0" u="none" strike="noStrike" kern="1200" dirty="0" smtClean="0">
                <a:solidFill>
                  <a:schemeClr val="tx1"/>
                </a:solidFill>
                <a:latin typeface="+mn-lt"/>
                <a:ea typeface="+mn-ea"/>
                <a:cs typeface="+mn-cs"/>
                <a:hlinkClick r:id="rId4" tooltip="Desert View Watchtower"/>
              </a:rPr>
              <a:t>Desert View Watchtower</a:t>
            </a:r>
            <a:r>
              <a:rPr lang="en-US" sz="1200" b="0" i="0" kern="1200" dirty="0" smtClean="0">
                <a:solidFill>
                  <a:schemeClr val="tx1"/>
                </a:solidFill>
                <a:latin typeface="+mn-lt"/>
                <a:ea typeface="+mn-ea"/>
                <a:cs typeface="+mn-cs"/>
              </a:rPr>
              <a:t> in 2004</a:t>
            </a:r>
          </a:p>
          <a:p>
            <a:r>
              <a:rPr lang="en-US" sz="1200" b="0" i="0" u="none" strike="noStrike" kern="1200" dirty="0" err="1" smtClean="0">
                <a:solidFill>
                  <a:schemeClr val="tx1"/>
                </a:solidFill>
                <a:latin typeface="+mn-lt"/>
                <a:ea typeface="+mn-ea"/>
                <a:cs typeface="+mn-cs"/>
                <a:hlinkClick r:id="rId5" tooltip="Buckey O'Neill Cabin"/>
              </a:rPr>
              <a:t>Buckey</a:t>
            </a:r>
            <a:r>
              <a:rPr lang="en-US" sz="1200" b="0" i="0" u="none" strike="noStrike" kern="1200" dirty="0" smtClean="0">
                <a:solidFill>
                  <a:schemeClr val="tx1"/>
                </a:solidFill>
                <a:latin typeface="+mn-lt"/>
                <a:ea typeface="+mn-ea"/>
                <a:cs typeface="+mn-cs"/>
                <a:hlinkClick r:id="rId5" tooltip="Buckey O'Neill Cabin"/>
              </a:rPr>
              <a:t> O'Neill Cabin</a:t>
            </a:r>
            <a:r>
              <a:rPr lang="en-US" sz="1200" b="0" i="0" kern="1200" dirty="0" smtClean="0">
                <a:solidFill>
                  <a:schemeClr val="tx1"/>
                </a:solidFill>
                <a:latin typeface="+mn-lt"/>
                <a:ea typeface="+mn-ea"/>
                <a:cs typeface="+mn-cs"/>
              </a:rPr>
              <a:t> was built during the 1890s by </a:t>
            </a:r>
            <a:r>
              <a:rPr lang="en-US" sz="1200" b="0" i="0" u="none" strike="noStrike" kern="1200" dirty="0" smtClean="0">
                <a:solidFill>
                  <a:schemeClr val="tx1"/>
                </a:solidFill>
                <a:latin typeface="+mn-lt"/>
                <a:ea typeface="+mn-ea"/>
                <a:cs typeface="+mn-cs"/>
                <a:hlinkClick r:id="rId6" tooltip="Buckey O'Neill"/>
              </a:rPr>
              <a:t>William Owen "</a:t>
            </a:r>
            <a:r>
              <a:rPr lang="en-US" sz="1200" b="0" i="0" u="none" strike="noStrike" kern="1200" dirty="0" err="1" smtClean="0">
                <a:solidFill>
                  <a:schemeClr val="tx1"/>
                </a:solidFill>
                <a:latin typeface="+mn-lt"/>
                <a:ea typeface="+mn-ea"/>
                <a:cs typeface="+mn-cs"/>
                <a:hlinkClick r:id="rId6" tooltip="Buckey O'Neill"/>
              </a:rPr>
              <a:t>Buckey</a:t>
            </a:r>
            <a:r>
              <a:rPr lang="en-US" sz="1200" b="0" i="0" u="none" strike="noStrike" kern="1200" dirty="0" smtClean="0">
                <a:solidFill>
                  <a:schemeClr val="tx1"/>
                </a:solidFill>
                <a:latin typeface="+mn-lt"/>
                <a:ea typeface="+mn-ea"/>
                <a:cs typeface="+mn-cs"/>
                <a:hlinkClick r:id="rId6" tooltip="Buckey O'Neill"/>
              </a:rPr>
              <a:t>" O'Neill</a:t>
            </a:r>
            <a:r>
              <a:rPr lang="en-US" sz="1200" b="0" i="0" kern="1200" dirty="0" smtClean="0">
                <a:solidFill>
                  <a:schemeClr val="tx1"/>
                </a:solidFill>
                <a:latin typeface="+mn-lt"/>
                <a:ea typeface="+mn-ea"/>
                <a:cs typeface="+mn-cs"/>
              </a:rPr>
              <a:t>. He built the cabin because of a copper deposit that was nearby. He had several occupations such as miner, judge, politician, author and tour guide. This cabin is the longest continually standing structure on the South Rim. It is currently used as a guest house; booking is required well in advance.</a:t>
            </a:r>
          </a:p>
          <a:p>
            <a:r>
              <a:rPr lang="en-US" sz="1200" b="0" i="0" u="none" strike="noStrike" kern="1200" dirty="0" smtClean="0">
                <a:solidFill>
                  <a:schemeClr val="tx1"/>
                </a:solidFill>
                <a:latin typeface="+mn-lt"/>
                <a:ea typeface="+mn-ea"/>
                <a:cs typeface="+mn-cs"/>
                <a:hlinkClick r:id="rId7" tooltip="Kolb Studio"/>
              </a:rPr>
              <a:t>Kolb Studio</a:t>
            </a:r>
            <a:r>
              <a:rPr lang="en-US" sz="1200" b="0" i="0" kern="1200" dirty="0" smtClean="0">
                <a:solidFill>
                  <a:schemeClr val="tx1"/>
                </a:solidFill>
                <a:latin typeface="+mn-lt"/>
                <a:ea typeface="+mn-ea"/>
                <a:cs typeface="+mn-cs"/>
              </a:rPr>
              <a:t> was built in 1904 by brothers Ellsworth and Emery Kolb. They were photographers who made a living by photographing visitors walking down the </a:t>
            </a:r>
            <a:r>
              <a:rPr lang="en-US" sz="1200" b="0" i="0" u="none" strike="noStrike" kern="1200" dirty="0" smtClean="0">
                <a:solidFill>
                  <a:schemeClr val="tx1"/>
                </a:solidFill>
                <a:latin typeface="+mn-lt"/>
                <a:ea typeface="+mn-ea"/>
                <a:cs typeface="+mn-cs"/>
                <a:hlinkClick r:id="rId8" tooltip="Bright Angel Trail"/>
              </a:rPr>
              <a:t>Bright Angel Trail</a:t>
            </a:r>
            <a:r>
              <a:rPr lang="en-US" sz="1200" b="0" i="0" kern="1200" dirty="0" smtClean="0">
                <a:solidFill>
                  <a:schemeClr val="tx1"/>
                </a:solidFill>
                <a:latin typeface="+mn-lt"/>
                <a:ea typeface="+mn-ea"/>
                <a:cs typeface="+mn-cs"/>
              </a:rPr>
              <a:t>. In 1911, the Kolb brothers filmed their journey down the </a:t>
            </a:r>
            <a:r>
              <a:rPr lang="en-US" sz="1200" b="0" i="0" u="none" strike="noStrike" kern="1200" dirty="0" smtClean="0">
                <a:solidFill>
                  <a:schemeClr val="tx1"/>
                </a:solidFill>
                <a:latin typeface="+mn-lt"/>
                <a:ea typeface="+mn-ea"/>
                <a:cs typeface="+mn-cs"/>
                <a:hlinkClick r:id="rId9" tooltip="Green River (Colorado River)"/>
              </a:rPr>
              <a:t>Green</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10" tooltip="Colorado River"/>
              </a:rPr>
              <a:t>Colorado Rivers</a:t>
            </a:r>
            <a:r>
              <a:rPr lang="en-US" sz="1200" b="0" i="0" kern="1200" dirty="0" smtClean="0">
                <a:solidFill>
                  <a:schemeClr val="tx1"/>
                </a:solidFill>
                <a:latin typeface="+mn-lt"/>
                <a:ea typeface="+mn-ea"/>
                <a:cs typeface="+mn-cs"/>
              </a:rPr>
              <a:t>. Emery Kolb showed this movie regularly in his studio until 1976 when he died at the age of 95. Today the building serves as an art gallery and exhibit.</a:t>
            </a:r>
          </a:p>
          <a:p>
            <a:r>
              <a:rPr lang="en-US" sz="1200" b="0" i="0" kern="1200" dirty="0" smtClean="0">
                <a:solidFill>
                  <a:schemeClr val="tx1"/>
                </a:solidFill>
                <a:latin typeface="+mn-lt"/>
                <a:ea typeface="+mn-ea"/>
                <a:cs typeface="+mn-cs"/>
              </a:rPr>
              <a:t>The </a:t>
            </a:r>
            <a:r>
              <a:rPr lang="en-US" sz="1200" b="0" i="0" u="none" strike="noStrike" kern="1200" dirty="0" smtClean="0">
                <a:solidFill>
                  <a:schemeClr val="tx1"/>
                </a:solidFill>
                <a:latin typeface="+mn-lt"/>
                <a:ea typeface="+mn-ea"/>
                <a:cs typeface="+mn-cs"/>
                <a:hlinkClick r:id="rId11" tooltip="El Tovar Hotel"/>
              </a:rPr>
              <a:t>El Tovar Hotel</a:t>
            </a:r>
            <a:r>
              <a:rPr lang="en-US" sz="1200" b="0" i="0" kern="1200" dirty="0" smtClean="0">
                <a:solidFill>
                  <a:schemeClr val="tx1"/>
                </a:solidFill>
                <a:latin typeface="+mn-lt"/>
                <a:ea typeface="+mn-ea"/>
                <a:cs typeface="+mn-cs"/>
              </a:rPr>
              <a:t> was built in 1905 and is the most luxurious lodging on the South Rim. The hotel consists of 4 stories with a rustic chalet appearance called "National Park Rustic." It was designed by Charles </a:t>
            </a:r>
            <a:r>
              <a:rPr lang="en-US" sz="1200" b="0" i="0" kern="1200" dirty="0" err="1" smtClean="0">
                <a:solidFill>
                  <a:schemeClr val="tx1"/>
                </a:solidFill>
                <a:latin typeface="+mn-lt"/>
                <a:ea typeface="+mn-ea"/>
                <a:cs typeface="+mn-cs"/>
              </a:rPr>
              <a:t>Whittlesley</a:t>
            </a:r>
            <a:r>
              <a:rPr lang="en-US" sz="1200" b="0" i="0" kern="1200" dirty="0" smtClean="0">
                <a:solidFill>
                  <a:schemeClr val="tx1"/>
                </a:solidFill>
                <a:latin typeface="+mn-lt"/>
                <a:ea typeface="+mn-ea"/>
                <a:cs typeface="+mn-cs"/>
              </a:rPr>
              <a:t>. A gift shop and restaurant are located inside the hotel.</a:t>
            </a:r>
          </a:p>
          <a:p>
            <a:r>
              <a:rPr lang="en-US" sz="1200" b="0" i="0" u="none" strike="noStrike" kern="1200" dirty="0" smtClean="0">
                <a:solidFill>
                  <a:schemeClr val="tx1"/>
                </a:solidFill>
                <a:latin typeface="+mn-lt"/>
                <a:ea typeface="+mn-ea"/>
                <a:cs typeface="+mn-cs"/>
                <a:hlinkClick r:id="rId12" tooltip="Hopi House"/>
              </a:rPr>
              <a:t>Hopi House</a:t>
            </a:r>
            <a:r>
              <a:rPr lang="en-US" sz="1200" b="0" i="0" kern="1200" dirty="0" smtClean="0">
                <a:solidFill>
                  <a:schemeClr val="tx1"/>
                </a:solidFill>
                <a:latin typeface="+mn-lt"/>
                <a:ea typeface="+mn-ea"/>
                <a:cs typeface="+mn-cs"/>
              </a:rPr>
              <a:t> was built by </a:t>
            </a:r>
            <a:r>
              <a:rPr lang="en-US" sz="1200" b="0" i="0" u="none" strike="noStrike" kern="1200" dirty="0" smtClean="0">
                <a:solidFill>
                  <a:schemeClr val="tx1"/>
                </a:solidFill>
                <a:latin typeface="+mn-lt"/>
                <a:ea typeface="+mn-ea"/>
                <a:cs typeface="+mn-cs"/>
                <a:hlinkClick r:id="rId13" tooltip="Mary Jane Colter"/>
              </a:rPr>
              <a:t>Mary Jane </a:t>
            </a:r>
            <a:r>
              <a:rPr lang="en-US" sz="1200" b="0" i="0" u="none" strike="noStrike" kern="1200" dirty="0" err="1" smtClean="0">
                <a:solidFill>
                  <a:schemeClr val="tx1"/>
                </a:solidFill>
                <a:latin typeface="+mn-lt"/>
                <a:ea typeface="+mn-ea"/>
                <a:cs typeface="+mn-cs"/>
                <a:hlinkClick r:id="rId13" tooltip="Mary Jane Colter"/>
              </a:rPr>
              <a:t>Colter</a:t>
            </a:r>
            <a:r>
              <a:rPr lang="en-US" sz="1200" b="0" i="0" kern="1200" dirty="0" smtClean="0">
                <a:solidFill>
                  <a:schemeClr val="tx1"/>
                </a:solidFill>
                <a:latin typeface="+mn-lt"/>
                <a:ea typeface="+mn-ea"/>
                <a:cs typeface="+mn-cs"/>
              </a:rPr>
              <a:t> in 1905. It is based on structures that were built in an ancient Hopi settlement called Old </a:t>
            </a:r>
            <a:r>
              <a:rPr lang="en-US" sz="1200" b="0" i="0" u="none" strike="noStrike" kern="1200" dirty="0" err="1" smtClean="0">
                <a:solidFill>
                  <a:schemeClr val="tx1"/>
                </a:solidFill>
                <a:latin typeface="+mn-lt"/>
                <a:ea typeface="+mn-ea"/>
                <a:cs typeface="+mn-cs"/>
                <a:hlinkClick r:id="rId14" tooltip="Oraibi"/>
              </a:rPr>
              <a:t>Oraibi</a:t>
            </a:r>
            <a:r>
              <a:rPr lang="en-US" sz="1200" b="0" i="0" kern="1200" dirty="0" smtClean="0">
                <a:solidFill>
                  <a:schemeClr val="tx1"/>
                </a:solidFill>
                <a:latin typeface="+mn-lt"/>
                <a:ea typeface="+mn-ea"/>
                <a:cs typeface="+mn-cs"/>
              </a:rPr>
              <a:t>, located on the Third Mesa in eastern Arizona. It served as a residence for the Hopi Indians who sold arts and crafts to South Rim visitors.</a:t>
            </a:r>
          </a:p>
          <a:p>
            <a:r>
              <a:rPr lang="en-US" sz="1200" b="0" i="0" kern="1200" dirty="0" err="1" smtClean="0">
                <a:solidFill>
                  <a:schemeClr val="tx1"/>
                </a:solidFill>
                <a:latin typeface="+mn-lt"/>
                <a:ea typeface="+mn-ea"/>
                <a:cs typeface="+mn-cs"/>
              </a:rPr>
              <a:t>Verkamp's</a:t>
            </a:r>
            <a:r>
              <a:rPr lang="en-US" sz="1200" b="0" i="0" kern="1200" dirty="0" smtClean="0">
                <a:solidFill>
                  <a:schemeClr val="tx1"/>
                </a:solidFill>
                <a:latin typeface="+mn-lt"/>
                <a:ea typeface="+mn-ea"/>
                <a:cs typeface="+mn-cs"/>
              </a:rPr>
              <a:t> Curios, which stands next to the Hopi House, was built by </a:t>
            </a:r>
            <a:r>
              <a:rPr lang="en-US" sz="1200" b="0" i="0" u="none" strike="noStrike" kern="1200" dirty="0" smtClean="0">
                <a:solidFill>
                  <a:schemeClr val="tx1"/>
                </a:solidFill>
                <a:latin typeface="+mn-lt"/>
                <a:ea typeface="+mn-ea"/>
                <a:cs typeface="+mn-cs"/>
                <a:hlinkClick r:id="rId15" tooltip="John Verkamp"/>
              </a:rPr>
              <a:t>John </a:t>
            </a:r>
            <a:r>
              <a:rPr lang="en-US" sz="1200" b="0" i="0" u="none" strike="noStrike" kern="1200" dirty="0" err="1" smtClean="0">
                <a:solidFill>
                  <a:schemeClr val="tx1"/>
                </a:solidFill>
                <a:latin typeface="+mn-lt"/>
                <a:ea typeface="+mn-ea"/>
                <a:cs typeface="+mn-cs"/>
                <a:hlinkClick r:id="rId15" tooltip="John Verkamp"/>
              </a:rPr>
              <a:t>Verkamp</a:t>
            </a:r>
            <a:r>
              <a:rPr lang="en-US" sz="1200" b="0" i="0" kern="1200" dirty="0" smtClean="0">
                <a:solidFill>
                  <a:schemeClr val="tx1"/>
                </a:solidFill>
                <a:latin typeface="+mn-lt"/>
                <a:ea typeface="+mn-ea"/>
                <a:cs typeface="+mn-cs"/>
              </a:rPr>
              <a:t> in 1905. He sold arts and crafts as well as souvenirs. Until September 2008, it was run by his descendants; in November 2008, the building reopened as a visitor center focusing on the history of the Grand Canyon Village community.</a:t>
            </a:r>
          </a:p>
          <a:p>
            <a:r>
              <a:rPr lang="en-US" sz="1200" b="0" i="0" kern="1200" dirty="0" smtClean="0">
                <a:solidFill>
                  <a:schemeClr val="tx1"/>
                </a:solidFill>
                <a:latin typeface="+mn-lt"/>
                <a:ea typeface="+mn-ea"/>
                <a:cs typeface="+mn-cs"/>
              </a:rPr>
              <a:t>1923-built </a:t>
            </a:r>
            <a:r>
              <a:rPr lang="en-US" sz="1200" b="0" i="0" u="none" strike="noStrike" kern="1200" dirty="0" smtClean="0">
                <a:solidFill>
                  <a:schemeClr val="tx1"/>
                </a:solidFill>
                <a:latin typeface="+mn-lt"/>
                <a:ea typeface="+mn-ea"/>
                <a:cs typeface="+mn-cs"/>
                <a:hlinkClick r:id="rId16" tooltip="Steam locomotive"/>
              </a:rPr>
              <a:t>steam locomotive</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7" tooltip="Grand Canyon Railway 4960"/>
              </a:rPr>
              <a:t>No. 4960</a:t>
            </a:r>
            <a:r>
              <a:rPr lang="en-US" sz="1200" b="0" i="0" kern="1200" dirty="0" smtClean="0">
                <a:solidFill>
                  <a:schemeClr val="tx1"/>
                </a:solidFill>
                <a:latin typeface="+mn-lt"/>
                <a:ea typeface="+mn-ea"/>
                <a:cs typeface="+mn-cs"/>
              </a:rPr>
              <a:t> at the </a:t>
            </a:r>
            <a:r>
              <a:rPr lang="en-US" sz="1200" b="0" i="0" u="none" strike="noStrike" kern="1200" dirty="0" smtClean="0">
                <a:solidFill>
                  <a:schemeClr val="tx1"/>
                </a:solidFill>
                <a:latin typeface="+mn-lt"/>
                <a:ea typeface="+mn-ea"/>
                <a:cs typeface="+mn-cs"/>
                <a:hlinkClick r:id="rId18" tooltip="Grand Canyon Depot"/>
              </a:rPr>
              <a:t>Grand Canyon Depot</a:t>
            </a:r>
            <a:endParaRPr lang="en-US" sz="1200" b="0" i="0" kern="1200" dirty="0" smtClean="0">
              <a:solidFill>
                <a:schemeClr val="tx1"/>
              </a:solidFill>
              <a:latin typeface="+mn-lt"/>
              <a:ea typeface="+mn-ea"/>
              <a:cs typeface="+mn-cs"/>
            </a:endParaRPr>
          </a:p>
          <a:p>
            <a:r>
              <a:rPr lang="en-US" sz="1200" b="0" i="0" u="none" strike="noStrike" kern="1200" dirty="0" smtClean="0">
                <a:solidFill>
                  <a:schemeClr val="tx1"/>
                </a:solidFill>
                <a:latin typeface="+mn-lt"/>
                <a:ea typeface="+mn-ea"/>
                <a:cs typeface="+mn-cs"/>
                <a:hlinkClick r:id="rId18" tooltip="Grand Canyon Depot"/>
              </a:rPr>
              <a:t>Grand Canyon Railway Depot</a:t>
            </a:r>
            <a:r>
              <a:rPr lang="en-US" sz="1200" b="0" i="0" kern="1200" dirty="0" smtClean="0">
                <a:solidFill>
                  <a:schemeClr val="tx1"/>
                </a:solidFill>
                <a:latin typeface="+mn-lt"/>
                <a:ea typeface="+mn-ea"/>
                <a:cs typeface="+mn-cs"/>
              </a:rPr>
              <a:t> was completed in 1910 and contains 2 levels. Gordon Chappell, Regional Historian for the Park Service, claims that this depot building is one of only three log-cabin-style train stations currently standing, out of fourteen ever built in the U.S.</a:t>
            </a:r>
            <a:r>
              <a:rPr lang="en-US" sz="1200" b="0" i="0" u="none" strike="noStrike" kern="1200" baseline="30000" dirty="0" smtClean="0">
                <a:solidFill>
                  <a:schemeClr val="tx1"/>
                </a:solidFill>
                <a:latin typeface="+mn-lt"/>
                <a:ea typeface="+mn-ea"/>
                <a:cs typeface="+mn-cs"/>
                <a:hlinkClick r:id="rId19"/>
              </a:rPr>
              <a:t>[44]</a:t>
            </a:r>
            <a:r>
              <a:rPr lang="en-US" sz="1200" b="0" i="0" kern="1200" dirty="0" smtClean="0">
                <a:solidFill>
                  <a:schemeClr val="tx1"/>
                </a:solidFill>
                <a:latin typeface="+mn-lt"/>
                <a:ea typeface="+mn-ea"/>
                <a:cs typeface="+mn-cs"/>
              </a:rPr>
              <a:t> The depot is the northern terminus of the </a:t>
            </a:r>
            <a:r>
              <a:rPr lang="en-US" sz="1200" b="0" i="0" u="none" strike="noStrike" kern="1200" dirty="0" smtClean="0">
                <a:solidFill>
                  <a:schemeClr val="tx1"/>
                </a:solidFill>
                <a:latin typeface="+mn-lt"/>
                <a:ea typeface="+mn-ea"/>
                <a:cs typeface="+mn-cs"/>
                <a:hlinkClick r:id="rId20" tooltip="Grand Canyon Railway"/>
              </a:rPr>
              <a:t>Grand Canyon Railway</a:t>
            </a:r>
            <a:r>
              <a:rPr lang="en-US" sz="1200" b="0" i="0" kern="1200" dirty="0" smtClean="0">
                <a:solidFill>
                  <a:schemeClr val="tx1"/>
                </a:solidFill>
                <a:latin typeface="+mn-lt"/>
                <a:ea typeface="+mn-ea"/>
                <a:cs typeface="+mn-cs"/>
              </a:rPr>
              <a:t> which begins in </a:t>
            </a:r>
            <a:r>
              <a:rPr lang="en-US" sz="1200" b="0" i="0" u="none" strike="noStrike" kern="1200" dirty="0" smtClean="0">
                <a:solidFill>
                  <a:schemeClr val="tx1"/>
                </a:solidFill>
                <a:latin typeface="+mn-lt"/>
                <a:ea typeface="+mn-ea"/>
                <a:cs typeface="+mn-cs"/>
                <a:hlinkClick r:id="rId21" tooltip="Williams, Arizona"/>
              </a:rPr>
              <a:t>Williams, Arizona</a:t>
            </a:r>
            <a:r>
              <a:rPr lang="en-US" sz="1200" b="0" i="0" kern="1200" dirty="0" smtClean="0">
                <a:solidFill>
                  <a:schemeClr val="tx1"/>
                </a:solidFill>
                <a:latin typeface="+mn-lt"/>
                <a:ea typeface="+mn-ea"/>
                <a:cs typeface="+mn-cs"/>
              </a:rPr>
              <a:t>.</a:t>
            </a:r>
          </a:p>
          <a:p>
            <a:r>
              <a:rPr lang="en-US" sz="1200" b="0" i="0" u="none" strike="noStrike" kern="1200" dirty="0" smtClean="0">
                <a:solidFill>
                  <a:schemeClr val="tx1"/>
                </a:solidFill>
                <a:latin typeface="+mn-lt"/>
                <a:ea typeface="+mn-ea"/>
                <a:cs typeface="+mn-cs"/>
                <a:hlinkClick r:id="rId22" tooltip="Lookout Studio"/>
              </a:rPr>
              <a:t>Lookout Studio</a:t>
            </a:r>
            <a:r>
              <a:rPr lang="en-US" sz="1200" b="0" i="0" kern="1200" dirty="0" smtClean="0">
                <a:solidFill>
                  <a:schemeClr val="tx1"/>
                </a:solidFill>
                <a:latin typeface="+mn-lt"/>
                <a:ea typeface="+mn-ea"/>
                <a:cs typeface="+mn-cs"/>
              </a:rPr>
              <a:t>, another Mary </a:t>
            </a:r>
            <a:r>
              <a:rPr lang="en-US" sz="1200" b="0" i="0" kern="1200" dirty="0" err="1" smtClean="0">
                <a:solidFill>
                  <a:schemeClr val="tx1"/>
                </a:solidFill>
                <a:latin typeface="+mn-lt"/>
                <a:ea typeface="+mn-ea"/>
                <a:cs typeface="+mn-cs"/>
              </a:rPr>
              <a:t>Colter</a:t>
            </a:r>
            <a:r>
              <a:rPr lang="en-US" sz="1200" b="0" i="0" kern="1200" dirty="0" smtClean="0">
                <a:solidFill>
                  <a:schemeClr val="tx1"/>
                </a:solidFill>
                <a:latin typeface="+mn-lt"/>
                <a:ea typeface="+mn-ea"/>
                <a:cs typeface="+mn-cs"/>
              </a:rPr>
              <a:t> design, was built in 1914. Photography, artwork, books, souvenirs, and rock and fossil specimens are sold here. A great view of Bright Angel Trail can be seen here.</a:t>
            </a:r>
          </a:p>
          <a:p>
            <a:r>
              <a:rPr lang="en-US" sz="1200" b="0" i="0" u="none" strike="noStrike" kern="1200" dirty="0" smtClean="0">
                <a:solidFill>
                  <a:schemeClr val="tx1"/>
                </a:solidFill>
                <a:latin typeface="+mn-lt"/>
                <a:ea typeface="+mn-ea"/>
                <a:cs typeface="+mn-cs"/>
                <a:hlinkClick r:id="rId4" tooltip="Desert View Watchtower"/>
              </a:rPr>
              <a:t>Desert View Watchtower</a:t>
            </a:r>
            <a:r>
              <a:rPr lang="en-US" sz="1200" b="0" i="0" kern="1200" dirty="0" smtClean="0">
                <a:solidFill>
                  <a:schemeClr val="tx1"/>
                </a:solidFill>
                <a:latin typeface="+mn-lt"/>
                <a:ea typeface="+mn-ea"/>
                <a:cs typeface="+mn-cs"/>
              </a:rPr>
              <a:t>, one of Mary </a:t>
            </a:r>
            <a:r>
              <a:rPr lang="en-US" sz="1200" b="0" i="0" kern="1200" dirty="0" err="1" smtClean="0">
                <a:solidFill>
                  <a:schemeClr val="tx1"/>
                </a:solidFill>
                <a:latin typeface="+mn-lt"/>
                <a:ea typeface="+mn-ea"/>
                <a:cs typeface="+mn-cs"/>
              </a:rPr>
              <a:t>Colter's</a:t>
            </a:r>
            <a:r>
              <a:rPr lang="en-US" sz="1200" b="0" i="0" kern="1200" dirty="0" smtClean="0">
                <a:solidFill>
                  <a:schemeClr val="tx1"/>
                </a:solidFill>
                <a:latin typeface="+mn-lt"/>
                <a:ea typeface="+mn-ea"/>
                <a:cs typeface="+mn-cs"/>
              </a:rPr>
              <a:t> best-known works, was built in 1932. Situated at the far eastern end of the South Rim, 27 miles (43 km) from Grand Canyon Village, the tower stands 70 feet (21 m) tall. The top of the tower is 7,522 feet (2,293 m) above sea level, the highest point on the South Rim. It offers one of the few full views of the bottom of the canyon and the Colorado River. It was designed to mimic </a:t>
            </a:r>
            <a:r>
              <a:rPr lang="en-US" sz="1200" b="0" i="0" u="none" strike="noStrike" kern="1200" dirty="0" smtClean="0">
                <a:solidFill>
                  <a:schemeClr val="tx1"/>
                </a:solidFill>
                <a:latin typeface="+mn-lt"/>
                <a:ea typeface="+mn-ea"/>
                <a:cs typeface="+mn-cs"/>
                <a:hlinkClick r:id="rId23" tooltip="Ancestral Puebloans"/>
              </a:rPr>
              <a:t>Ancestral </a:t>
            </a:r>
            <a:r>
              <a:rPr lang="en-US" sz="1200" b="0" i="0" u="none" strike="noStrike" kern="1200" dirty="0" err="1" smtClean="0">
                <a:solidFill>
                  <a:schemeClr val="tx1"/>
                </a:solidFill>
                <a:latin typeface="+mn-lt"/>
                <a:ea typeface="+mn-ea"/>
                <a:cs typeface="+mn-cs"/>
                <a:hlinkClick r:id="rId23" tooltip="Ancestral Puebloans"/>
              </a:rPr>
              <a:t>Puebloans</a:t>
            </a:r>
            <a:r>
              <a:rPr lang="en-US" sz="1200" b="0" i="0" kern="1200" dirty="0" smtClean="0">
                <a:solidFill>
                  <a:schemeClr val="tx1"/>
                </a:solidFill>
                <a:latin typeface="+mn-lt"/>
                <a:ea typeface="+mn-ea"/>
                <a:cs typeface="+mn-cs"/>
              </a:rPr>
              <a:t> watchtowers, though, with four levels, it is significantly taller than historical towers.</a:t>
            </a:r>
            <a:r>
              <a:rPr lang="en-US" sz="1200" b="0" i="0" u="none" strike="noStrike" kern="1200" baseline="30000" dirty="0" smtClean="0">
                <a:solidFill>
                  <a:schemeClr val="tx1"/>
                </a:solidFill>
                <a:latin typeface="+mn-lt"/>
                <a:ea typeface="+mn-ea"/>
                <a:cs typeface="+mn-cs"/>
                <a:hlinkClick r:id="rId19"/>
              </a:rPr>
              <a:t>[45]</a:t>
            </a:r>
            <a:endParaRPr lang="en-US" sz="1200" b="0" i="0" kern="1200" dirty="0" smtClean="0">
              <a:solidFill>
                <a:schemeClr val="tx1"/>
              </a:solidFill>
              <a:latin typeface="+mn-lt"/>
              <a:ea typeface="+mn-ea"/>
              <a:cs typeface="+mn-cs"/>
            </a:endParaRPr>
          </a:p>
          <a:p>
            <a:r>
              <a:rPr lang="en-US" sz="1200" b="0" i="0" u="none" strike="noStrike" kern="1200" dirty="0" smtClean="0">
                <a:solidFill>
                  <a:schemeClr val="tx1"/>
                </a:solidFill>
                <a:latin typeface="+mn-lt"/>
                <a:ea typeface="+mn-ea"/>
                <a:cs typeface="+mn-cs"/>
                <a:hlinkClick r:id="rId24" tooltip="Bright Angel Lodge"/>
              </a:rPr>
              <a:t>Bright Angel Lodge</a:t>
            </a:r>
            <a:r>
              <a:rPr lang="en-US" sz="1200" b="0" i="0" kern="1200" dirty="0" smtClean="0">
                <a:solidFill>
                  <a:schemeClr val="tx1"/>
                </a:solidFill>
                <a:latin typeface="+mn-lt"/>
                <a:ea typeface="+mn-ea"/>
                <a:cs typeface="+mn-cs"/>
              </a:rPr>
              <a:t> was built of logs and stone in 1935. Mary </a:t>
            </a:r>
            <a:r>
              <a:rPr lang="en-US" sz="1200" b="0" i="0" kern="1200" dirty="0" err="1" smtClean="0">
                <a:solidFill>
                  <a:schemeClr val="tx1"/>
                </a:solidFill>
                <a:latin typeface="+mn-lt"/>
                <a:ea typeface="+mn-ea"/>
                <a:cs typeface="+mn-cs"/>
              </a:rPr>
              <a:t>Colter</a:t>
            </a:r>
            <a:r>
              <a:rPr lang="en-US" sz="1200" b="0" i="0" kern="1200" dirty="0" smtClean="0">
                <a:solidFill>
                  <a:schemeClr val="tx1"/>
                </a:solidFill>
                <a:latin typeface="+mn-lt"/>
                <a:ea typeface="+mn-ea"/>
                <a:cs typeface="+mn-cs"/>
              </a:rPr>
              <a:t> designed the lodge and it was built by the </a:t>
            </a:r>
            <a:r>
              <a:rPr lang="en-US" sz="1200" b="0" i="0" u="none" strike="noStrike" kern="1200" dirty="0" smtClean="0">
                <a:solidFill>
                  <a:schemeClr val="tx1"/>
                </a:solidFill>
                <a:latin typeface="+mn-lt"/>
                <a:ea typeface="+mn-ea"/>
                <a:cs typeface="+mn-cs"/>
                <a:hlinkClick r:id="rId25" tooltip="Fred Harvey Company"/>
              </a:rPr>
              <a:t>Fred Harvey Company</a:t>
            </a:r>
            <a:r>
              <a:rPr lang="en-US" sz="1200" b="0" i="0" kern="1200" dirty="0" smtClean="0">
                <a:solidFill>
                  <a:schemeClr val="tx1"/>
                </a:solidFill>
                <a:latin typeface="+mn-lt"/>
                <a:ea typeface="+mn-ea"/>
                <a:cs typeface="+mn-cs"/>
              </a:rPr>
              <a:t>. Inside the lodge is a small museum honoring Fred Harvey (June 27, 1835 – February 9, 1901), who played a major role in popularizing the Grand Canyon. In the History Room is a stone fireplace layered in the same sequence as those in the canyon.</a:t>
            </a:r>
            <a:endParaRPr lang="en-US" sz="1200" b="0" i="0" kern="1200" smtClean="0">
              <a:solidFill>
                <a:schemeClr val="tx1"/>
              </a:solidFill>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40</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0" i="0" kern="1200" dirty="0" smtClean="0">
                <a:solidFill>
                  <a:schemeClr val="tx1"/>
                </a:solidFill>
                <a:latin typeface="+mn-lt"/>
                <a:ea typeface="+mn-ea"/>
                <a:cs typeface="+mn-cs"/>
              </a:rPr>
              <a:t>South Rim buildings</a:t>
            </a:r>
          </a:p>
          <a:p>
            <a:r>
              <a:rPr lang="en-US" sz="1200" b="0" i="0" kern="1200" dirty="0" smtClean="0">
                <a:solidFill>
                  <a:schemeClr val="tx1"/>
                </a:solidFill>
                <a:latin typeface="+mn-lt"/>
                <a:ea typeface="+mn-ea"/>
                <a:cs typeface="+mn-cs"/>
              </a:rPr>
              <a:t>There are several historic buildings located along the South Rim with most in the vicinity of </a:t>
            </a:r>
            <a:r>
              <a:rPr lang="en-US" sz="1200" b="0" i="0" u="none" strike="noStrike" kern="1200" dirty="0" smtClean="0">
                <a:solidFill>
                  <a:schemeClr val="tx1"/>
                </a:solidFill>
                <a:latin typeface="+mn-lt"/>
                <a:ea typeface="+mn-ea"/>
                <a:cs typeface="+mn-cs"/>
                <a:hlinkClick r:id="rId3" tooltip="Grand Canyon Village"/>
              </a:rPr>
              <a:t>Grand Canyon Village</a:t>
            </a:r>
            <a:r>
              <a:rPr lang="en-US" sz="1200" b="0" i="0" kern="1200" dirty="0" smtClean="0">
                <a:solidFill>
                  <a:schemeClr val="tx1"/>
                </a:solidFill>
                <a:latin typeface="+mn-lt"/>
                <a:ea typeface="+mn-ea"/>
                <a:cs typeface="+mn-cs"/>
              </a:rPr>
              <a:t>.</a:t>
            </a:r>
          </a:p>
          <a:p>
            <a:r>
              <a:rPr lang="en-US" sz="1200" b="0" i="0" u="none" strike="noStrike" kern="1200" dirty="0" smtClean="0">
                <a:solidFill>
                  <a:schemeClr val="tx1"/>
                </a:solidFill>
                <a:latin typeface="+mn-lt"/>
                <a:ea typeface="+mn-ea"/>
                <a:cs typeface="+mn-cs"/>
                <a:hlinkClick r:id="rId4" tooltip="Desert View Watchtower"/>
              </a:rPr>
              <a:t>Desert View Watchtower</a:t>
            </a:r>
            <a:r>
              <a:rPr lang="en-US" sz="1200" b="0" i="0" kern="1200" dirty="0" smtClean="0">
                <a:solidFill>
                  <a:schemeClr val="tx1"/>
                </a:solidFill>
                <a:latin typeface="+mn-lt"/>
                <a:ea typeface="+mn-ea"/>
                <a:cs typeface="+mn-cs"/>
              </a:rPr>
              <a:t> in 2004</a:t>
            </a:r>
          </a:p>
          <a:p>
            <a:r>
              <a:rPr lang="en-US" sz="1200" b="0" i="0" u="none" strike="noStrike" kern="1200" dirty="0" err="1" smtClean="0">
                <a:solidFill>
                  <a:schemeClr val="tx1"/>
                </a:solidFill>
                <a:latin typeface="+mn-lt"/>
                <a:ea typeface="+mn-ea"/>
                <a:cs typeface="+mn-cs"/>
                <a:hlinkClick r:id="rId5" tooltip="Buckey O'Neill Cabin"/>
              </a:rPr>
              <a:t>Buckey</a:t>
            </a:r>
            <a:r>
              <a:rPr lang="en-US" sz="1200" b="0" i="0" u="none" strike="noStrike" kern="1200" dirty="0" smtClean="0">
                <a:solidFill>
                  <a:schemeClr val="tx1"/>
                </a:solidFill>
                <a:latin typeface="+mn-lt"/>
                <a:ea typeface="+mn-ea"/>
                <a:cs typeface="+mn-cs"/>
                <a:hlinkClick r:id="rId5" tooltip="Buckey O'Neill Cabin"/>
              </a:rPr>
              <a:t> O'Neill Cabin</a:t>
            </a:r>
            <a:r>
              <a:rPr lang="en-US" sz="1200" b="0" i="0" kern="1200" dirty="0" smtClean="0">
                <a:solidFill>
                  <a:schemeClr val="tx1"/>
                </a:solidFill>
                <a:latin typeface="+mn-lt"/>
                <a:ea typeface="+mn-ea"/>
                <a:cs typeface="+mn-cs"/>
              </a:rPr>
              <a:t> was built during the 1890s by </a:t>
            </a:r>
            <a:r>
              <a:rPr lang="en-US" sz="1200" b="0" i="0" u="none" strike="noStrike" kern="1200" dirty="0" smtClean="0">
                <a:solidFill>
                  <a:schemeClr val="tx1"/>
                </a:solidFill>
                <a:latin typeface="+mn-lt"/>
                <a:ea typeface="+mn-ea"/>
                <a:cs typeface="+mn-cs"/>
                <a:hlinkClick r:id="rId6" tooltip="Buckey O'Neill"/>
              </a:rPr>
              <a:t>William Owen "</a:t>
            </a:r>
            <a:r>
              <a:rPr lang="en-US" sz="1200" b="0" i="0" u="none" strike="noStrike" kern="1200" dirty="0" err="1" smtClean="0">
                <a:solidFill>
                  <a:schemeClr val="tx1"/>
                </a:solidFill>
                <a:latin typeface="+mn-lt"/>
                <a:ea typeface="+mn-ea"/>
                <a:cs typeface="+mn-cs"/>
                <a:hlinkClick r:id="rId6" tooltip="Buckey O'Neill"/>
              </a:rPr>
              <a:t>Buckey</a:t>
            </a:r>
            <a:r>
              <a:rPr lang="en-US" sz="1200" b="0" i="0" u="none" strike="noStrike" kern="1200" dirty="0" smtClean="0">
                <a:solidFill>
                  <a:schemeClr val="tx1"/>
                </a:solidFill>
                <a:latin typeface="+mn-lt"/>
                <a:ea typeface="+mn-ea"/>
                <a:cs typeface="+mn-cs"/>
                <a:hlinkClick r:id="rId6" tooltip="Buckey O'Neill"/>
              </a:rPr>
              <a:t>" O'Neill</a:t>
            </a:r>
            <a:r>
              <a:rPr lang="en-US" sz="1200" b="0" i="0" kern="1200" dirty="0" smtClean="0">
                <a:solidFill>
                  <a:schemeClr val="tx1"/>
                </a:solidFill>
                <a:latin typeface="+mn-lt"/>
                <a:ea typeface="+mn-ea"/>
                <a:cs typeface="+mn-cs"/>
              </a:rPr>
              <a:t>. He built the cabin because of a copper deposit that was nearby. He had several occupations such as miner, judge, politician, author and tour guide. This cabin is the longest continually standing structure on the South Rim. It is currently used as a guest house; booking is required well in advance.</a:t>
            </a:r>
          </a:p>
          <a:p>
            <a:r>
              <a:rPr lang="en-US" sz="1200" b="0" i="0" u="none" strike="noStrike" kern="1200" dirty="0" smtClean="0">
                <a:solidFill>
                  <a:schemeClr val="tx1"/>
                </a:solidFill>
                <a:latin typeface="+mn-lt"/>
                <a:ea typeface="+mn-ea"/>
                <a:cs typeface="+mn-cs"/>
                <a:hlinkClick r:id="rId7" tooltip="Kolb Studio"/>
              </a:rPr>
              <a:t>Kolb Studio</a:t>
            </a:r>
            <a:r>
              <a:rPr lang="en-US" sz="1200" b="0" i="0" kern="1200" dirty="0" smtClean="0">
                <a:solidFill>
                  <a:schemeClr val="tx1"/>
                </a:solidFill>
                <a:latin typeface="+mn-lt"/>
                <a:ea typeface="+mn-ea"/>
                <a:cs typeface="+mn-cs"/>
              </a:rPr>
              <a:t> was built in 1904 by brothers Ellsworth and Emery Kolb. They were photographers who made a living by photographing visitors walking down the </a:t>
            </a:r>
            <a:r>
              <a:rPr lang="en-US" sz="1200" b="0" i="0" u="none" strike="noStrike" kern="1200" dirty="0" smtClean="0">
                <a:solidFill>
                  <a:schemeClr val="tx1"/>
                </a:solidFill>
                <a:latin typeface="+mn-lt"/>
                <a:ea typeface="+mn-ea"/>
                <a:cs typeface="+mn-cs"/>
                <a:hlinkClick r:id="rId8" tooltip="Bright Angel Trail"/>
              </a:rPr>
              <a:t>Bright Angel Trail</a:t>
            </a:r>
            <a:r>
              <a:rPr lang="en-US" sz="1200" b="0" i="0" kern="1200" dirty="0" smtClean="0">
                <a:solidFill>
                  <a:schemeClr val="tx1"/>
                </a:solidFill>
                <a:latin typeface="+mn-lt"/>
                <a:ea typeface="+mn-ea"/>
                <a:cs typeface="+mn-cs"/>
              </a:rPr>
              <a:t>. In 1911, the Kolb brothers filmed their journey down the </a:t>
            </a:r>
            <a:r>
              <a:rPr lang="en-US" sz="1200" b="0" i="0" u="none" strike="noStrike" kern="1200" dirty="0" smtClean="0">
                <a:solidFill>
                  <a:schemeClr val="tx1"/>
                </a:solidFill>
                <a:latin typeface="+mn-lt"/>
                <a:ea typeface="+mn-ea"/>
                <a:cs typeface="+mn-cs"/>
                <a:hlinkClick r:id="rId9" tooltip="Green River (Colorado River)"/>
              </a:rPr>
              <a:t>Green</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10" tooltip="Colorado River"/>
              </a:rPr>
              <a:t>Colorado Rivers</a:t>
            </a:r>
            <a:r>
              <a:rPr lang="en-US" sz="1200" b="0" i="0" kern="1200" dirty="0" smtClean="0">
                <a:solidFill>
                  <a:schemeClr val="tx1"/>
                </a:solidFill>
                <a:latin typeface="+mn-lt"/>
                <a:ea typeface="+mn-ea"/>
                <a:cs typeface="+mn-cs"/>
              </a:rPr>
              <a:t>. Emery Kolb showed this movie regularly in his studio until 1976 when he died at the age of 95. Today the building serves as an art gallery and exhibit.</a:t>
            </a:r>
          </a:p>
          <a:p>
            <a:r>
              <a:rPr lang="en-US" sz="1200" b="0" i="0" kern="1200" dirty="0" smtClean="0">
                <a:solidFill>
                  <a:schemeClr val="tx1"/>
                </a:solidFill>
                <a:latin typeface="+mn-lt"/>
                <a:ea typeface="+mn-ea"/>
                <a:cs typeface="+mn-cs"/>
              </a:rPr>
              <a:t>The </a:t>
            </a:r>
            <a:r>
              <a:rPr lang="en-US" sz="1200" b="0" i="0" u="none" strike="noStrike" kern="1200" dirty="0" smtClean="0">
                <a:solidFill>
                  <a:schemeClr val="tx1"/>
                </a:solidFill>
                <a:latin typeface="+mn-lt"/>
                <a:ea typeface="+mn-ea"/>
                <a:cs typeface="+mn-cs"/>
                <a:hlinkClick r:id="rId11" tooltip="El Tovar Hotel"/>
              </a:rPr>
              <a:t>El Tovar Hotel</a:t>
            </a:r>
            <a:r>
              <a:rPr lang="en-US" sz="1200" b="0" i="0" kern="1200" dirty="0" smtClean="0">
                <a:solidFill>
                  <a:schemeClr val="tx1"/>
                </a:solidFill>
                <a:latin typeface="+mn-lt"/>
                <a:ea typeface="+mn-ea"/>
                <a:cs typeface="+mn-cs"/>
              </a:rPr>
              <a:t> was built in 1905 and is the most luxurious lodging on the South Rim. The hotel consists of 4 stories with a rustic chalet appearance called "National Park Rustic." It was designed by Charles </a:t>
            </a:r>
            <a:r>
              <a:rPr lang="en-US" sz="1200" b="0" i="0" kern="1200" dirty="0" err="1" smtClean="0">
                <a:solidFill>
                  <a:schemeClr val="tx1"/>
                </a:solidFill>
                <a:latin typeface="+mn-lt"/>
                <a:ea typeface="+mn-ea"/>
                <a:cs typeface="+mn-cs"/>
              </a:rPr>
              <a:t>Whittlesley</a:t>
            </a:r>
            <a:r>
              <a:rPr lang="en-US" sz="1200" b="0" i="0" kern="1200" dirty="0" smtClean="0">
                <a:solidFill>
                  <a:schemeClr val="tx1"/>
                </a:solidFill>
                <a:latin typeface="+mn-lt"/>
                <a:ea typeface="+mn-ea"/>
                <a:cs typeface="+mn-cs"/>
              </a:rPr>
              <a:t>. A gift shop and restaurant are located inside the hotel.</a:t>
            </a:r>
          </a:p>
          <a:p>
            <a:r>
              <a:rPr lang="en-US" sz="1200" b="0" i="0" u="none" strike="noStrike" kern="1200" dirty="0" smtClean="0">
                <a:solidFill>
                  <a:schemeClr val="tx1"/>
                </a:solidFill>
                <a:latin typeface="+mn-lt"/>
                <a:ea typeface="+mn-ea"/>
                <a:cs typeface="+mn-cs"/>
                <a:hlinkClick r:id="rId12" tooltip="Hopi House"/>
              </a:rPr>
              <a:t>Hopi House</a:t>
            </a:r>
            <a:r>
              <a:rPr lang="en-US" sz="1200" b="0" i="0" kern="1200" dirty="0" smtClean="0">
                <a:solidFill>
                  <a:schemeClr val="tx1"/>
                </a:solidFill>
                <a:latin typeface="+mn-lt"/>
                <a:ea typeface="+mn-ea"/>
                <a:cs typeface="+mn-cs"/>
              </a:rPr>
              <a:t> was built by </a:t>
            </a:r>
            <a:r>
              <a:rPr lang="en-US" sz="1200" b="0" i="0" u="none" strike="noStrike" kern="1200" dirty="0" smtClean="0">
                <a:solidFill>
                  <a:schemeClr val="tx1"/>
                </a:solidFill>
                <a:latin typeface="+mn-lt"/>
                <a:ea typeface="+mn-ea"/>
                <a:cs typeface="+mn-cs"/>
                <a:hlinkClick r:id="rId13" tooltip="Mary Jane Colter"/>
              </a:rPr>
              <a:t>Mary Jane </a:t>
            </a:r>
            <a:r>
              <a:rPr lang="en-US" sz="1200" b="0" i="0" u="none" strike="noStrike" kern="1200" dirty="0" err="1" smtClean="0">
                <a:solidFill>
                  <a:schemeClr val="tx1"/>
                </a:solidFill>
                <a:latin typeface="+mn-lt"/>
                <a:ea typeface="+mn-ea"/>
                <a:cs typeface="+mn-cs"/>
                <a:hlinkClick r:id="rId13" tooltip="Mary Jane Colter"/>
              </a:rPr>
              <a:t>Colter</a:t>
            </a:r>
            <a:r>
              <a:rPr lang="en-US" sz="1200" b="0" i="0" kern="1200" dirty="0" smtClean="0">
                <a:solidFill>
                  <a:schemeClr val="tx1"/>
                </a:solidFill>
                <a:latin typeface="+mn-lt"/>
                <a:ea typeface="+mn-ea"/>
                <a:cs typeface="+mn-cs"/>
              </a:rPr>
              <a:t> in 1905. It is based on structures that were built in an ancient Hopi settlement called Old </a:t>
            </a:r>
            <a:r>
              <a:rPr lang="en-US" sz="1200" b="0" i="0" u="none" strike="noStrike" kern="1200" dirty="0" err="1" smtClean="0">
                <a:solidFill>
                  <a:schemeClr val="tx1"/>
                </a:solidFill>
                <a:latin typeface="+mn-lt"/>
                <a:ea typeface="+mn-ea"/>
                <a:cs typeface="+mn-cs"/>
                <a:hlinkClick r:id="rId14" tooltip="Oraibi"/>
              </a:rPr>
              <a:t>Oraibi</a:t>
            </a:r>
            <a:r>
              <a:rPr lang="en-US" sz="1200" b="0" i="0" kern="1200" dirty="0" smtClean="0">
                <a:solidFill>
                  <a:schemeClr val="tx1"/>
                </a:solidFill>
                <a:latin typeface="+mn-lt"/>
                <a:ea typeface="+mn-ea"/>
                <a:cs typeface="+mn-cs"/>
              </a:rPr>
              <a:t>, located on the Third Mesa in eastern Arizona. It served as a residence for the Hopi Indians who sold arts and crafts to South Rim visitors.</a:t>
            </a:r>
          </a:p>
          <a:p>
            <a:r>
              <a:rPr lang="en-US" sz="1200" b="0" i="0" kern="1200" dirty="0" err="1" smtClean="0">
                <a:solidFill>
                  <a:schemeClr val="tx1"/>
                </a:solidFill>
                <a:latin typeface="+mn-lt"/>
                <a:ea typeface="+mn-ea"/>
                <a:cs typeface="+mn-cs"/>
              </a:rPr>
              <a:t>Verkamp's</a:t>
            </a:r>
            <a:r>
              <a:rPr lang="en-US" sz="1200" b="0" i="0" kern="1200" dirty="0" smtClean="0">
                <a:solidFill>
                  <a:schemeClr val="tx1"/>
                </a:solidFill>
                <a:latin typeface="+mn-lt"/>
                <a:ea typeface="+mn-ea"/>
                <a:cs typeface="+mn-cs"/>
              </a:rPr>
              <a:t> Curios, which stands next to the Hopi House, was built by </a:t>
            </a:r>
            <a:r>
              <a:rPr lang="en-US" sz="1200" b="0" i="0" u="none" strike="noStrike" kern="1200" dirty="0" smtClean="0">
                <a:solidFill>
                  <a:schemeClr val="tx1"/>
                </a:solidFill>
                <a:latin typeface="+mn-lt"/>
                <a:ea typeface="+mn-ea"/>
                <a:cs typeface="+mn-cs"/>
                <a:hlinkClick r:id="rId15" tooltip="John Verkamp"/>
              </a:rPr>
              <a:t>John </a:t>
            </a:r>
            <a:r>
              <a:rPr lang="en-US" sz="1200" b="0" i="0" u="none" strike="noStrike" kern="1200" dirty="0" err="1" smtClean="0">
                <a:solidFill>
                  <a:schemeClr val="tx1"/>
                </a:solidFill>
                <a:latin typeface="+mn-lt"/>
                <a:ea typeface="+mn-ea"/>
                <a:cs typeface="+mn-cs"/>
                <a:hlinkClick r:id="rId15" tooltip="John Verkamp"/>
              </a:rPr>
              <a:t>Verkamp</a:t>
            </a:r>
            <a:r>
              <a:rPr lang="en-US" sz="1200" b="0" i="0" kern="1200" dirty="0" smtClean="0">
                <a:solidFill>
                  <a:schemeClr val="tx1"/>
                </a:solidFill>
                <a:latin typeface="+mn-lt"/>
                <a:ea typeface="+mn-ea"/>
                <a:cs typeface="+mn-cs"/>
              </a:rPr>
              <a:t> in 1905. He sold arts and crafts as well as souvenirs. Until September 2008, it was run by his descendants; in November 2008, the building reopened as a visitor center focusing on the history of the Grand Canyon Village community.</a:t>
            </a:r>
          </a:p>
          <a:p>
            <a:r>
              <a:rPr lang="en-US" sz="1200" b="0" i="0" kern="1200" dirty="0" smtClean="0">
                <a:solidFill>
                  <a:schemeClr val="tx1"/>
                </a:solidFill>
                <a:latin typeface="+mn-lt"/>
                <a:ea typeface="+mn-ea"/>
                <a:cs typeface="+mn-cs"/>
              </a:rPr>
              <a:t>1923-built </a:t>
            </a:r>
            <a:r>
              <a:rPr lang="en-US" sz="1200" b="0" i="0" u="none" strike="noStrike" kern="1200" dirty="0" smtClean="0">
                <a:solidFill>
                  <a:schemeClr val="tx1"/>
                </a:solidFill>
                <a:latin typeface="+mn-lt"/>
                <a:ea typeface="+mn-ea"/>
                <a:cs typeface="+mn-cs"/>
                <a:hlinkClick r:id="rId16" tooltip="Steam locomotive"/>
              </a:rPr>
              <a:t>steam locomotive</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7" tooltip="Grand Canyon Railway 4960"/>
              </a:rPr>
              <a:t>No. 4960</a:t>
            </a:r>
            <a:r>
              <a:rPr lang="en-US" sz="1200" b="0" i="0" kern="1200" dirty="0" smtClean="0">
                <a:solidFill>
                  <a:schemeClr val="tx1"/>
                </a:solidFill>
                <a:latin typeface="+mn-lt"/>
                <a:ea typeface="+mn-ea"/>
                <a:cs typeface="+mn-cs"/>
              </a:rPr>
              <a:t> at the </a:t>
            </a:r>
            <a:r>
              <a:rPr lang="en-US" sz="1200" b="0" i="0" u="none" strike="noStrike" kern="1200" dirty="0" smtClean="0">
                <a:solidFill>
                  <a:schemeClr val="tx1"/>
                </a:solidFill>
                <a:latin typeface="+mn-lt"/>
                <a:ea typeface="+mn-ea"/>
                <a:cs typeface="+mn-cs"/>
                <a:hlinkClick r:id="rId18" tooltip="Grand Canyon Depot"/>
              </a:rPr>
              <a:t>Grand Canyon Depot</a:t>
            </a:r>
            <a:endParaRPr lang="en-US" sz="1200" b="0" i="0" kern="1200" dirty="0" smtClean="0">
              <a:solidFill>
                <a:schemeClr val="tx1"/>
              </a:solidFill>
              <a:latin typeface="+mn-lt"/>
              <a:ea typeface="+mn-ea"/>
              <a:cs typeface="+mn-cs"/>
            </a:endParaRPr>
          </a:p>
          <a:p>
            <a:r>
              <a:rPr lang="en-US" sz="1200" b="0" i="0" u="none" strike="noStrike" kern="1200" dirty="0" smtClean="0">
                <a:solidFill>
                  <a:schemeClr val="tx1"/>
                </a:solidFill>
                <a:latin typeface="+mn-lt"/>
                <a:ea typeface="+mn-ea"/>
                <a:cs typeface="+mn-cs"/>
                <a:hlinkClick r:id="rId18" tooltip="Grand Canyon Depot"/>
              </a:rPr>
              <a:t>Grand Canyon Railway Depot</a:t>
            </a:r>
            <a:r>
              <a:rPr lang="en-US" sz="1200" b="0" i="0" kern="1200" dirty="0" smtClean="0">
                <a:solidFill>
                  <a:schemeClr val="tx1"/>
                </a:solidFill>
                <a:latin typeface="+mn-lt"/>
                <a:ea typeface="+mn-ea"/>
                <a:cs typeface="+mn-cs"/>
              </a:rPr>
              <a:t> was completed in 1910 and contains 2 levels. Gordon Chappell, Regional Historian for the Park Service, claims that this depot building is one of only three log-cabin-style train stations currently standing, out of fourteen ever built in the U.S.</a:t>
            </a:r>
            <a:r>
              <a:rPr lang="en-US" sz="1200" b="0" i="0" u="none" strike="noStrike" kern="1200" baseline="30000" dirty="0" smtClean="0">
                <a:solidFill>
                  <a:schemeClr val="tx1"/>
                </a:solidFill>
                <a:latin typeface="+mn-lt"/>
                <a:ea typeface="+mn-ea"/>
                <a:cs typeface="+mn-cs"/>
                <a:hlinkClick r:id="rId19"/>
              </a:rPr>
              <a:t>[44]</a:t>
            </a:r>
            <a:r>
              <a:rPr lang="en-US" sz="1200" b="0" i="0" kern="1200" dirty="0" smtClean="0">
                <a:solidFill>
                  <a:schemeClr val="tx1"/>
                </a:solidFill>
                <a:latin typeface="+mn-lt"/>
                <a:ea typeface="+mn-ea"/>
                <a:cs typeface="+mn-cs"/>
              </a:rPr>
              <a:t> The depot is the northern terminus of the </a:t>
            </a:r>
            <a:r>
              <a:rPr lang="en-US" sz="1200" b="0" i="0" u="none" strike="noStrike" kern="1200" dirty="0" smtClean="0">
                <a:solidFill>
                  <a:schemeClr val="tx1"/>
                </a:solidFill>
                <a:latin typeface="+mn-lt"/>
                <a:ea typeface="+mn-ea"/>
                <a:cs typeface="+mn-cs"/>
                <a:hlinkClick r:id="rId20" tooltip="Grand Canyon Railway"/>
              </a:rPr>
              <a:t>Grand Canyon Railway</a:t>
            </a:r>
            <a:r>
              <a:rPr lang="en-US" sz="1200" b="0" i="0" kern="1200" dirty="0" smtClean="0">
                <a:solidFill>
                  <a:schemeClr val="tx1"/>
                </a:solidFill>
                <a:latin typeface="+mn-lt"/>
                <a:ea typeface="+mn-ea"/>
                <a:cs typeface="+mn-cs"/>
              </a:rPr>
              <a:t> which begins in </a:t>
            </a:r>
            <a:r>
              <a:rPr lang="en-US" sz="1200" b="0" i="0" u="none" strike="noStrike" kern="1200" dirty="0" smtClean="0">
                <a:solidFill>
                  <a:schemeClr val="tx1"/>
                </a:solidFill>
                <a:latin typeface="+mn-lt"/>
                <a:ea typeface="+mn-ea"/>
                <a:cs typeface="+mn-cs"/>
                <a:hlinkClick r:id="rId21" tooltip="Williams, Arizona"/>
              </a:rPr>
              <a:t>Williams, Arizona</a:t>
            </a:r>
            <a:r>
              <a:rPr lang="en-US" sz="1200" b="0" i="0" kern="1200" dirty="0" smtClean="0">
                <a:solidFill>
                  <a:schemeClr val="tx1"/>
                </a:solidFill>
                <a:latin typeface="+mn-lt"/>
                <a:ea typeface="+mn-ea"/>
                <a:cs typeface="+mn-cs"/>
              </a:rPr>
              <a:t>.</a:t>
            </a:r>
          </a:p>
          <a:p>
            <a:r>
              <a:rPr lang="en-US" sz="1200" b="0" i="0" u="none" strike="noStrike" kern="1200" dirty="0" smtClean="0">
                <a:solidFill>
                  <a:schemeClr val="tx1"/>
                </a:solidFill>
                <a:latin typeface="+mn-lt"/>
                <a:ea typeface="+mn-ea"/>
                <a:cs typeface="+mn-cs"/>
                <a:hlinkClick r:id="rId22" tooltip="Lookout Studio"/>
              </a:rPr>
              <a:t>Lookout Studio</a:t>
            </a:r>
            <a:r>
              <a:rPr lang="en-US" sz="1200" b="0" i="0" kern="1200" dirty="0" smtClean="0">
                <a:solidFill>
                  <a:schemeClr val="tx1"/>
                </a:solidFill>
                <a:latin typeface="+mn-lt"/>
                <a:ea typeface="+mn-ea"/>
                <a:cs typeface="+mn-cs"/>
              </a:rPr>
              <a:t>, another Mary </a:t>
            </a:r>
            <a:r>
              <a:rPr lang="en-US" sz="1200" b="0" i="0" kern="1200" dirty="0" err="1" smtClean="0">
                <a:solidFill>
                  <a:schemeClr val="tx1"/>
                </a:solidFill>
                <a:latin typeface="+mn-lt"/>
                <a:ea typeface="+mn-ea"/>
                <a:cs typeface="+mn-cs"/>
              </a:rPr>
              <a:t>Colter</a:t>
            </a:r>
            <a:r>
              <a:rPr lang="en-US" sz="1200" b="0" i="0" kern="1200" dirty="0" smtClean="0">
                <a:solidFill>
                  <a:schemeClr val="tx1"/>
                </a:solidFill>
                <a:latin typeface="+mn-lt"/>
                <a:ea typeface="+mn-ea"/>
                <a:cs typeface="+mn-cs"/>
              </a:rPr>
              <a:t> design, was built in 1914. Photography, artwork, books, souvenirs, and rock and fossil specimens are sold here. A great view of Bright Angel Trail can be seen here.</a:t>
            </a:r>
          </a:p>
          <a:p>
            <a:r>
              <a:rPr lang="en-US" sz="1200" b="0" i="0" u="none" strike="noStrike" kern="1200" dirty="0" smtClean="0">
                <a:solidFill>
                  <a:schemeClr val="tx1"/>
                </a:solidFill>
                <a:latin typeface="+mn-lt"/>
                <a:ea typeface="+mn-ea"/>
                <a:cs typeface="+mn-cs"/>
                <a:hlinkClick r:id="rId4" tooltip="Desert View Watchtower"/>
              </a:rPr>
              <a:t>Desert View Watchtower</a:t>
            </a:r>
            <a:r>
              <a:rPr lang="en-US" sz="1200" b="0" i="0" kern="1200" dirty="0" smtClean="0">
                <a:solidFill>
                  <a:schemeClr val="tx1"/>
                </a:solidFill>
                <a:latin typeface="+mn-lt"/>
                <a:ea typeface="+mn-ea"/>
                <a:cs typeface="+mn-cs"/>
              </a:rPr>
              <a:t>, one of Mary </a:t>
            </a:r>
            <a:r>
              <a:rPr lang="en-US" sz="1200" b="0" i="0" kern="1200" dirty="0" err="1" smtClean="0">
                <a:solidFill>
                  <a:schemeClr val="tx1"/>
                </a:solidFill>
                <a:latin typeface="+mn-lt"/>
                <a:ea typeface="+mn-ea"/>
                <a:cs typeface="+mn-cs"/>
              </a:rPr>
              <a:t>Colter's</a:t>
            </a:r>
            <a:r>
              <a:rPr lang="en-US" sz="1200" b="0" i="0" kern="1200" dirty="0" smtClean="0">
                <a:solidFill>
                  <a:schemeClr val="tx1"/>
                </a:solidFill>
                <a:latin typeface="+mn-lt"/>
                <a:ea typeface="+mn-ea"/>
                <a:cs typeface="+mn-cs"/>
              </a:rPr>
              <a:t> best-known works, was built in 1932. Situated at the far eastern end of the South Rim, 27 miles (43 km) from Grand Canyon Village, the tower stands 70 feet (21 m) tall. The top of the tower is 7,522 feet (2,293 m) above sea level, the highest point on the South Rim. It offers one of the few full views of the bottom of the canyon and the Colorado River. It was designed to mimic </a:t>
            </a:r>
            <a:r>
              <a:rPr lang="en-US" sz="1200" b="0" i="0" u="none" strike="noStrike" kern="1200" dirty="0" smtClean="0">
                <a:solidFill>
                  <a:schemeClr val="tx1"/>
                </a:solidFill>
                <a:latin typeface="+mn-lt"/>
                <a:ea typeface="+mn-ea"/>
                <a:cs typeface="+mn-cs"/>
                <a:hlinkClick r:id="rId23" tooltip="Ancestral Puebloans"/>
              </a:rPr>
              <a:t>Ancestral </a:t>
            </a:r>
            <a:r>
              <a:rPr lang="en-US" sz="1200" b="0" i="0" u="none" strike="noStrike" kern="1200" dirty="0" err="1" smtClean="0">
                <a:solidFill>
                  <a:schemeClr val="tx1"/>
                </a:solidFill>
                <a:latin typeface="+mn-lt"/>
                <a:ea typeface="+mn-ea"/>
                <a:cs typeface="+mn-cs"/>
                <a:hlinkClick r:id="rId23" tooltip="Ancestral Puebloans"/>
              </a:rPr>
              <a:t>Puebloans</a:t>
            </a:r>
            <a:r>
              <a:rPr lang="en-US" sz="1200" b="0" i="0" kern="1200" dirty="0" smtClean="0">
                <a:solidFill>
                  <a:schemeClr val="tx1"/>
                </a:solidFill>
                <a:latin typeface="+mn-lt"/>
                <a:ea typeface="+mn-ea"/>
                <a:cs typeface="+mn-cs"/>
              </a:rPr>
              <a:t> watchtowers, though, with four levels, it is significantly taller than historical towers.</a:t>
            </a:r>
            <a:r>
              <a:rPr lang="en-US" sz="1200" b="0" i="0" u="none" strike="noStrike" kern="1200" baseline="30000" dirty="0" smtClean="0">
                <a:solidFill>
                  <a:schemeClr val="tx1"/>
                </a:solidFill>
                <a:latin typeface="+mn-lt"/>
                <a:ea typeface="+mn-ea"/>
                <a:cs typeface="+mn-cs"/>
                <a:hlinkClick r:id="rId19"/>
              </a:rPr>
              <a:t>[45]</a:t>
            </a:r>
            <a:endParaRPr lang="en-US" sz="1200" b="0" i="0" kern="1200" dirty="0" smtClean="0">
              <a:solidFill>
                <a:schemeClr val="tx1"/>
              </a:solidFill>
              <a:latin typeface="+mn-lt"/>
              <a:ea typeface="+mn-ea"/>
              <a:cs typeface="+mn-cs"/>
            </a:endParaRPr>
          </a:p>
          <a:p>
            <a:r>
              <a:rPr lang="en-US" sz="1200" b="0" i="0" u="none" strike="noStrike" kern="1200" dirty="0" smtClean="0">
                <a:solidFill>
                  <a:schemeClr val="tx1"/>
                </a:solidFill>
                <a:latin typeface="+mn-lt"/>
                <a:ea typeface="+mn-ea"/>
                <a:cs typeface="+mn-cs"/>
                <a:hlinkClick r:id="rId24" tooltip="Bright Angel Lodge"/>
              </a:rPr>
              <a:t>Bright Angel Lodge</a:t>
            </a:r>
            <a:r>
              <a:rPr lang="en-US" sz="1200" b="0" i="0" kern="1200" dirty="0" smtClean="0">
                <a:solidFill>
                  <a:schemeClr val="tx1"/>
                </a:solidFill>
                <a:latin typeface="+mn-lt"/>
                <a:ea typeface="+mn-ea"/>
                <a:cs typeface="+mn-cs"/>
              </a:rPr>
              <a:t> was built of logs and stone in 1935. Mary </a:t>
            </a:r>
            <a:r>
              <a:rPr lang="en-US" sz="1200" b="0" i="0" kern="1200" dirty="0" err="1" smtClean="0">
                <a:solidFill>
                  <a:schemeClr val="tx1"/>
                </a:solidFill>
                <a:latin typeface="+mn-lt"/>
                <a:ea typeface="+mn-ea"/>
                <a:cs typeface="+mn-cs"/>
              </a:rPr>
              <a:t>Colter</a:t>
            </a:r>
            <a:r>
              <a:rPr lang="en-US" sz="1200" b="0" i="0" kern="1200" dirty="0" smtClean="0">
                <a:solidFill>
                  <a:schemeClr val="tx1"/>
                </a:solidFill>
                <a:latin typeface="+mn-lt"/>
                <a:ea typeface="+mn-ea"/>
                <a:cs typeface="+mn-cs"/>
              </a:rPr>
              <a:t> designed the lodge and it was built by the </a:t>
            </a:r>
            <a:r>
              <a:rPr lang="en-US" sz="1200" b="0" i="0" u="none" strike="noStrike" kern="1200" dirty="0" smtClean="0">
                <a:solidFill>
                  <a:schemeClr val="tx1"/>
                </a:solidFill>
                <a:latin typeface="+mn-lt"/>
                <a:ea typeface="+mn-ea"/>
                <a:cs typeface="+mn-cs"/>
                <a:hlinkClick r:id="rId25" tooltip="Fred Harvey Company"/>
              </a:rPr>
              <a:t>Fred Harvey Company</a:t>
            </a:r>
            <a:r>
              <a:rPr lang="en-US" sz="1200" b="0" i="0" kern="1200" dirty="0" smtClean="0">
                <a:solidFill>
                  <a:schemeClr val="tx1"/>
                </a:solidFill>
                <a:latin typeface="+mn-lt"/>
                <a:ea typeface="+mn-ea"/>
                <a:cs typeface="+mn-cs"/>
              </a:rPr>
              <a:t>. Inside the lodge is a small museum honoring Fred Harvey (June 27, 1835 – February 9, 1901), who played a major role in popularizing the Grand Canyon. In the History Room is a stone fireplace layered in the same sequence as those in the canyon.</a:t>
            </a:r>
          </a:p>
          <a:p>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44</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0" y="0"/>
            <a:ext cx="9144000" cy="685799"/>
          </a:xfrm>
          <a:prstGeom prst="rect">
            <a:avLst/>
          </a:prstGeom>
          <a:solidFill>
            <a:srgbClr val="FFFF00"/>
          </a:solidFill>
        </p:spPr>
        <p:txBody>
          <a:bodyPr>
            <a:normAutofit/>
          </a:bodyPr>
          <a:lstStyle>
            <a:lvl1pPr>
              <a:defRPr sz="3600" b="1">
                <a:solidFill>
                  <a:schemeClr val="tx1"/>
                </a:solidFill>
              </a:defRPr>
            </a:lvl1pPr>
          </a:lstStyle>
          <a:p>
            <a:r>
              <a:rPr lang="en-US" dirty="0" smtClean="0"/>
              <a:t>Click to edit Master title style</a:t>
            </a:r>
            <a:endParaRPr lang="en-US" dirty="0"/>
          </a:p>
        </p:txBody>
      </p:sp>
      <p:sp>
        <p:nvSpPr>
          <p:cNvPr id="8" name="Slide Number Placeholder 5"/>
          <p:cNvSpPr>
            <a:spLocks noGrp="1"/>
          </p:cNvSpPr>
          <p:nvPr>
            <p:ph type="sldNum" sz="quarter" idx="12"/>
          </p:nvPr>
        </p:nvSpPr>
        <p:spPr>
          <a:xfrm>
            <a:off x="0" y="6492875"/>
            <a:ext cx="457200" cy="365125"/>
          </a:xfrm>
        </p:spPr>
        <p:txBody>
          <a:bodyPr/>
          <a:lstStyle>
            <a:lvl1pPr algn="l">
              <a:defRPr>
                <a:solidFill>
                  <a:schemeClr val="tx1"/>
                </a:solidFill>
              </a:defRPr>
            </a:lvl1pPr>
          </a:lstStyle>
          <a:p>
            <a:pPr>
              <a:defRPr/>
            </a:pPr>
            <a:fld id="{6D98560A-1953-4F77-869E-5D1EE0598C44}"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1D04AEE-4C53-4035-A639-0F00DA2F4388}" type="datetimeFigureOut">
              <a:rPr lang="en-US" smtClean="0"/>
              <a:pPr/>
              <a:t>2/27/2023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1D04AEE-4C53-4035-A639-0F00DA2F4388}" type="datetimeFigureOut">
              <a:rPr lang="en-US" smtClean="0"/>
              <a:pPr/>
              <a:t>2/27/2023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1D04AEE-4C53-4035-A639-0F00DA2F4388}" type="datetimeFigureOut">
              <a:rPr lang="en-US" smtClean="0"/>
              <a:pPr/>
              <a:t>2/27/2023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33400"/>
          </a:xfrm>
          <a:prstGeom prst="rect">
            <a:avLst/>
          </a:prstGeom>
        </p:spPr>
        <p:txBody>
          <a:body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33400"/>
          </a:xfrm>
          <a:prstGeom prst="rect">
            <a:avLst/>
          </a:prstGeom>
        </p:spPr>
        <p:txBody>
          <a:body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FCE7CA8-0611-4CA9-B633-38989EEDF247}" type="slidenum">
              <a:rPr lang="en-US" smtClean="0"/>
              <a:pPr/>
              <a:t>‹#›</a:t>
            </a:fld>
            <a:endParaRPr lang="en-US" dirty="0"/>
          </a:p>
        </p:txBody>
      </p:sp>
      <p:sp>
        <p:nvSpPr>
          <p:cNvPr id="6" name="Title 1"/>
          <p:cNvSpPr>
            <a:spLocks noGrp="1"/>
          </p:cNvSpPr>
          <p:nvPr>
            <p:ph type="title"/>
          </p:nvPr>
        </p:nvSpPr>
        <p:spPr>
          <a:xfrm>
            <a:off x="0" y="0"/>
            <a:ext cx="9144000" cy="685800"/>
          </a:xfrm>
          <a:prstGeom prst="rect">
            <a:avLst/>
          </a:prstGeom>
        </p:spPr>
        <p:txBody>
          <a:bodyPr/>
          <a:lstStyle>
            <a:lvl1pPr>
              <a:defRPr sz="3600" b="1" i="0" cap="all" baseline="0"/>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FCE7CA8-0611-4CA9-B633-38989EEDF247}" type="slidenum">
              <a:rPr lang="en-US" smtClean="0"/>
              <a:pPr/>
              <a:t>‹#›</a:t>
            </a:fld>
            <a:endParaRPr lang="en-US" dirty="0"/>
          </a:p>
        </p:txBody>
      </p:sp>
      <p:sp>
        <p:nvSpPr>
          <p:cNvPr id="6" name="Title 1"/>
          <p:cNvSpPr>
            <a:spLocks noGrp="1"/>
          </p:cNvSpPr>
          <p:nvPr>
            <p:ph type="title"/>
          </p:nvPr>
        </p:nvSpPr>
        <p:spPr>
          <a:xfrm>
            <a:off x="0" y="0"/>
            <a:ext cx="9144000" cy="533400"/>
          </a:xfrm>
          <a:prstGeom prst="rect">
            <a:avLst/>
          </a:prstGeom>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33400"/>
          </a:xfrm>
          <a:prstGeom prst="rect">
            <a:avLst/>
          </a:prstGeom>
        </p:spPr>
        <p:txBody>
          <a:body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FCE7CA8-0611-4CA9-B633-38989EEDF247}" type="slidenum">
              <a:rPr lang="en-US" smtClean="0"/>
              <a:pPr/>
              <a:t>‹#›</a:t>
            </a:fld>
            <a:endParaRPr lang="en-US" dirty="0"/>
          </a:p>
        </p:txBody>
      </p:sp>
      <p:sp>
        <p:nvSpPr>
          <p:cNvPr id="6" name="Title 1"/>
          <p:cNvSpPr>
            <a:spLocks noGrp="1"/>
          </p:cNvSpPr>
          <p:nvPr>
            <p:ph type="title"/>
          </p:nvPr>
        </p:nvSpPr>
        <p:spPr>
          <a:xfrm>
            <a:off x="0" y="0"/>
            <a:ext cx="9144000" cy="533400"/>
          </a:xfrm>
          <a:prstGeom prst="rect">
            <a:avLst/>
          </a:prstGeom>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33400"/>
          </a:xfrm>
          <a:prstGeom prst="rect">
            <a:avLst/>
          </a:prstGeom>
        </p:spPr>
        <p:txBody>
          <a:body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1D04AEE-4C53-4035-A639-0F00DA2F4388}" type="datetimeFigureOut">
              <a:rPr lang="en-US" smtClean="0"/>
              <a:pPr/>
              <a:t>2/27/2023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697913" y="6492875"/>
            <a:ext cx="446087" cy="365125"/>
          </a:xfrm>
        </p:spPr>
        <p:txBody>
          <a:bodyPr/>
          <a:lstStyle>
            <a:lvl1pPr>
              <a:defRPr sz="1600"/>
            </a:lvl1pPr>
          </a:lstStyle>
          <a:p>
            <a:pPr>
              <a:defRPr/>
            </a:pPr>
            <a:fld id="{0B0BBD7F-4DAE-43EB-95BC-8DAA1B974C43}"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CB453BE-67F8-4807-95A7-1910043F59A9}" type="datetimeFigureOut">
              <a:rPr lang="en-US" smtClean="0"/>
              <a:pPr/>
              <a:t>2/27/2023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4ABE8AF9-EA2A-42DC-87A0-6CABA2B7788F}"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a:prstGeom prst="rect">
            <a:avLst/>
          </a:prstGeom>
          <a:ln>
            <a:solidFill>
              <a:schemeClr val="bg1"/>
            </a:solidFill>
          </a:ln>
        </p:spPr>
        <p:txBody>
          <a:body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7AD15A2B-E509-48B6-8B18-5586445B1FF4}"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a:prstGeom prst="rect">
            <a:avLst/>
          </a:prstGeom>
          <a:ln>
            <a:solidFill>
              <a:schemeClr val="bg1"/>
            </a:solidFill>
          </a:ln>
        </p:spPr>
        <p:txBody>
          <a:body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7AD15A2B-E509-48B6-8B18-5586445B1FF4}"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1D04AEE-4C53-4035-A639-0F00DA2F4388}" type="datetimeFigureOut">
              <a:rPr lang="en-US" smtClean="0"/>
              <a:pPr/>
              <a:t>2/27/2023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1D04AEE-4C53-4035-A639-0F00DA2F4388}" type="datetimeFigureOut">
              <a:rPr lang="en-US" smtClean="0"/>
              <a:pPr/>
              <a:t>2/27/2023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1D04AEE-4C53-4035-A639-0F00DA2F4388}" type="datetimeFigureOut">
              <a:rPr lang="en-US" smtClean="0"/>
              <a:pPr/>
              <a:t>2/27/2023</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1D04AEE-4C53-4035-A639-0F00DA2F4388}" type="datetimeFigureOut">
              <a:rPr lang="en-US" smtClean="0"/>
              <a:pPr/>
              <a:t>2/27/2023</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FCE7CA8-0611-4CA9-B633-38989EEDF247}" type="slidenum">
              <a:rPr lang="en-US" smtClean="0"/>
              <a:pPr/>
              <a:t>‹#›</a:t>
            </a:fld>
            <a:endParaRPr lang="en-US" dirty="0"/>
          </a:p>
        </p:txBody>
      </p:sp>
      <p:sp>
        <p:nvSpPr>
          <p:cNvPr id="5" name="Title 1"/>
          <p:cNvSpPr>
            <a:spLocks noGrp="1"/>
          </p:cNvSpPr>
          <p:nvPr>
            <p:ph type="title"/>
          </p:nvPr>
        </p:nvSpPr>
        <p:spPr>
          <a:xfrm>
            <a:off x="0" y="0"/>
            <a:ext cx="9144000" cy="685800"/>
          </a:xfrm>
          <a:prstGeom prst="rect">
            <a:avLst/>
          </a:prstGeom>
        </p:spPr>
        <p:txBody>
          <a:bodyPr/>
          <a:lstStyle>
            <a:lvl1pPr>
              <a:defRPr sz="3600" b="1"/>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1D04AEE-4C53-4035-A639-0F00DA2F4388}" type="datetimeFigureOut">
              <a:rPr lang="en-US" smtClean="0"/>
              <a:pPr/>
              <a:t>2/27/2023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0D1D6"/>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9144000" cy="685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0" y="6492875"/>
            <a:ext cx="533400" cy="365125"/>
          </a:xfrm>
          <a:prstGeom prst="rect">
            <a:avLst/>
          </a:prstGeom>
        </p:spPr>
        <p:txBody>
          <a:bodyPr vert="horz" lIns="91440" tIns="45720" rIns="91440" bIns="45720" rtlCol="0" anchor="ctr"/>
          <a:lstStyle>
            <a:lvl1pPr algn="r">
              <a:defRPr sz="1200">
                <a:solidFill>
                  <a:schemeClr val="tx1"/>
                </a:solidFill>
              </a:defRPr>
            </a:lvl1pPr>
          </a:lstStyle>
          <a:p>
            <a:fld id="{AFCE7CA8-0611-4CA9-B633-38989EEDF247}" type="slidenum">
              <a:rPr lang="en-US" smtClean="0"/>
              <a:pPr/>
              <a:t>‹#›</a:t>
            </a:fld>
            <a:endParaRPr lang="en-US" dirty="0"/>
          </a:p>
        </p:txBody>
      </p:sp>
      <p:sp>
        <p:nvSpPr>
          <p:cNvPr id="10" name="Title 1"/>
          <p:cNvSpPr txBox="1">
            <a:spLocks/>
          </p:cNvSpPr>
          <p:nvPr userDrawn="1"/>
        </p:nvSpPr>
        <p:spPr>
          <a:xfrm>
            <a:off x="685800" y="1"/>
            <a:ext cx="7772400" cy="6858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3" r:id="rId13"/>
    <p:sldLayoutId id="2147483664" r:id="rId14"/>
    <p:sldLayoutId id="2147483666" r:id="rId15"/>
    <p:sldLayoutId id="2147483668" r:id="rId16"/>
    <p:sldLayoutId id="2147483673" r:id="rId17"/>
    <p:sldLayoutId id="2147483674" r:id="rId18"/>
    <p:sldLayoutId id="2147483675" r:id="rId19"/>
    <p:sldLayoutId id="2147483676" r:id="rId20"/>
    <p:sldLayoutId id="2147483678" r:id="rId21"/>
    <p:sldLayoutId id="2147483679" r:id="rId22"/>
    <p:sldLayoutId id="2147483680" r:id="rId2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audio" Target="file:///D:\Academic\Senior%20U\Geology\Classes\2022%20National%20Parks\_Final\Session%205\Native%20American%20Flute%204min.mp3"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hyperlink" Target="https://en.wikipedia.org/wiki/File:La_conquista_del_Colorado.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1.png"/><Relationship Id="rId1" Type="http://schemas.openxmlformats.org/officeDocument/2006/relationships/slideLayout" Target="../slideLayouts/slideLayout8.xml"/><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jpeg"/><Relationship Id="rId1" Type="http://schemas.openxmlformats.org/officeDocument/2006/relationships/slideLayout" Target="../slideLayouts/slideLayout15.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jpeg"/><Relationship Id="rId1" Type="http://schemas.openxmlformats.org/officeDocument/2006/relationships/slideLayout" Target="../slideLayouts/slideLayout15.xml"/><Relationship Id="rId5" Type="http://schemas.openxmlformats.org/officeDocument/2006/relationships/image" Target="../media/image49.jpe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3.jpeg"/><Relationship Id="rId1" Type="http://schemas.openxmlformats.org/officeDocument/2006/relationships/slideLayout" Target="../slideLayouts/slideLayout15.xml"/><Relationship Id="rId5" Type="http://schemas.openxmlformats.org/officeDocument/2006/relationships/image" Target="../media/image52.jpe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31.png"/><Relationship Id="rId7" Type="http://schemas.openxmlformats.org/officeDocument/2006/relationships/image" Target="../media/image68.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1.png"/><Relationship Id="rId7" Type="http://schemas.openxmlformats.org/officeDocument/2006/relationships/image" Target="../media/image73.jpeg"/><Relationship Id="rId12" Type="http://schemas.openxmlformats.org/officeDocument/2006/relationships/image" Target="../media/image78.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72.jpeg"/><Relationship Id="rId11" Type="http://schemas.openxmlformats.org/officeDocument/2006/relationships/image" Target="../media/image77.png"/><Relationship Id="rId5" Type="http://schemas.openxmlformats.org/officeDocument/2006/relationships/image" Target="../media/image71.jpeg"/><Relationship Id="rId10" Type="http://schemas.openxmlformats.org/officeDocument/2006/relationships/image" Target="../media/image76.jpeg"/><Relationship Id="rId4" Type="http://schemas.openxmlformats.org/officeDocument/2006/relationships/image" Target="../media/image70.png"/><Relationship Id="rId9" Type="http://schemas.openxmlformats.org/officeDocument/2006/relationships/image" Target="../media/image7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8" Type="http://schemas.openxmlformats.org/officeDocument/2006/relationships/image" Target="../media/image85.jpe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jpeg"/><Relationship Id="rId2" Type="http://schemas.openxmlformats.org/officeDocument/2006/relationships/image" Target="../media/image79.jpeg"/><Relationship Id="rId1" Type="http://schemas.openxmlformats.org/officeDocument/2006/relationships/slideLayout" Target="../slideLayouts/slideLayout15.xml"/><Relationship Id="rId6" Type="http://schemas.openxmlformats.org/officeDocument/2006/relationships/image" Target="../media/image83.jpe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jpeg"/><Relationship Id="rId4" Type="http://schemas.openxmlformats.org/officeDocument/2006/relationships/image" Target="../media/image81.jpeg"/><Relationship Id="rId9" Type="http://schemas.openxmlformats.org/officeDocument/2006/relationships/image" Target="../media/image8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8.xml"/><Relationship Id="rId4" Type="http://schemas.openxmlformats.org/officeDocument/2006/relationships/hyperlink" Target="Grand%20Canyon%20Accidents2.0.mp4"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8.xml"/><Relationship Id="rId1" Type="http://schemas.openxmlformats.org/officeDocument/2006/relationships/video" Target="file:///D:\Academic\Senior%20U\Geology\Classes\2022%20National%20Parks\_Final\Session%205\Grand%20Canyon%20Accidents2.0.mp4"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31.png"/><Relationship Id="rId1" Type="http://schemas.openxmlformats.org/officeDocument/2006/relationships/slideLayout" Target="../slideLayouts/slideLayout8.xml"/><Relationship Id="rId5" Type="http://schemas.openxmlformats.org/officeDocument/2006/relationships/image" Target="../media/image97.jpeg"/><Relationship Id="rId4" Type="http://schemas.openxmlformats.org/officeDocument/2006/relationships/image" Target="../media/image96.jpeg"/></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8" Type="http://schemas.openxmlformats.org/officeDocument/2006/relationships/image" Target="../media/image104.jpeg"/><Relationship Id="rId13" Type="http://schemas.openxmlformats.org/officeDocument/2006/relationships/image" Target="../media/image109.jpeg"/><Relationship Id="rId3" Type="http://schemas.openxmlformats.org/officeDocument/2006/relationships/image" Target="../media/image96.jpeg"/><Relationship Id="rId7" Type="http://schemas.openxmlformats.org/officeDocument/2006/relationships/image" Target="../media/image103.jpeg"/><Relationship Id="rId12" Type="http://schemas.openxmlformats.org/officeDocument/2006/relationships/image" Target="../media/image108.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02.png"/><Relationship Id="rId11" Type="http://schemas.openxmlformats.org/officeDocument/2006/relationships/image" Target="../media/image107.jpeg"/><Relationship Id="rId5" Type="http://schemas.openxmlformats.org/officeDocument/2006/relationships/image" Target="../media/image101.png"/><Relationship Id="rId10" Type="http://schemas.openxmlformats.org/officeDocument/2006/relationships/image" Target="../media/image106.jpeg"/><Relationship Id="rId4" Type="http://schemas.openxmlformats.org/officeDocument/2006/relationships/image" Target="../media/image100.png"/><Relationship Id="rId9" Type="http://schemas.openxmlformats.org/officeDocument/2006/relationships/image" Target="../media/image105.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8.xml"/><Relationship Id="rId4" Type="http://schemas.openxmlformats.org/officeDocument/2006/relationships/image" Target="../media/image113.png"/></Relationships>
</file>

<file path=ppt/slides/_rels/slide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8.xml"/><Relationship Id="rId4" Type="http://schemas.openxmlformats.org/officeDocument/2006/relationships/image" Target="../media/image116.png"/></Relationships>
</file>

<file path=ppt/slides/_rels/slide5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15.xml"/><Relationship Id="rId1" Type="http://schemas.openxmlformats.org/officeDocument/2006/relationships/video" Target="file:///D:\Academic\Senior%20U\Geology\Classes\2022%20National%20Parks\_Final\Session%205\How%20the%20Grand%20Canyon%20was%20created%20-2-Sedimentary%20Rock%20.mp4"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8.xml"/><Relationship Id="rId4" Type="http://schemas.openxmlformats.org/officeDocument/2006/relationships/image" Target="../media/image121.png"/></Relationships>
</file>

<file path=ppt/slides/_rels/slide5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jpeg"/><Relationship Id="rId7" Type="http://schemas.openxmlformats.org/officeDocument/2006/relationships/image" Target="../media/image128.png"/><Relationship Id="rId2" Type="http://schemas.openxmlformats.org/officeDocument/2006/relationships/hyperlink" Target="https://geologictimepics.files.wordpress.com/2018/05/gcynsequencehoriz.jpg" TargetMode="External"/><Relationship Id="rId1" Type="http://schemas.openxmlformats.org/officeDocument/2006/relationships/slideLayout" Target="../slideLayouts/slideLayout15.xml"/><Relationship Id="rId6" Type="http://schemas.openxmlformats.org/officeDocument/2006/relationships/image" Target="../media/image127.png"/><Relationship Id="rId11" Type="http://schemas.openxmlformats.org/officeDocument/2006/relationships/image" Target="../media/image132.jpeg"/><Relationship Id="rId5" Type="http://schemas.openxmlformats.org/officeDocument/2006/relationships/image" Target="../media/image126.png"/><Relationship Id="rId10" Type="http://schemas.openxmlformats.org/officeDocument/2006/relationships/image" Target="../media/image131.jpeg"/><Relationship Id="rId4" Type="http://schemas.openxmlformats.org/officeDocument/2006/relationships/image" Target="../media/image125.png"/><Relationship Id="rId9" Type="http://schemas.openxmlformats.org/officeDocument/2006/relationships/image" Target="../media/image130.jpeg"/></Relationships>
</file>

<file path=ppt/slides/_rels/slide59.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36.jpe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15.xml"/><Relationship Id="rId1" Type="http://schemas.openxmlformats.org/officeDocument/2006/relationships/video" Target="file:///D:\Academic\Senior%20U\Geology\Classes\2022%20National%20Parks\_Final\Session%205\How%20the%20Grand%20Canyon%20was%20created%20-3A-Uplift.mp4"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139.png"/><Relationship Id="rId4" Type="http://schemas.openxmlformats.org/officeDocument/2006/relationships/image" Target="../media/image138.png"/></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15.xml"/><Relationship Id="rId1" Type="http://schemas.openxmlformats.org/officeDocument/2006/relationships/video" Target="file:///D:\Academic\Senior%20U\Geology\Classes\2022%20National%20Parks\_Final\Session%205\How%20the%20Grand%20Canyon%20was%20created%20-4-Age%20of%20GC.mp4"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37.jpeg"/><Relationship Id="rId7" Type="http://schemas.openxmlformats.org/officeDocument/2006/relationships/image" Target="../media/image141.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40.png"/></Relationships>
</file>

<file path=ppt/slides/_rels/slide64.xml.rels><?xml version="1.0" encoding="UTF-8" standalone="yes"?>
<Relationships xmlns="http://schemas.openxmlformats.org/package/2006/relationships"><Relationship Id="rId3" Type="http://schemas.openxmlformats.org/officeDocument/2006/relationships/image" Target="../media/image137.jpeg"/><Relationship Id="rId7" Type="http://schemas.openxmlformats.org/officeDocument/2006/relationships/image" Target="../media/image142.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141.png"/><Relationship Id="rId5" Type="http://schemas.openxmlformats.org/officeDocument/2006/relationships/image" Target="../media/image139.png"/><Relationship Id="rId4" Type="http://schemas.openxmlformats.org/officeDocument/2006/relationships/image" Target="../media/image138.png"/></Relationships>
</file>

<file path=ppt/slides/_rels/slide65.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jpeg"/><Relationship Id="rId7" Type="http://schemas.openxmlformats.org/officeDocument/2006/relationships/image" Target="../media/image148.png"/><Relationship Id="rId2" Type="http://schemas.openxmlformats.org/officeDocument/2006/relationships/image" Target="../media/image143.jpeg"/><Relationship Id="rId1" Type="http://schemas.openxmlformats.org/officeDocument/2006/relationships/slideLayout" Target="../slideLayouts/slideLayout15.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jpeg"/></Relationships>
</file>

<file path=ppt/slides/_rels/slide66.xml.rels><?xml version="1.0" encoding="UTF-8" standalone="yes"?>
<Relationships xmlns="http://schemas.openxmlformats.org/package/2006/relationships"><Relationship Id="rId3" Type="http://schemas.openxmlformats.org/officeDocument/2006/relationships/image" Target="../media/image137.jpeg"/><Relationship Id="rId7" Type="http://schemas.openxmlformats.org/officeDocument/2006/relationships/image" Target="../media/image142.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141.png"/><Relationship Id="rId5" Type="http://schemas.openxmlformats.org/officeDocument/2006/relationships/image" Target="../media/image139.png"/><Relationship Id="rId4" Type="http://schemas.openxmlformats.org/officeDocument/2006/relationships/image" Target="../media/image138.png"/></Relationships>
</file>

<file path=ppt/slides/_rels/slide6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15.xml"/><Relationship Id="rId1" Type="http://schemas.openxmlformats.org/officeDocument/2006/relationships/video" Target="file:///D:\Academic\Senior%20U\Geology\Classes\2022%20National%20Parks\National%20Parks\Grand%20Canyon\Photos\How%20the%20Grand%20Canyon%20was%20created%20-%201.mp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15.xml"/><Relationship Id="rId1" Type="http://schemas.openxmlformats.org/officeDocument/2006/relationships/video" Target="file:///D:\Academic\Senior%20U\Geology\Classes\2022%20National%20Parks\_Final\Session%205\How%20the%20Grand%20Canyon%20was%20created%20-5-Spillover.mp4"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audio" Target="file:///D:\Academic\Senior%20U\Geology\Classes\2022%20National%20Parks\_Final\Session%205\Morning%20Meditation-Grand%20Canyon.mp3" TargetMode="External"/><Relationship Id="rId6" Type="http://schemas.openxmlformats.org/officeDocument/2006/relationships/image" Target="../media/image155.png"/><Relationship Id="rId5" Type="http://schemas.openxmlformats.org/officeDocument/2006/relationships/image" Target="../media/image154.jpeg"/><Relationship Id="rId4" Type="http://schemas.openxmlformats.org/officeDocument/2006/relationships/image" Target="../media/image153.jpeg"/></Relationships>
</file>

<file path=ppt/slides/_rels/slide75.xml.rels><?xml version="1.0" encoding="UTF-8" standalone="yes"?>
<Relationships xmlns="http://schemas.openxmlformats.org/package/2006/relationships"><Relationship Id="rId8" Type="http://schemas.openxmlformats.org/officeDocument/2006/relationships/image" Target="../media/image162.jpeg"/><Relationship Id="rId13" Type="http://schemas.openxmlformats.org/officeDocument/2006/relationships/image" Target="../media/image166.png"/><Relationship Id="rId18" Type="http://schemas.openxmlformats.org/officeDocument/2006/relationships/image" Target="../media/image171.jpeg"/><Relationship Id="rId3" Type="http://schemas.openxmlformats.org/officeDocument/2006/relationships/image" Target="../media/image157.jpeg"/><Relationship Id="rId21" Type="http://schemas.openxmlformats.org/officeDocument/2006/relationships/image" Target="../media/image174.jpeg"/><Relationship Id="rId7" Type="http://schemas.openxmlformats.org/officeDocument/2006/relationships/image" Target="../media/image161.jpeg"/><Relationship Id="rId12" Type="http://schemas.openxmlformats.org/officeDocument/2006/relationships/image" Target="../media/image165.jpeg"/><Relationship Id="rId17" Type="http://schemas.openxmlformats.org/officeDocument/2006/relationships/image" Target="../media/image170.jpeg"/><Relationship Id="rId2" Type="http://schemas.openxmlformats.org/officeDocument/2006/relationships/image" Target="../media/image156.jpeg"/><Relationship Id="rId16" Type="http://schemas.openxmlformats.org/officeDocument/2006/relationships/image" Target="../media/image169.jpeg"/><Relationship Id="rId20" Type="http://schemas.openxmlformats.org/officeDocument/2006/relationships/image" Target="../media/image173.png"/><Relationship Id="rId1" Type="http://schemas.openxmlformats.org/officeDocument/2006/relationships/slideLayout" Target="../slideLayouts/slideLayout15.xml"/><Relationship Id="rId6" Type="http://schemas.openxmlformats.org/officeDocument/2006/relationships/image" Target="../media/image160.jpeg"/><Relationship Id="rId11" Type="http://schemas.openxmlformats.org/officeDocument/2006/relationships/image" Target="../media/image164.jpeg"/><Relationship Id="rId5" Type="http://schemas.openxmlformats.org/officeDocument/2006/relationships/image" Target="../media/image159.jpeg"/><Relationship Id="rId15" Type="http://schemas.openxmlformats.org/officeDocument/2006/relationships/image" Target="../media/image168.jpeg"/><Relationship Id="rId23" Type="http://schemas.openxmlformats.org/officeDocument/2006/relationships/image" Target="../media/image176.png"/><Relationship Id="rId10" Type="http://schemas.openxmlformats.org/officeDocument/2006/relationships/image" Target="../media/image163.jpeg"/><Relationship Id="rId19" Type="http://schemas.openxmlformats.org/officeDocument/2006/relationships/image" Target="../media/image172.png"/><Relationship Id="rId4" Type="http://schemas.openxmlformats.org/officeDocument/2006/relationships/image" Target="../media/image158.png"/><Relationship Id="rId9" Type="http://schemas.openxmlformats.org/officeDocument/2006/relationships/image" Target="../media/image137.jpeg"/><Relationship Id="rId14" Type="http://schemas.openxmlformats.org/officeDocument/2006/relationships/image" Target="../media/image167.jpeg"/><Relationship Id="rId22" Type="http://schemas.openxmlformats.org/officeDocument/2006/relationships/image" Target="../media/image175.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audio" Target="file:///D:\Academic\Senior%20U\Geology\Classes\2022%20National%20Parks\_Final\Session%205\Morning%20Meditation-Grand%20Canyon.mp3" TargetMode="External"/><Relationship Id="rId5" Type="http://schemas.openxmlformats.org/officeDocument/2006/relationships/image" Target="../media/image177.png"/><Relationship Id="rId4" Type="http://schemas.openxmlformats.org/officeDocument/2006/relationships/image" Target="../media/image176.png"/></Relationships>
</file>

<file path=ppt/slides/_rels/slide77.xml.rels><?xml version="1.0" encoding="UTF-8" standalone="yes"?>
<Relationships xmlns="http://schemas.openxmlformats.org/package/2006/relationships"><Relationship Id="rId8" Type="http://schemas.openxmlformats.org/officeDocument/2006/relationships/image" Target="../media/image183.jpeg"/><Relationship Id="rId3" Type="http://schemas.openxmlformats.org/officeDocument/2006/relationships/image" Target="../media/image178.png"/><Relationship Id="rId7" Type="http://schemas.openxmlformats.org/officeDocument/2006/relationships/image" Target="../media/image182.jpeg"/><Relationship Id="rId2" Type="http://schemas.openxmlformats.org/officeDocument/2006/relationships/image" Target="../media/image176.png"/><Relationship Id="rId1" Type="http://schemas.openxmlformats.org/officeDocument/2006/relationships/slideLayout" Target="../slideLayouts/slideLayout15.xml"/><Relationship Id="rId6" Type="http://schemas.openxmlformats.org/officeDocument/2006/relationships/image" Target="../media/image181.jpeg"/><Relationship Id="rId11" Type="http://schemas.openxmlformats.org/officeDocument/2006/relationships/image" Target="../media/image186.jpeg"/><Relationship Id="rId5" Type="http://schemas.openxmlformats.org/officeDocument/2006/relationships/image" Target="../media/image180.jpeg"/><Relationship Id="rId10" Type="http://schemas.openxmlformats.org/officeDocument/2006/relationships/image" Target="../media/image185.png"/><Relationship Id="rId4" Type="http://schemas.openxmlformats.org/officeDocument/2006/relationships/image" Target="../media/image179.jpeg"/><Relationship Id="rId9" Type="http://schemas.openxmlformats.org/officeDocument/2006/relationships/image" Target="../media/image184.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9.png"/><Relationship Id="rId2" Type="http://schemas.openxmlformats.org/officeDocument/2006/relationships/slideLayout" Target="../slideLayouts/slideLayout21.xml"/><Relationship Id="rId1" Type="http://schemas.openxmlformats.org/officeDocument/2006/relationships/audio" Target="file:///C:\Users\Sandra\SHARED%20WORK\6-GEOLOGY\geology%20-%20VAGABOND%20TRAVEL\2021-Cajuns\MUSIC\Music\national%20parks\01%20-%20Time%20Passes%20By.mp3" TargetMode="Externa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 Target="slide9.xml"/><Relationship Id="rId7" Type="http://schemas.openxmlformats.org/officeDocument/2006/relationships/hyperlink" Target="https://en.wikipedia.org/wiki/Limestone"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hyperlink" Target="https://en.wikipedia.org/wiki/Permian" TargetMode="External"/><Relationship Id="rId5" Type="http://schemas.openxmlformats.org/officeDocument/2006/relationships/hyperlink" Target="https://en.wikipedia.org/wiki/Cretaceous" TargetMode="Externa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3" Type="http://schemas.openxmlformats.org/officeDocument/2006/relationships/hyperlink" Target="https://www.wired.com/2013/08/geologic-maps-national-parks/" TargetMode="External"/><Relationship Id="rId18" Type="http://schemas.openxmlformats.org/officeDocument/2006/relationships/hyperlink" Target="https://www.slideserve.com/iren/plate-tectonics-a-scientific-revolution-unfolds-chapter-7" TargetMode="External"/><Relationship Id="rId26" Type="http://schemas.openxmlformats.org/officeDocument/2006/relationships/hyperlink" Target="https://en.wikipedia.org/wiki/John_Wesley_Powell" TargetMode="External"/><Relationship Id="rId39" Type="http://schemas.openxmlformats.org/officeDocument/2006/relationships/hyperlink" Target="https://www.researchgate.net/publication/48925135_Unroofing_incision_and_uplift_history_of_the_southwestern_Colorado_Plateau_from_apatite_U-ThHe_thermochronometry" TargetMode="External"/><Relationship Id="rId21" Type="http://schemas.openxmlformats.org/officeDocument/2006/relationships/hyperlink" Target="https://www.us-parks.com/grand-canyon-national-park/inner-canyon.html" TargetMode="External"/><Relationship Id="rId34" Type="http://schemas.openxmlformats.org/officeDocument/2006/relationships/hyperlink" Target="https://www.thepublicopinion.com/story/news/2019/03/28/ourist-falls-thousands-of-feet-into-grand-canyon-while-attempting-to-take-a-photo/44383735/" TargetMode="External"/><Relationship Id="rId42" Type="http://schemas.openxmlformats.org/officeDocument/2006/relationships/hyperlink" Target="https://earthobservatory.nasa.gov/images/80948/exploring-the-grand-canyon" TargetMode="External"/><Relationship Id="rId47" Type="http://schemas.openxmlformats.org/officeDocument/2006/relationships/hyperlink" Target="http://geology.com/usgs/hawaiian-hot-spot/" TargetMode="External"/><Relationship Id="rId50" Type="http://schemas.openxmlformats.org/officeDocument/2006/relationships/hyperlink" Target="http://www.mantleplumes.org/" TargetMode="External"/><Relationship Id="rId55" Type="http://schemas.openxmlformats.org/officeDocument/2006/relationships/hyperlink" Target="https://www.arcgis.com/apps/StorytellingTextLegend/index.html?appid=0d41baefd133497db0a10018af579b5a" TargetMode="External"/><Relationship Id="rId63" Type="http://schemas.openxmlformats.org/officeDocument/2006/relationships/hyperlink" Target="https://en.wikipedia.org/wiki/Cinder_cone" TargetMode="External"/><Relationship Id="rId68" Type="http://schemas.openxmlformats.org/officeDocument/2006/relationships/hyperlink" Target="https://www.wbur.org/hereandnow/2019/08/12/grand-canyon-national-park-centennial" TargetMode="External"/><Relationship Id="rId7" Type="http://schemas.openxmlformats.org/officeDocument/2006/relationships/hyperlink" Target="https://www.nps.gov/grca/learn/nature/grca-geology.htm" TargetMode="External"/><Relationship Id="rId2" Type="http://schemas.openxmlformats.org/officeDocument/2006/relationships/slideLayout" Target="../slideLayouts/slideLayout8.xml"/><Relationship Id="rId16" Type="http://schemas.openxmlformats.org/officeDocument/2006/relationships/hyperlink" Target="https://en.wikipedia.org/wiki/Plate_tectonics" TargetMode="External"/><Relationship Id="rId29" Type="http://schemas.openxmlformats.org/officeDocument/2006/relationships/hyperlink" Target="http://www.ronwatters.com/OLNotes6.html" TargetMode="External"/><Relationship Id="rId1" Type="http://schemas.openxmlformats.org/officeDocument/2006/relationships/audio" Target="file:///D:\Academic\Senior%20U\Geology\Classes\2023%20National%20Parks\UT\Final\Session%205\session%205%20-%20Time%20Passes%20By.mp3" TargetMode="External"/><Relationship Id="rId6" Type="http://schemas.openxmlformats.org/officeDocument/2006/relationships/hyperlink" Target="https://www.nps.gov/grca/index.htm" TargetMode="External"/><Relationship Id="rId11" Type="http://schemas.openxmlformats.org/officeDocument/2006/relationships/hyperlink" Target="https://www.thewanderlustwithin.com/best-john-muir-quotes/" TargetMode="External"/><Relationship Id="rId24" Type="http://schemas.openxmlformats.org/officeDocument/2006/relationships/hyperlink" Target="https://duckduckgo.com/?q=thickness+of+US+dollar+bill&amp;atb=v1-1&amp;ia=web" TargetMode="External"/><Relationship Id="rId32" Type="http://schemas.openxmlformats.org/officeDocument/2006/relationships/hyperlink" Target="https://storymaps.arcgis.com/stories/5d938df495b243469c84f18eba1b2ee5" TargetMode="External"/><Relationship Id="rId37" Type="http://schemas.openxmlformats.org/officeDocument/2006/relationships/hyperlink" Target="https://www.worldatlas.com/articles/grand-canyon-national-park-arizona-unique-places-around-the-world.html" TargetMode="External"/><Relationship Id="rId40" Type="http://schemas.openxmlformats.org/officeDocument/2006/relationships/hyperlink" Target="https://www.youtube.com/watch?v=LjsV2F04slE&amp;ab_channel=UltrarunningHistory" TargetMode="External"/><Relationship Id="rId45" Type="http://schemas.openxmlformats.org/officeDocument/2006/relationships/hyperlink" Target="http://azgs.az.gov/Hazards_ocr/volcanos/Volcanic%20History%20of%20Arizona-1986.pdf" TargetMode="External"/><Relationship Id="rId53" Type="http://schemas.openxmlformats.org/officeDocument/2006/relationships/hyperlink" Target="https://en.wikipedia.org/wiki/Navajo_Nation" TargetMode="External"/><Relationship Id="rId58" Type="http://schemas.openxmlformats.org/officeDocument/2006/relationships/hyperlink" Target="https://waterfallsofthegrandcanyon.com/grand-canyon-waterfalls/" TargetMode="External"/><Relationship Id="rId66" Type="http://schemas.openxmlformats.org/officeDocument/2006/relationships/hyperlink" Target="http://repository.azgs.az.gov/sites/default/files/dlio/files/nid2003/leighty_grandcanyonstratigraphy14a1-sept3-pm-logo.pdf" TargetMode="External"/><Relationship Id="rId5" Type="http://schemas.openxmlformats.org/officeDocument/2006/relationships/hyperlink" Target="https://en.wikipedia.org/wiki/Grand_Canyon" TargetMode="External"/><Relationship Id="rId15" Type="http://schemas.openxmlformats.org/officeDocument/2006/relationships/hyperlink" Target="https://written-in-stone-seen-through-my-lens.blogspot.com/search/label/Grand%20Canyon" TargetMode="External"/><Relationship Id="rId23" Type="http://schemas.openxmlformats.org/officeDocument/2006/relationships/hyperlink" Target="https://www.e-education.psu.edu/marcellus/node/872" TargetMode="External"/><Relationship Id="rId28" Type="http://schemas.openxmlformats.org/officeDocument/2006/relationships/hyperlink" Target="https://www.earthdate.org/node/108" TargetMode="External"/><Relationship Id="rId36" Type="http://schemas.openxmlformats.org/officeDocument/2006/relationships/hyperlink" Target="https://pom-static-national-park-trips.s3.amazonaws.com/public/GC-TP2022x.pdf" TargetMode="External"/><Relationship Id="rId49" Type="http://schemas.openxmlformats.org/officeDocument/2006/relationships/hyperlink" Target="https://pubs.usgs.gov/gip/dynamic/hotspots.html" TargetMode="External"/><Relationship Id="rId57" Type="http://schemas.openxmlformats.org/officeDocument/2006/relationships/hyperlink" Target="https://wereintherockies.com/how-many-people-have-died-in-the-grand-canyon/" TargetMode="External"/><Relationship Id="rId61" Type="http://schemas.openxmlformats.org/officeDocument/2006/relationships/hyperlink" Target="https://www.npca.org/articles/1409-the-burro-quandary" TargetMode="External"/><Relationship Id="rId10" Type="http://schemas.openxmlformats.org/officeDocument/2006/relationships/hyperlink" Target="https://www.doi.gov/blog/10-john-muir-quotes-that-ll-inspire-you-explore-america-s-great-outdoors" TargetMode="External"/><Relationship Id="rId19" Type="http://schemas.openxmlformats.org/officeDocument/2006/relationships/hyperlink" Target="https://repositories.lib.utexas.edu/handle/2152/65419" TargetMode="External"/><Relationship Id="rId31" Type="http://schemas.openxmlformats.org/officeDocument/2006/relationships/hyperlink" Target="https://archive.org/details/explorationofcol00smitrich/page/n461/mode/2up?view=theater" TargetMode="External"/><Relationship Id="rId44" Type="http://schemas.openxmlformats.org/officeDocument/2006/relationships/hyperlink" Target="https://www.pbs.org/wgbh/americanexperience/features/canyon-john-wesley-powells-first-expedition/" TargetMode="External"/><Relationship Id="rId52" Type="http://schemas.openxmlformats.org/officeDocument/2006/relationships/hyperlink" Target="https://en.wikipedia.org/wiki/Uinkaret_volcanic_field" TargetMode="External"/><Relationship Id="rId60" Type="http://schemas.openxmlformats.org/officeDocument/2006/relationships/hyperlink" Target="http://doloreslibrary.org/event/burros-of-grand-canyon-national-park/" TargetMode="External"/><Relationship Id="rId65" Type="http://schemas.openxmlformats.org/officeDocument/2006/relationships/hyperlink" Target="https://en.wikipedia.org/wiki/Grand_Canyon_Depot" TargetMode="External"/><Relationship Id="rId4" Type="http://schemas.openxmlformats.org/officeDocument/2006/relationships/hyperlink" Target="https://en.wikipedia.org/wiki/Grand_Canyon_National_Park" TargetMode="External"/><Relationship Id="rId9" Type="http://schemas.openxmlformats.org/officeDocument/2006/relationships/hyperlink" Target="https://www.azquotes.com/quote/" TargetMode="External"/><Relationship Id="rId14" Type="http://schemas.openxmlformats.org/officeDocument/2006/relationships/hyperlink" Target="https://d9-wret.s3.us-west-2.amazonaws.com/assets/palladium/production/s3fs-public/atoms/files/GrandCanyonGeologicMap.pdf" TargetMode="External"/><Relationship Id="rId22" Type="http://schemas.openxmlformats.org/officeDocument/2006/relationships/hyperlink" Target="https://www.us-parks.com/grand-canyon-national-park/animals.html" TargetMode="External"/><Relationship Id="rId27" Type="http://schemas.openxmlformats.org/officeDocument/2006/relationships/hyperlink" Target="https://www.durangoherald.com/articles/mancos-mapmaker-chronicles-john-wesley-powells-epic-1869-journey/" TargetMode="External"/><Relationship Id="rId30" Type="http://schemas.openxmlformats.org/officeDocument/2006/relationships/hyperlink" Target="https://mitchellarchives.com/jw-powell-explores-the-grand-canyon.htm" TargetMode="External"/><Relationship Id="rId35" Type="http://schemas.openxmlformats.org/officeDocument/2006/relationships/hyperlink" Target="https://en.wikipedia.org/wiki/Mary_Colter" TargetMode="External"/><Relationship Id="rId43" Type="http://schemas.openxmlformats.org/officeDocument/2006/relationships/hyperlink" Target="https://www.pbs.org/wgbh/americanexperience/features/canyon-john-wesley-powell-chronology/" TargetMode="External"/><Relationship Id="rId48" Type="http://schemas.openxmlformats.org/officeDocument/2006/relationships/hyperlink" Target="https://en.wikipedia.org/wiki/Unconformity" TargetMode="External"/><Relationship Id="rId56" Type="http://schemas.openxmlformats.org/officeDocument/2006/relationships/hyperlink" Target="https://www.bloomberg.com/news/articles/2015-05-26/this-grim-map-shows-how-people-have-died-at-the-grand-canyon" TargetMode="External"/><Relationship Id="rId64" Type="http://schemas.openxmlformats.org/officeDocument/2006/relationships/hyperlink" Target="https://www.nps.gov/grca/planyourvisit/the-trail-of-time.htm" TargetMode="External"/><Relationship Id="rId69" Type="http://schemas.openxmlformats.org/officeDocument/2006/relationships/image" Target="../media/image193.png"/><Relationship Id="rId8" Type="http://schemas.openxmlformats.org/officeDocument/2006/relationships/hyperlink" Target="https://irma.nps.gov/DataStore/Reference/Profile/2194454" TargetMode="External"/><Relationship Id="rId51" Type="http://schemas.openxmlformats.org/officeDocument/2006/relationships/hyperlink" Target="https://volcanoandearthquakescience.weebly.com/volcano-and-lava-types.html" TargetMode="External"/><Relationship Id="rId3" Type="http://schemas.openxmlformats.org/officeDocument/2006/relationships/image" Target="../media/image192.jpeg"/><Relationship Id="rId12" Type="http://schemas.openxmlformats.org/officeDocument/2006/relationships/hyperlink" Target="https://www.pinterest.co.uk/pin/68742475530/" TargetMode="External"/><Relationship Id="rId17" Type="http://schemas.openxmlformats.org/officeDocument/2006/relationships/hyperlink" Target="http://snobear.colorado.edu/Markw/Mountains/03/week3.html" TargetMode="External"/><Relationship Id="rId25" Type="http://schemas.openxmlformats.org/officeDocument/2006/relationships/hyperlink" Target="http://photographyblogger.net/9-stunning-photos-of-grand-canyon-national-park/" TargetMode="External"/><Relationship Id="rId33" Type="http://schemas.openxmlformats.org/officeDocument/2006/relationships/hyperlink" Target="https://www.mygrandcanyonpark.com/park/places/park-access-overview/" TargetMode="External"/><Relationship Id="rId38" Type="http://schemas.openxmlformats.org/officeDocument/2006/relationships/hyperlink" Target="https://www.mtdemocrat.com/prospecting/artist-appreciates-grand-canyon-national-park/" TargetMode="External"/><Relationship Id="rId46" Type="http://schemas.openxmlformats.org/officeDocument/2006/relationships/hyperlink" Target="https://clarkscience8.weebly.com/hot-spots.html" TargetMode="External"/><Relationship Id="rId59" Type="http://schemas.openxmlformats.org/officeDocument/2006/relationships/hyperlink" Target="https://www.thecanyon.com/havasupai-falls" TargetMode="External"/><Relationship Id="rId67" Type="http://schemas.openxmlformats.org/officeDocument/2006/relationships/hyperlink" Target="https://en.wikipedia.org/wiki/Cardenas_Basalt" TargetMode="External"/><Relationship Id="rId20" Type="http://schemas.openxmlformats.org/officeDocument/2006/relationships/hyperlink" Target="http://www.livinglifefully.com/nature2.html" TargetMode="External"/><Relationship Id="rId41" Type="http://schemas.openxmlformats.org/officeDocument/2006/relationships/hyperlink" Target="https://www.pbs.org/wgbh/americanexperience/films/canyon/" TargetMode="External"/><Relationship Id="rId54" Type="http://schemas.openxmlformats.org/officeDocument/2006/relationships/hyperlink" Target="https://www.nps.gov/grca/learn/historyculture/miners.htm" TargetMode="External"/><Relationship Id="rId62" Type="http://schemas.openxmlformats.org/officeDocument/2006/relationships/hyperlink" Target="https://en.wikipedia.org/wiki/San_Francisco_volcanic_field" TargetMode="External"/></Relationships>
</file>

<file path=ppt/slides/_rels/slide83.xml.rels><?xml version="1.0" encoding="UTF-8" standalone="yes"?>
<Relationships xmlns="http://schemas.openxmlformats.org/package/2006/relationships"><Relationship Id="rId13" Type="http://schemas.openxmlformats.org/officeDocument/2006/relationships/hyperlink" Target="https://written-in-stone-seen-through-my-lens.blogspot.com/search/label/Grand%20Canyon" TargetMode="External"/><Relationship Id="rId18" Type="http://schemas.openxmlformats.org/officeDocument/2006/relationships/hyperlink" Target="http://www.livinglifefully.com/nature2.html" TargetMode="External"/><Relationship Id="rId26" Type="http://schemas.openxmlformats.org/officeDocument/2006/relationships/hyperlink" Target="https://www.earthdate.org/node/108" TargetMode="External"/><Relationship Id="rId39" Type="http://schemas.openxmlformats.org/officeDocument/2006/relationships/hyperlink" Target="https://www.pbs.org/wgbh/americanexperience/films/canyon/" TargetMode="External"/><Relationship Id="rId21" Type="http://schemas.openxmlformats.org/officeDocument/2006/relationships/hyperlink" Target="https://www.e-education.psu.edu/marcellus/node/872" TargetMode="External"/><Relationship Id="rId34" Type="http://schemas.openxmlformats.org/officeDocument/2006/relationships/hyperlink" Target="https://pom-static-national-park-trips.s3.amazonaws.com/public/GC-TP2022x.pdf" TargetMode="External"/><Relationship Id="rId42" Type="http://schemas.openxmlformats.org/officeDocument/2006/relationships/hyperlink" Target="https://www.pbs.org/wgbh/americanexperience/features/canyon-john-wesley-powells-first-expedition/" TargetMode="External"/><Relationship Id="rId47" Type="http://schemas.openxmlformats.org/officeDocument/2006/relationships/hyperlink" Target="https://pubs.usgs.gov/gip/dynamic/hotspots.html" TargetMode="External"/><Relationship Id="rId50" Type="http://schemas.openxmlformats.org/officeDocument/2006/relationships/hyperlink" Target="https://en.wikipedia.org/wiki/Uinkaret_volcanic_field" TargetMode="External"/><Relationship Id="rId55" Type="http://schemas.openxmlformats.org/officeDocument/2006/relationships/hyperlink" Target="https://wereintherockies.com/how-many-people-have-died-in-the-grand-canyon/" TargetMode="External"/><Relationship Id="rId63" Type="http://schemas.openxmlformats.org/officeDocument/2006/relationships/hyperlink" Target="https://en.wikipedia.org/wiki/Grand_Canyon_Depot" TargetMode="External"/><Relationship Id="rId7" Type="http://schemas.openxmlformats.org/officeDocument/2006/relationships/hyperlink" Target="https://www.azquotes.com/quote/" TargetMode="External"/><Relationship Id="rId2" Type="http://schemas.openxmlformats.org/officeDocument/2006/relationships/hyperlink" Target="https://en.wikipedia.org/wiki/Grand_Canyon_National_Park" TargetMode="External"/><Relationship Id="rId16" Type="http://schemas.openxmlformats.org/officeDocument/2006/relationships/hyperlink" Target="https://www.slideserve.com/iren/plate-tectonics-a-scientific-revolution-unfolds-chapter-7" TargetMode="External"/><Relationship Id="rId20" Type="http://schemas.openxmlformats.org/officeDocument/2006/relationships/hyperlink" Target="https://www.us-parks.com/grand-canyon-national-park/animals.html" TargetMode="External"/><Relationship Id="rId29" Type="http://schemas.openxmlformats.org/officeDocument/2006/relationships/hyperlink" Target="https://archive.org/details/explorationofcol00smitrich/page/n461/mode/2up?view=theater" TargetMode="External"/><Relationship Id="rId41" Type="http://schemas.openxmlformats.org/officeDocument/2006/relationships/hyperlink" Target="https://www.pbs.org/wgbh/americanexperience/features/canyon-john-wesley-powell-chronology/" TargetMode="External"/><Relationship Id="rId54" Type="http://schemas.openxmlformats.org/officeDocument/2006/relationships/hyperlink" Target="https://www.bloomberg.com/news/articles/2015-05-26/this-grim-map-shows-how-people-have-died-at-the-grand-canyon" TargetMode="External"/><Relationship Id="rId62" Type="http://schemas.openxmlformats.org/officeDocument/2006/relationships/hyperlink" Target="https://www.nps.gov/grca/planyourvisit/the-trail-of-time.htm" TargetMode="External"/><Relationship Id="rId1" Type="http://schemas.openxmlformats.org/officeDocument/2006/relationships/slideLayout" Target="../slideLayouts/slideLayout16.xml"/><Relationship Id="rId6" Type="http://schemas.openxmlformats.org/officeDocument/2006/relationships/hyperlink" Target="https://irma.nps.gov/DataStore/Reference/Profile/2194454" TargetMode="External"/><Relationship Id="rId11" Type="http://schemas.openxmlformats.org/officeDocument/2006/relationships/hyperlink" Target="https://www.wired.com/2013/08/geologic-maps-national-parks/" TargetMode="External"/><Relationship Id="rId24" Type="http://schemas.openxmlformats.org/officeDocument/2006/relationships/hyperlink" Target="https://en.wikipedia.org/wiki/John_Wesley_Powell" TargetMode="External"/><Relationship Id="rId32" Type="http://schemas.openxmlformats.org/officeDocument/2006/relationships/hyperlink" Target="https://www.thepublicopinion.com/story/news/2019/03/28/ourist-falls-thousands-of-feet-into-grand-canyon-while-attempting-to-take-a-photo/44383735/" TargetMode="External"/><Relationship Id="rId37" Type="http://schemas.openxmlformats.org/officeDocument/2006/relationships/hyperlink" Target="https://www.researchgate.net/publication/48925135_Unroofing_incision_and_uplift_history_of_the_southwestern_Colorado_Plateau_from_apatite_U-ThHe_thermochronometry" TargetMode="External"/><Relationship Id="rId40" Type="http://schemas.openxmlformats.org/officeDocument/2006/relationships/hyperlink" Target="https://earthobservatory.nasa.gov/images/80948/exploring-the-grand-canyon" TargetMode="External"/><Relationship Id="rId45" Type="http://schemas.openxmlformats.org/officeDocument/2006/relationships/hyperlink" Target="http://geology.com/usgs/hawaiian-hot-spot/" TargetMode="External"/><Relationship Id="rId53" Type="http://schemas.openxmlformats.org/officeDocument/2006/relationships/hyperlink" Target="https://www.arcgis.com/apps/StorytellingTextLegend/index.html?appid=0d41baefd133497db0a10018af579b5a" TargetMode="External"/><Relationship Id="rId58" Type="http://schemas.openxmlformats.org/officeDocument/2006/relationships/hyperlink" Target="http://doloreslibrary.org/event/burros-of-grand-canyon-national-park/" TargetMode="External"/><Relationship Id="rId66" Type="http://schemas.openxmlformats.org/officeDocument/2006/relationships/hyperlink" Target="https://www.wbur.org/hereandnow/2019/08/12/grand-canyon-national-park-centennial" TargetMode="External"/><Relationship Id="rId5" Type="http://schemas.openxmlformats.org/officeDocument/2006/relationships/hyperlink" Target="https://www.nps.gov/grca/learn/nature/grca-geology.htm" TargetMode="External"/><Relationship Id="rId15" Type="http://schemas.openxmlformats.org/officeDocument/2006/relationships/hyperlink" Target="http://snobear.colorado.edu/Markw/Mountains/03/week3.html" TargetMode="External"/><Relationship Id="rId23" Type="http://schemas.openxmlformats.org/officeDocument/2006/relationships/hyperlink" Target="http://photographyblogger.net/9-stunning-photos-of-grand-canyon-national-park/" TargetMode="External"/><Relationship Id="rId28" Type="http://schemas.openxmlformats.org/officeDocument/2006/relationships/hyperlink" Target="https://mitchellarchives.com/jw-powell-explores-the-grand-canyon.htm" TargetMode="External"/><Relationship Id="rId36" Type="http://schemas.openxmlformats.org/officeDocument/2006/relationships/hyperlink" Target="https://www.mtdemocrat.com/prospecting/artist-appreciates-grand-canyon-national-park/" TargetMode="External"/><Relationship Id="rId49" Type="http://schemas.openxmlformats.org/officeDocument/2006/relationships/hyperlink" Target="https://volcanoandearthquakescience.weebly.com/volcano-and-lava-types.html" TargetMode="External"/><Relationship Id="rId57" Type="http://schemas.openxmlformats.org/officeDocument/2006/relationships/hyperlink" Target="https://www.thecanyon.com/havasupai-falls" TargetMode="External"/><Relationship Id="rId61" Type="http://schemas.openxmlformats.org/officeDocument/2006/relationships/hyperlink" Target="https://en.wikipedia.org/wiki/Cinder_cone" TargetMode="External"/><Relationship Id="rId10" Type="http://schemas.openxmlformats.org/officeDocument/2006/relationships/hyperlink" Target="https://www.pinterest.co.uk/pin/68742475530/" TargetMode="External"/><Relationship Id="rId19" Type="http://schemas.openxmlformats.org/officeDocument/2006/relationships/hyperlink" Target="https://www.us-parks.com/grand-canyon-national-park/inner-canyon.html" TargetMode="External"/><Relationship Id="rId31" Type="http://schemas.openxmlformats.org/officeDocument/2006/relationships/hyperlink" Target="https://www.mygrandcanyonpark.com/park/places/park-access-overview/" TargetMode="External"/><Relationship Id="rId44" Type="http://schemas.openxmlformats.org/officeDocument/2006/relationships/hyperlink" Target="https://clarkscience8.weebly.com/hot-spots.html" TargetMode="External"/><Relationship Id="rId52" Type="http://schemas.openxmlformats.org/officeDocument/2006/relationships/hyperlink" Target="https://www.nps.gov/grca/learn/historyculture/miners.htm" TargetMode="External"/><Relationship Id="rId60" Type="http://schemas.openxmlformats.org/officeDocument/2006/relationships/hyperlink" Target="https://en.wikipedia.org/wiki/San_Francisco_volcanic_field" TargetMode="External"/><Relationship Id="rId65" Type="http://schemas.openxmlformats.org/officeDocument/2006/relationships/hyperlink" Target="https://en.wikipedia.org/wiki/Cardenas_Basalt" TargetMode="External"/><Relationship Id="rId4" Type="http://schemas.openxmlformats.org/officeDocument/2006/relationships/hyperlink" Target="https://www.nps.gov/grca/index.htm" TargetMode="External"/><Relationship Id="rId9" Type="http://schemas.openxmlformats.org/officeDocument/2006/relationships/hyperlink" Target="https://www.thewanderlustwithin.com/best-john-muir-quotes/" TargetMode="External"/><Relationship Id="rId14" Type="http://schemas.openxmlformats.org/officeDocument/2006/relationships/hyperlink" Target="https://en.wikipedia.org/wiki/Plate_tectonics" TargetMode="External"/><Relationship Id="rId22" Type="http://schemas.openxmlformats.org/officeDocument/2006/relationships/hyperlink" Target="https://duckduckgo.com/?q=thickness+of+US+dollar+bill&amp;atb=v1-1&amp;ia=web" TargetMode="External"/><Relationship Id="rId27" Type="http://schemas.openxmlformats.org/officeDocument/2006/relationships/hyperlink" Target="http://www.ronwatters.com/OLNotes6.html" TargetMode="External"/><Relationship Id="rId30" Type="http://schemas.openxmlformats.org/officeDocument/2006/relationships/hyperlink" Target="https://storymaps.arcgis.com/stories/5d938df495b243469c84f18eba1b2ee5" TargetMode="External"/><Relationship Id="rId35" Type="http://schemas.openxmlformats.org/officeDocument/2006/relationships/hyperlink" Target="https://www.worldatlas.com/articles/grand-canyon-national-park-arizona-unique-places-around-the-world.html" TargetMode="External"/><Relationship Id="rId43" Type="http://schemas.openxmlformats.org/officeDocument/2006/relationships/hyperlink" Target="http://azgs.az.gov/Hazards_ocr/volcanos/Volcanic%20History%20of%20Arizona-1986.pdf" TargetMode="External"/><Relationship Id="rId48" Type="http://schemas.openxmlformats.org/officeDocument/2006/relationships/hyperlink" Target="http://www.mantleplumes.org/" TargetMode="External"/><Relationship Id="rId56" Type="http://schemas.openxmlformats.org/officeDocument/2006/relationships/hyperlink" Target="https://waterfallsofthegrandcanyon.com/grand-canyon-waterfalls/" TargetMode="External"/><Relationship Id="rId64" Type="http://schemas.openxmlformats.org/officeDocument/2006/relationships/hyperlink" Target="http://repository.azgs.az.gov/sites/default/files/dlio/files/nid2003/leighty_grandcanyonstratigraphy14a1-sept3-pm-logo.pdf" TargetMode="External"/><Relationship Id="rId8" Type="http://schemas.openxmlformats.org/officeDocument/2006/relationships/hyperlink" Target="https://www.doi.gov/blog/10-john-muir-quotes-that-ll-inspire-you-explore-america-s-great-outdoors" TargetMode="External"/><Relationship Id="rId51" Type="http://schemas.openxmlformats.org/officeDocument/2006/relationships/hyperlink" Target="https://en.wikipedia.org/wiki/Navajo_Nation" TargetMode="External"/><Relationship Id="rId3" Type="http://schemas.openxmlformats.org/officeDocument/2006/relationships/hyperlink" Target="https://en.wikipedia.org/wiki/Grand_Canyon" TargetMode="External"/><Relationship Id="rId12" Type="http://schemas.openxmlformats.org/officeDocument/2006/relationships/hyperlink" Target="https://d9-wret.s3.us-west-2.amazonaws.com/assets/palladium/production/s3fs-public/atoms/files/GrandCanyonGeologicMap.pdf" TargetMode="External"/><Relationship Id="rId17" Type="http://schemas.openxmlformats.org/officeDocument/2006/relationships/hyperlink" Target="https://repositories.lib.utexas.edu/handle/2152/65419" TargetMode="External"/><Relationship Id="rId25" Type="http://schemas.openxmlformats.org/officeDocument/2006/relationships/hyperlink" Target="https://www.durangoherald.com/articles/mancos-mapmaker-chronicles-john-wesley-powells-epic-1869-journey/" TargetMode="External"/><Relationship Id="rId33" Type="http://schemas.openxmlformats.org/officeDocument/2006/relationships/hyperlink" Target="https://en.wikipedia.org/wiki/Mary_Colter" TargetMode="External"/><Relationship Id="rId38" Type="http://schemas.openxmlformats.org/officeDocument/2006/relationships/hyperlink" Target="https://www.youtube.com/watch?v=LjsV2F04slE&amp;ab_channel=UltrarunningHistory" TargetMode="External"/><Relationship Id="rId46" Type="http://schemas.openxmlformats.org/officeDocument/2006/relationships/hyperlink" Target="https://en.wikipedia.org/wiki/Unconformity" TargetMode="External"/><Relationship Id="rId59" Type="http://schemas.openxmlformats.org/officeDocument/2006/relationships/hyperlink" Target="https://www.npca.org/articles/1409-the-burro-quandary"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0" y="1004887"/>
            <a:ext cx="9139237" cy="5853113"/>
            <a:chOff x="0" y="1004887"/>
            <a:chExt cx="9139237" cy="5853113"/>
          </a:xfrm>
        </p:grpSpPr>
        <p:grpSp>
          <p:nvGrpSpPr>
            <p:cNvPr id="3" name="Group 1"/>
            <p:cNvGrpSpPr/>
            <p:nvPr/>
          </p:nvGrpSpPr>
          <p:grpSpPr>
            <a:xfrm>
              <a:off x="0" y="1004887"/>
              <a:ext cx="9139237" cy="5853113"/>
              <a:chOff x="0" y="1004887"/>
              <a:chExt cx="9139237" cy="5853113"/>
            </a:xfrm>
          </p:grpSpPr>
          <p:pic>
            <p:nvPicPr>
              <p:cNvPr id="12" name="Picture 3"/>
              <p:cNvPicPr>
                <a:picLocks noChangeAspect="1" noChangeArrowheads="1"/>
              </p:cNvPicPr>
              <p:nvPr/>
            </p:nvPicPr>
            <p:blipFill>
              <a:blip r:embed="rId2" cstate="print"/>
              <a:srcRect/>
              <a:stretch>
                <a:fillRect/>
              </a:stretch>
            </p:blipFill>
            <p:spPr bwMode="auto">
              <a:xfrm>
                <a:off x="0" y="1004887"/>
                <a:ext cx="9139237" cy="5853113"/>
              </a:xfrm>
              <a:prstGeom prst="rect">
                <a:avLst/>
              </a:prstGeom>
              <a:noFill/>
              <a:ln w="9525">
                <a:noFill/>
                <a:miter lim="800000"/>
                <a:headEnd/>
                <a:tailEnd/>
              </a:ln>
              <a:effectLst/>
            </p:spPr>
          </p:pic>
          <p:grpSp>
            <p:nvGrpSpPr>
              <p:cNvPr id="5" name="Group 9"/>
              <p:cNvGrpSpPr/>
              <p:nvPr/>
            </p:nvGrpSpPr>
            <p:grpSpPr>
              <a:xfrm>
                <a:off x="3048000" y="4736592"/>
                <a:ext cx="1135655" cy="368808"/>
                <a:chOff x="3048000" y="4736592"/>
                <a:chExt cx="1135655" cy="368808"/>
              </a:xfrm>
            </p:grpSpPr>
            <p:pic>
              <p:nvPicPr>
                <p:cNvPr id="14" name="Picture 3"/>
                <p:cNvPicPr>
                  <a:picLocks noChangeAspect="1" noChangeArrowheads="1"/>
                </p:cNvPicPr>
                <p:nvPr/>
              </p:nvPicPr>
              <p:blipFill>
                <a:blip r:embed="rId2"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15" name="TextBox 14"/>
                <p:cNvSpPr txBox="1"/>
                <p:nvPr/>
              </p:nvSpPr>
              <p:spPr>
                <a:xfrm>
                  <a:off x="3163824" y="4736592"/>
                  <a:ext cx="1019831" cy="253916"/>
                </a:xfrm>
                <a:prstGeom prst="rect">
                  <a:avLst/>
                </a:prstGeom>
                <a:noFill/>
              </p:spPr>
              <p:txBody>
                <a:bodyPr wrap="none" rtlCol="0">
                  <a:spAutoFit/>
                </a:bodyPr>
                <a:lstStyle/>
                <a:p>
                  <a:r>
                    <a:rPr lang="en-US" sz="1050" spc="50" dirty="0" smtClean="0">
                      <a:ln w="12700">
                        <a:solidFill>
                          <a:srgbClr val="003300"/>
                        </a:solidFill>
                      </a:ln>
                      <a:solidFill>
                        <a:srgbClr val="003300"/>
                      </a:solidFill>
                      <a:effectLst/>
                      <a:latin typeface="Arial" pitchFamily="34" charset="0"/>
                      <a:cs typeface="Arial" pitchFamily="34" charset="0"/>
                    </a:rPr>
                    <a:t>White Sands</a:t>
                  </a:r>
                  <a:endParaRPr lang="en-US" sz="1050" spc="50" dirty="0">
                    <a:ln w="12700">
                      <a:solidFill>
                        <a:srgbClr val="003300"/>
                      </a:solidFill>
                    </a:ln>
                    <a:solidFill>
                      <a:srgbClr val="003300"/>
                    </a:solidFill>
                    <a:effectLst/>
                    <a:latin typeface="Arial" pitchFamily="34" charset="0"/>
                    <a:cs typeface="Arial" pitchFamily="34" charset="0"/>
                  </a:endParaRPr>
                </a:p>
              </p:txBody>
            </p:sp>
          </p:grpSp>
        </p:grpSp>
        <p:pic>
          <p:nvPicPr>
            <p:cNvPr id="10" name="Picture 3"/>
            <p:cNvPicPr>
              <a:picLocks noChangeAspect="1" noChangeArrowheads="1"/>
            </p:cNvPicPr>
            <p:nvPr/>
          </p:nvPicPr>
          <p:blipFill>
            <a:blip r:embed="rId3" cstate="print"/>
            <a:srcRect/>
            <a:stretch>
              <a:fillRect/>
            </a:stretch>
          </p:blipFill>
          <p:spPr bwMode="auto">
            <a:xfrm>
              <a:off x="6984054" y="3816350"/>
              <a:ext cx="145409" cy="222250"/>
            </a:xfrm>
            <a:prstGeom prst="rect">
              <a:avLst/>
            </a:prstGeom>
            <a:noFill/>
            <a:ln w="9525">
              <a:noFill/>
              <a:miter lim="800000"/>
              <a:headEnd/>
              <a:tailEnd/>
            </a:ln>
            <a:effectLst/>
          </p:spPr>
        </p:pic>
        <p:sp>
          <p:nvSpPr>
            <p:cNvPr id="11" name="TextBox 10"/>
            <p:cNvSpPr txBox="1"/>
            <p:nvPr/>
          </p:nvSpPr>
          <p:spPr>
            <a:xfrm>
              <a:off x="6248400" y="3823156"/>
              <a:ext cx="865943" cy="246221"/>
            </a:xfrm>
            <a:prstGeom prst="rect">
              <a:avLst/>
            </a:prstGeom>
            <a:noFill/>
          </p:spPr>
          <p:txBody>
            <a:bodyPr wrap="none" rtlCol="0">
              <a:spAutoFit/>
            </a:bodyPr>
            <a:lstStyle/>
            <a:p>
              <a:r>
                <a:rPr lang="en-US" sz="1000" b="1" spc="-50" dirty="0" smtClean="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endPar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endParaRPr>
            </a:p>
          </p:txBody>
        </p:sp>
      </p:grpSp>
      <p:sp useBgFill="1">
        <p:nvSpPr>
          <p:cNvPr id="6" name="Rectangle 5"/>
          <p:cNvSpPr/>
          <p:nvPr/>
        </p:nvSpPr>
        <p:spPr>
          <a:xfrm>
            <a:off x="0" y="6019800"/>
            <a:ext cx="91440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9144000" cy="923330"/>
          </a:xfrm>
          <a:prstGeom prst="rect">
            <a:avLst/>
          </a:prstGeom>
        </p:spPr>
        <p:txBody>
          <a:bodyPr wrap="square">
            <a:spAutoFit/>
          </a:bodyPr>
          <a:lstStyle/>
          <a:p>
            <a:pPr algn="ctr"/>
            <a:r>
              <a:rPr lang="en-US" sz="4800" b="1" dirty="0" smtClean="0">
                <a:ln>
                  <a:solidFill>
                    <a:schemeClr val="tx1"/>
                  </a:solidFill>
                </a:ln>
                <a:effectLst>
                  <a:outerShdw dist="50800" dir="7800000" algn="ctr" rotWithShape="0">
                    <a:srgbClr val="FF0000"/>
                  </a:outerShdw>
                </a:effectLst>
                <a:latin typeface="Tempus Sans ITC" pitchFamily="82" charset="0"/>
              </a:rPr>
              <a:t>NATIONAL</a:t>
            </a:r>
            <a:r>
              <a:rPr lang="en-US" sz="5400" b="1" dirty="0" smtClean="0">
                <a:ln>
                  <a:solidFill>
                    <a:schemeClr val="tx1"/>
                  </a:solidFill>
                </a:ln>
                <a:effectLst>
                  <a:outerShdw dist="50800" dir="7800000" algn="ctr" rotWithShape="0">
                    <a:srgbClr val="FF0000"/>
                  </a:outerShdw>
                </a:effectLst>
                <a:latin typeface="Tempus Sans ITC" pitchFamily="82" charset="0"/>
              </a:rPr>
              <a:t> TREASURES</a:t>
            </a:r>
          </a:p>
        </p:txBody>
      </p:sp>
      <p:sp>
        <p:nvSpPr>
          <p:cNvPr id="7" name="Rectangle 6"/>
          <p:cNvSpPr/>
          <p:nvPr/>
        </p:nvSpPr>
        <p:spPr>
          <a:xfrm>
            <a:off x="0" y="6027003"/>
            <a:ext cx="9144000" cy="830997"/>
          </a:xfrm>
          <a:prstGeom prst="rect">
            <a:avLst/>
          </a:prstGeom>
        </p:spPr>
        <p:txBody>
          <a:bodyPr wrap="square">
            <a:spAutoFit/>
          </a:bodyPr>
          <a:lstStyle/>
          <a:p>
            <a:pPr algn="ctr"/>
            <a:r>
              <a:rPr lang="en-US" sz="4800" b="1" dirty="0" smtClean="0">
                <a:ln>
                  <a:solidFill>
                    <a:schemeClr val="tx1"/>
                  </a:solidFill>
                </a:ln>
                <a:effectLst>
                  <a:outerShdw dist="50800" dir="7800000" algn="ctr" rotWithShape="0">
                    <a:srgbClr val="FF0000"/>
                  </a:outerShdw>
                </a:effectLst>
                <a:latin typeface="Tempus Sans ITC" pitchFamily="82" charset="0"/>
              </a:rPr>
              <a:t>IN OUR NATURAL WONDERS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VOLCANOES</a:t>
            </a:r>
            <a:endParaRPr lang="en-US" b="1" dirty="0"/>
          </a:p>
        </p:txBody>
      </p:sp>
      <p:sp>
        <p:nvSpPr>
          <p:cNvPr id="3" name="Slide Number Placeholder 2"/>
          <p:cNvSpPr>
            <a:spLocks noGrp="1"/>
          </p:cNvSpPr>
          <p:nvPr>
            <p:ph type="sldNum" sz="quarter" idx="12"/>
          </p:nvPr>
        </p:nvSpPr>
        <p:spPr/>
        <p:txBody>
          <a:bodyPr/>
          <a:lstStyle/>
          <a:p>
            <a:fld id="{7AD15A2B-E509-48B6-8B18-5586445B1FF4}" type="slidenum">
              <a:rPr lang="en-US" smtClean="0"/>
              <a:pPr/>
              <a:t>10</a:t>
            </a:fld>
            <a:endParaRPr lang="en-US"/>
          </a:p>
        </p:txBody>
      </p:sp>
      <p:sp>
        <p:nvSpPr>
          <p:cNvPr id="4" name="Rectangle 3"/>
          <p:cNvSpPr/>
          <p:nvPr/>
        </p:nvSpPr>
        <p:spPr>
          <a:xfrm>
            <a:off x="4724400" y="1371600"/>
            <a:ext cx="4419600" cy="4524315"/>
          </a:xfrm>
          <a:prstGeom prst="rect">
            <a:avLst/>
          </a:prstGeom>
        </p:spPr>
        <p:txBody>
          <a:bodyPr wrap="square">
            <a:spAutoFit/>
          </a:bodyPr>
          <a:lstStyle/>
          <a:p>
            <a:r>
              <a:rPr lang="en-US" sz="3600" dirty="0" smtClean="0">
                <a:effectLst>
                  <a:outerShdw blurRad="38100" dist="38100" dir="2700000" algn="tl">
                    <a:srgbClr val="000000">
                      <a:alpha val="43137"/>
                    </a:srgbClr>
                  </a:outerShdw>
                </a:effectLst>
              </a:rPr>
              <a:t>“A </a:t>
            </a:r>
            <a:r>
              <a:rPr lang="en-US" sz="3600" b="1" dirty="0" smtClean="0">
                <a:solidFill>
                  <a:srgbClr val="FF0000"/>
                </a:solidFill>
                <a:effectLst>
                  <a:outerShdw blurRad="38100" dist="38100" dir="2700000" algn="tl">
                    <a:srgbClr val="000000">
                      <a:alpha val="43137"/>
                    </a:srgbClr>
                  </a:outerShdw>
                </a:effectLst>
              </a:rPr>
              <a:t>volcano</a:t>
            </a:r>
            <a:r>
              <a:rPr lang="en-US" sz="3600" dirty="0" smtClean="0">
                <a:effectLst>
                  <a:outerShdw blurRad="38100" dist="38100" dir="2700000" algn="tl">
                    <a:srgbClr val="000000">
                      <a:alpha val="43137"/>
                    </a:srgbClr>
                  </a:outerShdw>
                </a:effectLst>
              </a:rPr>
              <a:t> is an opening, or </a:t>
            </a:r>
            <a:r>
              <a:rPr lang="en-US" sz="3600" b="1" dirty="0" smtClean="0">
                <a:solidFill>
                  <a:srgbClr val="FF0000"/>
                </a:solidFill>
                <a:effectLst>
                  <a:outerShdw blurRad="38100" dist="38100" dir="2700000" algn="tl">
                    <a:srgbClr val="000000">
                      <a:alpha val="43137"/>
                    </a:srgbClr>
                  </a:outerShdw>
                </a:effectLst>
              </a:rPr>
              <a:t>rupture</a:t>
            </a:r>
            <a:r>
              <a:rPr lang="en-US" sz="3600" dirty="0" smtClean="0">
                <a:effectLst>
                  <a:outerShdw blurRad="38100" dist="38100" dir="2700000" algn="tl">
                    <a:srgbClr val="000000">
                      <a:alpha val="43137"/>
                    </a:srgbClr>
                  </a:outerShdw>
                </a:effectLst>
              </a:rPr>
              <a:t>, in a planet's surface or </a:t>
            </a:r>
            <a:r>
              <a:rPr lang="en-US" sz="3600" b="1" dirty="0" smtClean="0">
                <a:solidFill>
                  <a:srgbClr val="FF0000"/>
                </a:solidFill>
                <a:effectLst>
                  <a:outerShdw blurRad="38100" dist="38100" dir="2700000" algn="tl">
                    <a:srgbClr val="000000">
                      <a:alpha val="43137"/>
                    </a:srgbClr>
                  </a:outerShdw>
                </a:effectLst>
              </a:rPr>
              <a:t>crust</a:t>
            </a:r>
            <a:r>
              <a:rPr lang="en-US" sz="3600" dirty="0" smtClean="0">
                <a:effectLst>
                  <a:outerShdw blurRad="38100" dist="38100" dir="2700000" algn="tl">
                    <a:srgbClr val="000000">
                      <a:alpha val="43137"/>
                    </a:srgbClr>
                  </a:outerShdw>
                </a:effectLst>
              </a:rPr>
              <a:t>, which allows hot </a:t>
            </a:r>
            <a:r>
              <a:rPr lang="en-US" sz="3600" b="1" dirty="0" smtClean="0">
                <a:solidFill>
                  <a:srgbClr val="FF0000"/>
                </a:solidFill>
                <a:effectLst>
                  <a:outerShdw blurRad="38100" dist="38100" dir="2700000" algn="tl">
                    <a:srgbClr val="000000">
                      <a:alpha val="43137"/>
                    </a:srgbClr>
                  </a:outerShdw>
                </a:effectLst>
              </a:rPr>
              <a:t>magma</a:t>
            </a:r>
            <a:r>
              <a:rPr lang="en-US" sz="3600" dirty="0" smtClean="0">
                <a:effectLst>
                  <a:outerShdw blurRad="38100" dist="38100" dir="2700000" algn="tl">
                    <a:srgbClr val="000000">
                      <a:alpha val="43137"/>
                    </a:srgbClr>
                  </a:outerShdw>
                </a:effectLst>
              </a:rPr>
              <a:t>, volcanic </a:t>
            </a:r>
            <a:r>
              <a:rPr lang="en-US" sz="3600" b="1" dirty="0" smtClean="0">
                <a:solidFill>
                  <a:srgbClr val="FF0000"/>
                </a:solidFill>
                <a:effectLst>
                  <a:outerShdw blurRad="38100" dist="38100" dir="2700000" algn="tl">
                    <a:srgbClr val="000000">
                      <a:alpha val="43137"/>
                    </a:srgbClr>
                  </a:outerShdw>
                </a:effectLst>
              </a:rPr>
              <a:t>ash</a:t>
            </a:r>
            <a:r>
              <a:rPr lang="en-US" sz="3600" dirty="0" smtClean="0">
                <a:effectLst>
                  <a:outerShdw blurRad="38100" dist="38100" dir="2700000" algn="tl">
                    <a:srgbClr val="000000">
                      <a:alpha val="43137"/>
                    </a:srgbClr>
                  </a:outerShdw>
                </a:effectLst>
              </a:rPr>
              <a:t> and </a:t>
            </a:r>
            <a:r>
              <a:rPr lang="en-US" sz="3600" b="1" dirty="0" smtClean="0">
                <a:solidFill>
                  <a:srgbClr val="FF0000"/>
                </a:solidFill>
                <a:effectLst>
                  <a:outerShdw blurRad="38100" dist="38100" dir="2700000" algn="tl">
                    <a:srgbClr val="000000">
                      <a:alpha val="43137"/>
                    </a:srgbClr>
                  </a:outerShdw>
                </a:effectLst>
              </a:rPr>
              <a:t>gases</a:t>
            </a:r>
            <a:r>
              <a:rPr lang="en-US" sz="3600" dirty="0" smtClean="0">
                <a:effectLst>
                  <a:outerShdw blurRad="38100" dist="38100" dir="2700000" algn="tl">
                    <a:srgbClr val="000000">
                      <a:alpha val="43137"/>
                    </a:srgbClr>
                  </a:outerShdw>
                </a:effectLst>
              </a:rPr>
              <a:t> to </a:t>
            </a:r>
            <a:r>
              <a:rPr lang="en-US" sz="3600" b="1" dirty="0" smtClean="0">
                <a:solidFill>
                  <a:srgbClr val="FF0000"/>
                </a:solidFill>
                <a:effectLst>
                  <a:outerShdw blurRad="38100" dist="38100" dir="2700000" algn="tl">
                    <a:srgbClr val="000000">
                      <a:alpha val="43137"/>
                    </a:srgbClr>
                  </a:outerShdw>
                </a:effectLst>
              </a:rPr>
              <a:t>escape</a:t>
            </a:r>
            <a:r>
              <a:rPr lang="en-US" sz="3600" dirty="0" smtClean="0">
                <a:effectLst>
                  <a:outerShdw blurRad="38100" dist="38100" dir="2700000" algn="tl">
                    <a:srgbClr val="000000">
                      <a:alpha val="43137"/>
                    </a:srgbClr>
                  </a:outerShdw>
                </a:effectLst>
              </a:rPr>
              <a:t> from below the surface”</a:t>
            </a:r>
            <a:endParaRPr lang="en-US" sz="3600"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cstate="print"/>
          <a:srcRect/>
          <a:stretch>
            <a:fillRect/>
          </a:stretch>
        </p:blipFill>
        <p:spPr bwMode="auto">
          <a:xfrm>
            <a:off x="1" y="1143000"/>
            <a:ext cx="4572000"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lide Number Placeholder 2"/>
          <p:cNvSpPr>
            <a:spLocks noGrp="1"/>
          </p:cNvSpPr>
          <p:nvPr>
            <p:ph type="sldNum" sz="quarter" idx="12"/>
          </p:nvPr>
        </p:nvSpPr>
        <p:spPr>
          <a:xfrm>
            <a:off x="0" y="6188075"/>
            <a:ext cx="457200" cy="365125"/>
          </a:xfrm>
        </p:spPr>
        <p:txBody>
          <a:bodyPr/>
          <a:lstStyle/>
          <a:p>
            <a:fld id="{7AD15A2B-E509-48B6-8B18-5586445B1FF4}" type="slidenum">
              <a:rPr lang="en-US" smtClean="0"/>
              <a:pPr/>
              <a:t>11</a:t>
            </a:fld>
            <a:endParaRPr lang="en-US"/>
          </a:p>
        </p:txBody>
      </p:sp>
      <p:cxnSp>
        <p:nvCxnSpPr>
          <p:cNvPr id="4" name="Straight Connector 3"/>
          <p:cNvCxnSpPr>
            <a:stCxn id="15" idx="2"/>
            <a:endCxn id="7" idx="0"/>
          </p:cNvCxnSpPr>
          <p:nvPr/>
        </p:nvCxnSpPr>
        <p:spPr>
          <a:xfrm flipH="1">
            <a:off x="1467612" y="2038529"/>
            <a:ext cx="3104388" cy="857071"/>
          </a:xfrm>
          <a:prstGeom prst="line">
            <a:avLst/>
          </a:prstGeom>
          <a:ln w="76200">
            <a:solidFill>
              <a:srgbClr val="FFFF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TextBox 2"/>
          <p:cNvSpPr txBox="1">
            <a:spLocks noChangeArrowheads="1"/>
          </p:cNvSpPr>
          <p:nvPr/>
        </p:nvSpPr>
        <p:spPr bwMode="auto">
          <a:xfrm>
            <a:off x="0" y="0"/>
            <a:ext cx="9144000" cy="707886"/>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4000" b="1" dirty="0" smtClean="0"/>
              <a:t>VOLCANOES</a:t>
            </a:r>
            <a:endParaRPr lang="en-US" sz="4000" b="1" dirty="0">
              <a:solidFill>
                <a:schemeClr val="bg1"/>
              </a:solidFill>
              <a:latin typeface="Corbel" pitchFamily="34" charset="0"/>
            </a:endParaRPr>
          </a:p>
        </p:txBody>
      </p:sp>
      <p:grpSp>
        <p:nvGrpSpPr>
          <p:cNvPr id="6" name="Group 16"/>
          <p:cNvGrpSpPr>
            <a:grpSpLocks/>
          </p:cNvGrpSpPr>
          <p:nvPr/>
        </p:nvGrpSpPr>
        <p:grpSpPr bwMode="auto">
          <a:xfrm>
            <a:off x="0" y="2895600"/>
            <a:ext cx="2935224" cy="3581400"/>
            <a:chOff x="2508738" y="2127665"/>
            <a:chExt cx="2273732" cy="3581945"/>
          </a:xfrm>
        </p:grpSpPr>
        <p:sp>
          <p:nvSpPr>
            <p:cNvPr id="7" name="TextBox 13"/>
            <p:cNvSpPr txBox="1">
              <a:spLocks noChangeArrowheads="1"/>
            </p:cNvSpPr>
            <p:nvPr/>
          </p:nvSpPr>
          <p:spPr bwMode="auto">
            <a:xfrm>
              <a:off x="2508738" y="2127665"/>
              <a:ext cx="2273732" cy="892688"/>
            </a:xfrm>
            <a:prstGeom prst="rect">
              <a:avLst/>
            </a:prstGeom>
            <a:solidFill>
              <a:schemeClr val="tx1"/>
            </a:solidFill>
            <a:ln w="9525">
              <a:noFill/>
              <a:miter lim="800000"/>
              <a:headEnd/>
              <a:tailEnd/>
            </a:ln>
          </p:spPr>
          <p:txBody>
            <a:bodyPr wrap="square">
              <a:spAutoFit/>
            </a:bodyPr>
            <a:lstStyle/>
            <a:p>
              <a:pPr marL="225425" indent="-225425" algn="ctr"/>
              <a:r>
                <a:rPr lang="en-US" sz="2800" b="1" u="sng" dirty="0" smtClean="0">
                  <a:solidFill>
                    <a:srgbClr val="FF0000"/>
                  </a:solidFill>
                  <a:latin typeface="Corbel" pitchFamily="34" charset="0"/>
                </a:rPr>
                <a:t>Stratovolcano</a:t>
              </a:r>
              <a:endParaRPr lang="en-US" sz="2800" b="1" u="sng" dirty="0">
                <a:solidFill>
                  <a:srgbClr val="FF0000"/>
                </a:solidFill>
                <a:latin typeface="Corbel" pitchFamily="34" charset="0"/>
              </a:endParaRPr>
            </a:p>
            <a:p>
              <a:pPr marL="225425" indent="-225425" algn="ctr"/>
              <a:endParaRPr lang="en-US" sz="2400" b="1" u="sng" dirty="0">
                <a:solidFill>
                  <a:srgbClr val="FF0000"/>
                </a:solidFill>
                <a:latin typeface="Corbel" pitchFamily="34" charset="0"/>
              </a:endParaRPr>
            </a:p>
          </p:txBody>
        </p:sp>
        <p:sp>
          <p:nvSpPr>
            <p:cNvPr id="8" name="TextBox 14"/>
            <p:cNvSpPr txBox="1">
              <a:spLocks noChangeArrowheads="1"/>
            </p:cNvSpPr>
            <p:nvPr/>
          </p:nvSpPr>
          <p:spPr bwMode="auto">
            <a:xfrm>
              <a:off x="2508738" y="2615985"/>
              <a:ext cx="2273732" cy="3093625"/>
            </a:xfrm>
            <a:prstGeom prst="rect">
              <a:avLst/>
            </a:prstGeom>
            <a:solidFill>
              <a:schemeClr val="tx1"/>
            </a:solidFill>
            <a:ln w="9525">
              <a:noFill/>
              <a:miter lim="800000"/>
              <a:headEnd/>
              <a:tailEnd/>
            </a:ln>
          </p:spPr>
          <p:txBody>
            <a:bodyPr wrap="square">
              <a:spAutoFit/>
            </a:bodyPr>
            <a:lstStyle/>
            <a:p>
              <a:pPr marL="225425" indent="-225425">
                <a:spcAft>
                  <a:spcPts val="600"/>
                </a:spcAft>
                <a:buFont typeface="Arial" charset="0"/>
                <a:buChar char="•"/>
              </a:pPr>
              <a:r>
                <a:rPr lang="en-US" dirty="0" smtClean="0">
                  <a:solidFill>
                    <a:schemeClr val="bg1"/>
                  </a:solidFill>
                </a:rPr>
                <a:t>Tall, conical volcano built up by many layers (strata) of thick, hardened, viscous lavas and other volcanic debris</a:t>
              </a:r>
            </a:p>
            <a:p>
              <a:pPr marL="225425" indent="-225425">
                <a:spcAft>
                  <a:spcPts val="600"/>
                </a:spcAft>
                <a:buFont typeface="Arial" charset="0"/>
                <a:buChar char="•"/>
              </a:pPr>
              <a:r>
                <a:rPr lang="en-US" dirty="0" smtClean="0">
                  <a:solidFill>
                    <a:schemeClr val="bg1"/>
                  </a:solidFill>
                </a:rPr>
                <a:t>Sometimes called “Composite” volcanoes</a:t>
              </a:r>
            </a:p>
            <a:p>
              <a:pPr marL="225425" indent="-225425">
                <a:spcAft>
                  <a:spcPts val="600"/>
                </a:spcAft>
                <a:buFont typeface="Arial" charset="0"/>
                <a:buChar char="•"/>
              </a:pPr>
              <a:r>
                <a:rPr lang="en-US" b="1" dirty="0" smtClean="0">
                  <a:solidFill>
                    <a:schemeClr val="bg1"/>
                  </a:solidFill>
                  <a:latin typeface="Corbel" pitchFamily="34" charset="0"/>
                </a:rPr>
                <a:t>Very explosive</a:t>
              </a:r>
            </a:p>
            <a:p>
              <a:pPr marL="225425" indent="-225425">
                <a:spcAft>
                  <a:spcPts val="600"/>
                </a:spcAft>
                <a:buFont typeface="Arial" charset="0"/>
                <a:buChar char="•"/>
              </a:pPr>
              <a:r>
                <a:rPr lang="en-US" dirty="0" smtClean="0">
                  <a:solidFill>
                    <a:schemeClr val="bg1"/>
                  </a:solidFill>
                  <a:latin typeface="Corbel" pitchFamily="34" charset="0"/>
                </a:rPr>
                <a:t>Ex: Mt. Fuji, Krakatoa, Mt. Vesuvius</a:t>
              </a:r>
              <a:endParaRPr lang="en-US" dirty="0">
                <a:solidFill>
                  <a:schemeClr val="bg1"/>
                </a:solidFill>
                <a:latin typeface="Corbel" pitchFamily="34" charset="0"/>
              </a:endParaRPr>
            </a:p>
          </p:txBody>
        </p:sp>
      </p:grpSp>
      <p:cxnSp>
        <p:nvCxnSpPr>
          <p:cNvPr id="9" name="Straight Connector 8"/>
          <p:cNvCxnSpPr/>
          <p:nvPr/>
        </p:nvCxnSpPr>
        <p:spPr>
          <a:xfrm rot="10800000">
            <a:off x="0" y="2895600"/>
            <a:ext cx="9144000" cy="0"/>
          </a:xfrm>
          <a:prstGeom prst="line">
            <a:avLst/>
          </a:prstGeom>
          <a:ln w="3175">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15" idx="2"/>
            <a:endCxn id="17" idx="0"/>
          </p:cNvCxnSpPr>
          <p:nvPr/>
        </p:nvCxnSpPr>
        <p:spPr>
          <a:xfrm>
            <a:off x="4572000" y="2038529"/>
            <a:ext cx="0" cy="857071"/>
          </a:xfrm>
          <a:prstGeom prst="line">
            <a:avLst/>
          </a:prstGeom>
          <a:ln w="76200">
            <a:solidFill>
              <a:srgbClr val="FFFF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15" idx="2"/>
            <a:endCxn id="13" idx="0"/>
          </p:cNvCxnSpPr>
          <p:nvPr/>
        </p:nvCxnSpPr>
        <p:spPr>
          <a:xfrm>
            <a:off x="4572000" y="2038529"/>
            <a:ext cx="3105318" cy="857817"/>
          </a:xfrm>
          <a:prstGeom prst="line">
            <a:avLst/>
          </a:prstGeom>
          <a:ln w="76200">
            <a:solidFill>
              <a:srgbClr val="FFFF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2" name="Group 18"/>
          <p:cNvGrpSpPr>
            <a:grpSpLocks/>
          </p:cNvGrpSpPr>
          <p:nvPr/>
        </p:nvGrpSpPr>
        <p:grpSpPr bwMode="auto">
          <a:xfrm>
            <a:off x="6209706" y="2896346"/>
            <a:ext cx="2935224" cy="3767790"/>
            <a:chOff x="7080735" y="2127665"/>
            <a:chExt cx="2264031" cy="3767077"/>
          </a:xfrm>
        </p:grpSpPr>
        <p:sp>
          <p:nvSpPr>
            <p:cNvPr id="13" name="TextBox 8"/>
            <p:cNvSpPr txBox="1">
              <a:spLocks noChangeArrowheads="1"/>
            </p:cNvSpPr>
            <p:nvPr/>
          </p:nvSpPr>
          <p:spPr bwMode="auto">
            <a:xfrm>
              <a:off x="7080735" y="2127665"/>
              <a:ext cx="2264031" cy="523121"/>
            </a:xfrm>
            <a:prstGeom prst="rect">
              <a:avLst/>
            </a:prstGeom>
            <a:solidFill>
              <a:schemeClr val="tx1"/>
            </a:solidFill>
            <a:ln w="9525">
              <a:noFill/>
              <a:miter lim="800000"/>
              <a:headEnd/>
              <a:tailEnd/>
            </a:ln>
          </p:spPr>
          <p:txBody>
            <a:bodyPr wrap="square">
              <a:spAutoFit/>
            </a:bodyPr>
            <a:lstStyle/>
            <a:p>
              <a:pPr marL="225425" indent="-225425" algn="ctr"/>
              <a:r>
                <a:rPr lang="en-US" sz="2800" b="1" u="sng" dirty="0" smtClean="0">
                  <a:solidFill>
                    <a:srgbClr val="FF0000"/>
                  </a:solidFill>
                  <a:latin typeface="Corbel" pitchFamily="34" charset="0"/>
                </a:rPr>
                <a:t>Cinder Cones</a:t>
              </a:r>
              <a:endParaRPr lang="en-US" sz="2800" b="1" u="sng" dirty="0">
                <a:solidFill>
                  <a:srgbClr val="FF0000"/>
                </a:solidFill>
                <a:latin typeface="Corbel" pitchFamily="34" charset="0"/>
              </a:endParaRPr>
            </a:p>
          </p:txBody>
        </p:sp>
        <p:sp>
          <p:nvSpPr>
            <p:cNvPr id="14" name="TextBox 13"/>
            <p:cNvSpPr txBox="1"/>
            <p:nvPr/>
          </p:nvSpPr>
          <p:spPr>
            <a:xfrm>
              <a:off x="7080735" y="2602156"/>
              <a:ext cx="2264031" cy="3292586"/>
            </a:xfrm>
            <a:prstGeom prst="rect">
              <a:avLst/>
            </a:prstGeom>
            <a:solidFill>
              <a:schemeClr val="tx1"/>
            </a:solidFill>
          </p:spPr>
          <p:txBody>
            <a:bodyPr wrap="square">
              <a:spAutoFit/>
            </a:bodyPr>
            <a:lstStyle/>
            <a:p>
              <a:pPr marL="225425" indent="-225425" fontAlgn="auto">
                <a:spcBef>
                  <a:spcPts val="0"/>
                </a:spcBef>
                <a:spcAft>
                  <a:spcPts val="600"/>
                </a:spcAft>
                <a:buFont typeface="Arial" pitchFamily="34" charset="0"/>
                <a:buChar char="•"/>
                <a:defRPr/>
              </a:pPr>
              <a:r>
                <a:rPr lang="en-US" dirty="0" smtClean="0">
                  <a:solidFill>
                    <a:schemeClr val="bg1"/>
                  </a:solidFill>
                </a:rPr>
                <a:t>a steep conical hill of loose </a:t>
              </a:r>
              <a:r>
                <a:rPr lang="en-US" dirty="0" err="1" smtClean="0">
                  <a:solidFill>
                    <a:schemeClr val="bg1"/>
                  </a:solidFill>
                </a:rPr>
                <a:t>pyroclastic</a:t>
              </a:r>
              <a:r>
                <a:rPr lang="en-US" dirty="0" smtClean="0">
                  <a:solidFill>
                    <a:schemeClr val="bg1"/>
                  </a:solidFill>
                </a:rPr>
                <a:t> fragments, such as volcanic clinkers, volcanic ash, or cinder that has been built around a volcanic vent</a:t>
              </a:r>
            </a:p>
            <a:p>
              <a:pPr marL="225425" indent="-225425" fontAlgn="auto">
                <a:spcBef>
                  <a:spcPts val="0"/>
                </a:spcBef>
                <a:spcAft>
                  <a:spcPts val="600"/>
                </a:spcAft>
                <a:buFont typeface="Arial" pitchFamily="34" charset="0"/>
                <a:buChar char="•"/>
                <a:defRPr/>
              </a:pPr>
              <a:r>
                <a:rPr lang="en-US" dirty="0" smtClean="0">
                  <a:solidFill>
                    <a:schemeClr val="bg1"/>
                  </a:solidFill>
                </a:rPr>
                <a:t>Cinder cones are also commonly found on the flanks of shield volcanoes, &amp; </a:t>
              </a:r>
              <a:r>
                <a:rPr lang="en-US" dirty="0" err="1" smtClean="0">
                  <a:solidFill>
                    <a:schemeClr val="bg1"/>
                  </a:solidFill>
                </a:rPr>
                <a:t>stratovolcanoes</a:t>
              </a:r>
              <a:r>
                <a:rPr lang="en-US" dirty="0" smtClean="0">
                  <a:solidFill>
                    <a:schemeClr val="bg1"/>
                  </a:solidFill>
                </a:rPr>
                <a:t> </a:t>
              </a:r>
            </a:p>
            <a:p>
              <a:pPr marL="225425" indent="-225425" fontAlgn="auto">
                <a:spcBef>
                  <a:spcPts val="0"/>
                </a:spcBef>
                <a:spcAft>
                  <a:spcPts val="600"/>
                </a:spcAft>
                <a:buFont typeface="Arial" pitchFamily="34" charset="0"/>
                <a:buChar char="•"/>
                <a:defRPr/>
              </a:pPr>
              <a:r>
                <a:rPr lang="en-US" dirty="0" smtClean="0">
                  <a:solidFill>
                    <a:schemeClr val="bg1"/>
                  </a:solidFill>
                </a:rPr>
                <a:t>Ex: Paricutin (</a:t>
              </a:r>
              <a:r>
                <a:rPr lang="en-US" dirty="0" err="1" smtClean="0">
                  <a:solidFill>
                    <a:schemeClr val="bg1"/>
                  </a:solidFill>
                </a:rPr>
                <a:t>Mexixo</a:t>
              </a:r>
              <a:r>
                <a:rPr lang="en-US" dirty="0" smtClean="0">
                  <a:solidFill>
                    <a:schemeClr val="bg1"/>
                  </a:solidFill>
                </a:rPr>
                <a:t>)</a:t>
              </a:r>
              <a:endParaRPr lang="en-US" dirty="0">
                <a:solidFill>
                  <a:schemeClr val="bg1"/>
                </a:solidFill>
                <a:latin typeface="+mn-lt"/>
                <a:cs typeface="+mn-cs"/>
              </a:endParaRPr>
            </a:p>
          </p:txBody>
        </p:sp>
      </p:grpSp>
      <p:sp>
        <p:nvSpPr>
          <p:cNvPr id="15" name="TextBox 19"/>
          <p:cNvSpPr txBox="1">
            <a:spLocks noChangeArrowheads="1"/>
          </p:cNvSpPr>
          <p:nvPr/>
        </p:nvSpPr>
        <p:spPr bwMode="auto">
          <a:xfrm>
            <a:off x="1711325" y="838200"/>
            <a:ext cx="5721350" cy="1200329"/>
          </a:xfrm>
          <a:prstGeom prst="rect">
            <a:avLst/>
          </a:prstGeom>
          <a:solidFill>
            <a:schemeClr val="bg1"/>
          </a:solidFill>
          <a:ln w="9525">
            <a:noFill/>
            <a:miter lim="800000"/>
            <a:headEnd/>
            <a:tailEnd/>
          </a:ln>
        </p:spPr>
        <p:txBody>
          <a:bodyPr>
            <a:spAutoFit/>
          </a:bodyPr>
          <a:lstStyle/>
          <a:p>
            <a:pPr marL="225425" indent="-225425" algn="ctr"/>
            <a:r>
              <a:rPr lang="en-US" sz="3600" b="1" dirty="0" smtClean="0">
                <a:solidFill>
                  <a:srgbClr val="FF0000"/>
                </a:solidFill>
                <a:effectLst>
                  <a:outerShdw blurRad="38100" dist="38100" dir="2700000" algn="tl">
                    <a:schemeClr val="tx1"/>
                  </a:outerShdw>
                </a:effectLst>
                <a:latin typeface="Arial" pitchFamily="34" charset="0"/>
                <a:cs typeface="Arial" pitchFamily="34" charset="0"/>
              </a:rPr>
              <a:t>3</a:t>
            </a:r>
            <a:r>
              <a:rPr lang="en-US" sz="3600" b="1" dirty="0" smtClean="0">
                <a:solidFill>
                  <a:srgbClr val="FF0000"/>
                </a:solidFill>
                <a:effectLst>
                  <a:outerShdw blurRad="38100" dist="38100" dir="2700000" algn="tl">
                    <a:schemeClr val="tx1"/>
                  </a:outerShdw>
                </a:effectLst>
                <a:latin typeface="Corbel" pitchFamily="34" charset="0"/>
              </a:rPr>
              <a:t> TYPES OF VOLCANIC</a:t>
            </a:r>
          </a:p>
          <a:p>
            <a:pPr marL="225425" indent="-225425" algn="ctr"/>
            <a:r>
              <a:rPr lang="en-US" sz="3600" b="1" dirty="0" smtClean="0">
                <a:solidFill>
                  <a:srgbClr val="FF0000"/>
                </a:solidFill>
                <a:effectLst>
                  <a:outerShdw blurRad="38100" dist="38100" dir="2700000" algn="tl">
                    <a:schemeClr val="tx1"/>
                  </a:outerShdw>
                </a:effectLst>
                <a:latin typeface="Corbel" pitchFamily="34" charset="0"/>
              </a:rPr>
              <a:t>STRUCTURES</a:t>
            </a:r>
            <a:endParaRPr lang="en-US" sz="3600" b="1" dirty="0">
              <a:solidFill>
                <a:srgbClr val="FF0000"/>
              </a:solidFill>
              <a:effectLst>
                <a:outerShdw blurRad="38100" dist="38100" dir="2700000" algn="tl">
                  <a:schemeClr val="tx1"/>
                </a:outerShdw>
              </a:effectLst>
              <a:latin typeface="Corbel" pitchFamily="34" charset="0"/>
            </a:endParaRPr>
          </a:p>
        </p:txBody>
      </p:sp>
      <p:grpSp>
        <p:nvGrpSpPr>
          <p:cNvPr id="16" name="Group 17"/>
          <p:cNvGrpSpPr>
            <a:grpSpLocks/>
          </p:cNvGrpSpPr>
          <p:nvPr/>
        </p:nvGrpSpPr>
        <p:grpSpPr bwMode="auto">
          <a:xfrm>
            <a:off x="3105499" y="2895600"/>
            <a:ext cx="2933002" cy="3352602"/>
            <a:chOff x="4783014" y="2127665"/>
            <a:chExt cx="2063262" cy="3352970"/>
          </a:xfrm>
        </p:grpSpPr>
        <p:sp>
          <p:nvSpPr>
            <p:cNvPr id="17" name="TextBox 11"/>
            <p:cNvSpPr txBox="1">
              <a:spLocks noChangeArrowheads="1"/>
            </p:cNvSpPr>
            <p:nvPr/>
          </p:nvSpPr>
          <p:spPr bwMode="auto">
            <a:xfrm>
              <a:off x="4783014" y="2127665"/>
              <a:ext cx="2063262" cy="523277"/>
            </a:xfrm>
            <a:prstGeom prst="rect">
              <a:avLst/>
            </a:prstGeom>
            <a:solidFill>
              <a:schemeClr val="tx1"/>
            </a:solidFill>
            <a:ln w="9525">
              <a:noFill/>
              <a:miter lim="800000"/>
              <a:headEnd/>
              <a:tailEnd/>
            </a:ln>
          </p:spPr>
          <p:txBody>
            <a:bodyPr>
              <a:spAutoFit/>
            </a:bodyPr>
            <a:lstStyle/>
            <a:p>
              <a:pPr marL="225425" indent="-225425" algn="ctr"/>
              <a:r>
                <a:rPr lang="en-US" sz="2800" b="1" u="sng" dirty="0" smtClean="0">
                  <a:solidFill>
                    <a:srgbClr val="FF0000"/>
                  </a:solidFill>
                  <a:latin typeface="Calibri" pitchFamily="34" charset="0"/>
                </a:rPr>
                <a:t>Shield Volcano</a:t>
              </a:r>
              <a:endParaRPr lang="en-US" sz="2800" b="1" u="sng" dirty="0">
                <a:solidFill>
                  <a:srgbClr val="FF0000"/>
                </a:solidFill>
                <a:latin typeface="Corbel" pitchFamily="34" charset="0"/>
              </a:endParaRPr>
            </a:p>
          </p:txBody>
        </p:sp>
        <p:sp>
          <p:nvSpPr>
            <p:cNvPr id="18" name="TextBox 12"/>
            <p:cNvSpPr txBox="1">
              <a:spLocks noChangeArrowheads="1"/>
            </p:cNvSpPr>
            <p:nvPr/>
          </p:nvSpPr>
          <p:spPr bwMode="auto">
            <a:xfrm>
              <a:off x="4783014" y="2587217"/>
              <a:ext cx="2063262" cy="2893418"/>
            </a:xfrm>
            <a:prstGeom prst="rect">
              <a:avLst/>
            </a:prstGeom>
            <a:solidFill>
              <a:schemeClr val="tx1"/>
            </a:solidFill>
            <a:ln w="9525">
              <a:noFill/>
              <a:miter lim="800000"/>
              <a:headEnd/>
              <a:tailEnd/>
            </a:ln>
          </p:spPr>
          <p:txBody>
            <a:bodyPr>
              <a:spAutoFit/>
            </a:bodyPr>
            <a:lstStyle/>
            <a:p>
              <a:pPr marL="225425" indent="-225425">
                <a:spcAft>
                  <a:spcPts val="600"/>
                </a:spcAft>
                <a:buFont typeface="Arial" charset="0"/>
                <a:buChar char="•"/>
              </a:pPr>
              <a:r>
                <a:rPr lang="en-US" dirty="0" smtClean="0">
                  <a:solidFill>
                    <a:schemeClr val="bg1"/>
                  </a:solidFill>
                </a:rPr>
                <a:t>Resembling a warrior's shield (wide, low profile)</a:t>
              </a:r>
            </a:p>
            <a:p>
              <a:pPr marL="225425" indent="-225425">
                <a:spcAft>
                  <a:spcPts val="600"/>
                </a:spcAft>
                <a:buFont typeface="Arial" charset="0"/>
                <a:buChar char="•"/>
              </a:pPr>
              <a:r>
                <a:rPr lang="en-US" dirty="0" smtClean="0">
                  <a:solidFill>
                    <a:schemeClr val="bg1"/>
                  </a:solidFill>
                </a:rPr>
                <a:t>Low viscosity magma that flows long distances</a:t>
              </a:r>
            </a:p>
            <a:p>
              <a:pPr marL="225425" indent="-225425">
                <a:spcAft>
                  <a:spcPts val="600"/>
                </a:spcAft>
                <a:buFont typeface="Arial" charset="0"/>
                <a:buChar char="•"/>
              </a:pPr>
              <a:r>
                <a:rPr lang="en-US" dirty="0" smtClean="0">
                  <a:solidFill>
                    <a:schemeClr val="bg1"/>
                  </a:solidFill>
                </a:rPr>
                <a:t>Known for erupting for decades/centuries or longer</a:t>
              </a:r>
            </a:p>
            <a:p>
              <a:pPr marL="225425" indent="-225425">
                <a:spcAft>
                  <a:spcPts val="600"/>
                </a:spcAft>
                <a:buFont typeface="Arial" charset="0"/>
                <a:buChar char="•"/>
              </a:pPr>
              <a:r>
                <a:rPr lang="en-US" dirty="0" smtClean="0">
                  <a:solidFill>
                    <a:schemeClr val="bg1"/>
                  </a:solidFill>
                </a:rPr>
                <a:t>Is much wider than tall</a:t>
              </a:r>
              <a:endParaRPr lang="en-US" dirty="0">
                <a:solidFill>
                  <a:schemeClr val="bg1"/>
                </a:solidFill>
              </a:endParaRPr>
            </a:p>
            <a:p>
              <a:pPr marL="225425" indent="-225425">
                <a:spcAft>
                  <a:spcPts val="600"/>
                </a:spcAft>
                <a:buFont typeface="Arial" charset="0"/>
                <a:buChar char="•"/>
              </a:pPr>
              <a:r>
                <a:rPr lang="en-US" dirty="0" smtClean="0">
                  <a:solidFill>
                    <a:schemeClr val="bg1"/>
                  </a:solidFill>
                </a:rPr>
                <a:t>Ex: Mauna Loa</a:t>
              </a:r>
              <a:endParaRPr lang="en-US" dirty="0">
                <a:solidFill>
                  <a:schemeClr val="bg1"/>
                </a:solidFill>
              </a:endParaRPr>
            </a:p>
          </p:txBody>
        </p:sp>
      </p:grpSp>
      <p:sp>
        <p:nvSpPr>
          <p:cNvPr id="20" name="Rectangle 19"/>
          <p:cNvSpPr/>
          <p:nvPr/>
        </p:nvSpPr>
        <p:spPr>
          <a:xfrm>
            <a:off x="630936" y="6611779"/>
            <a:ext cx="7882128" cy="246221"/>
          </a:xfrm>
          <a:prstGeom prst="rect">
            <a:avLst/>
          </a:prstGeom>
        </p:spPr>
        <p:txBody>
          <a:bodyPr wrap="square">
            <a:spAutoFit/>
          </a:bodyPr>
          <a:lstStyle/>
          <a:p>
            <a:pPr algn="ctr"/>
            <a:r>
              <a:rPr lang="en-US" sz="1000" dirty="0" smtClean="0">
                <a:solidFill>
                  <a:srgbClr val="0FA8BD"/>
                </a:solidFill>
              </a:rPr>
              <a:t>http://www.wikipedia.org/Types of volcanic eruptions - Wikipedia, the free encyclopedia.mht</a:t>
            </a:r>
            <a:endParaRPr lang="en-US" sz="1000" dirty="0">
              <a:solidFill>
                <a:srgbClr val="0FA8BD"/>
              </a:solidFill>
            </a:endParaRPr>
          </a:p>
        </p:txBody>
      </p:sp>
      <p:sp>
        <p:nvSpPr>
          <p:cNvPr id="26" name="Rounded Rectangle 25"/>
          <p:cNvSpPr/>
          <p:nvPr/>
        </p:nvSpPr>
        <p:spPr>
          <a:xfrm>
            <a:off x="0" y="3352800"/>
            <a:ext cx="2895600" cy="1447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0" y="4800600"/>
            <a:ext cx="2743200" cy="685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304800" y="5791200"/>
            <a:ext cx="152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3124200" y="3429000"/>
            <a:ext cx="2743200" cy="533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3124200" y="3962400"/>
            <a:ext cx="2743200" cy="685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3429000" y="5867400"/>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3124200" y="4648200"/>
            <a:ext cx="2743200" cy="838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6172200" y="3429000"/>
            <a:ext cx="2971800" cy="1676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6172200" y="5105400"/>
            <a:ext cx="2971800" cy="1219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7874" name="Picture 2" descr="Hilarious facts about Japan's famous Mount Fuji"/>
          <p:cNvPicPr>
            <a:picLocks noChangeAspect="1" noChangeArrowheads="1"/>
          </p:cNvPicPr>
          <p:nvPr/>
        </p:nvPicPr>
        <p:blipFill>
          <a:blip r:embed="rId3" cstate="print"/>
          <a:srcRect/>
          <a:stretch>
            <a:fillRect/>
          </a:stretch>
        </p:blipFill>
        <p:spPr bwMode="auto">
          <a:xfrm>
            <a:off x="0" y="762000"/>
            <a:ext cx="9144000" cy="5715000"/>
          </a:xfrm>
          <a:prstGeom prst="rect">
            <a:avLst/>
          </a:prstGeom>
          <a:noFill/>
        </p:spPr>
      </p:pic>
      <p:pic>
        <p:nvPicPr>
          <p:cNvPr id="207875" name="Picture 3"/>
          <p:cNvPicPr>
            <a:picLocks noChangeAspect="1" noChangeArrowheads="1"/>
          </p:cNvPicPr>
          <p:nvPr/>
        </p:nvPicPr>
        <p:blipFill>
          <a:blip r:embed="rId4" cstate="print"/>
          <a:srcRect/>
          <a:stretch>
            <a:fillRect/>
          </a:stretch>
        </p:blipFill>
        <p:spPr bwMode="auto">
          <a:xfrm>
            <a:off x="-14232" y="838200"/>
            <a:ext cx="9158232" cy="3962400"/>
          </a:xfrm>
          <a:prstGeom prst="rect">
            <a:avLst/>
          </a:prstGeom>
          <a:noFill/>
          <a:ln w="9525">
            <a:noFill/>
            <a:miter lim="800000"/>
            <a:headEnd/>
            <a:tailEnd/>
          </a:ln>
        </p:spPr>
      </p:pic>
      <p:pic>
        <p:nvPicPr>
          <p:cNvPr id="207876" name="Picture 4"/>
          <p:cNvPicPr>
            <a:picLocks noChangeAspect="1" noChangeArrowheads="1"/>
          </p:cNvPicPr>
          <p:nvPr/>
        </p:nvPicPr>
        <p:blipFill>
          <a:blip r:embed="rId5" cstate="print"/>
          <a:srcRect/>
          <a:stretch>
            <a:fillRect/>
          </a:stretch>
        </p:blipFill>
        <p:spPr bwMode="auto">
          <a:xfrm>
            <a:off x="0" y="1981200"/>
            <a:ext cx="6096000" cy="4652211"/>
          </a:xfrm>
          <a:prstGeom prst="rect">
            <a:avLst/>
          </a:prstGeom>
          <a:noFill/>
          <a:ln w="9525">
            <a:noFill/>
            <a:miter lim="800000"/>
            <a:headEnd/>
            <a:tailEnd/>
          </a:ln>
        </p:spPr>
      </p:pic>
      <p:grpSp>
        <p:nvGrpSpPr>
          <p:cNvPr id="25" name="Group 24"/>
          <p:cNvGrpSpPr/>
          <p:nvPr/>
        </p:nvGrpSpPr>
        <p:grpSpPr>
          <a:xfrm>
            <a:off x="175257" y="0"/>
            <a:ext cx="5844543" cy="6858000"/>
            <a:chOff x="1051906" y="838200"/>
            <a:chExt cx="4943510" cy="5800726"/>
          </a:xfrm>
        </p:grpSpPr>
        <p:pic>
          <p:nvPicPr>
            <p:cNvPr id="207878" name="Picture 6" descr="https://upload.wikimedia.org/wikipedia/commons/7/78/SP_Crater.jpg"/>
            <p:cNvPicPr>
              <a:picLocks noChangeAspect="1" noChangeArrowheads="1"/>
            </p:cNvPicPr>
            <p:nvPr/>
          </p:nvPicPr>
          <p:blipFill>
            <a:blip r:embed="rId6" cstate="print"/>
            <a:srcRect/>
            <a:stretch>
              <a:fillRect/>
            </a:stretch>
          </p:blipFill>
          <p:spPr bwMode="auto">
            <a:xfrm>
              <a:off x="1051906" y="838200"/>
              <a:ext cx="4929794" cy="5800726"/>
            </a:xfrm>
            <a:prstGeom prst="rect">
              <a:avLst/>
            </a:prstGeom>
            <a:noFill/>
          </p:spPr>
        </p:pic>
        <p:pic>
          <p:nvPicPr>
            <p:cNvPr id="207879" name="Picture 7"/>
            <p:cNvPicPr>
              <a:picLocks noChangeAspect="1" noChangeArrowheads="1"/>
            </p:cNvPicPr>
            <p:nvPr/>
          </p:nvPicPr>
          <p:blipFill>
            <a:blip r:embed="rId7" cstate="print"/>
            <a:srcRect/>
            <a:stretch>
              <a:fillRect/>
            </a:stretch>
          </p:blipFill>
          <p:spPr bwMode="auto">
            <a:xfrm>
              <a:off x="1066800" y="838200"/>
              <a:ext cx="4928616" cy="404589"/>
            </a:xfrm>
            <a:prstGeom prst="rect">
              <a:avLst/>
            </a:prstGeom>
            <a:noFill/>
            <a:ln w="9525">
              <a:noFill/>
              <a:miter lim="800000"/>
              <a:headEnd/>
              <a:tailEnd/>
            </a:ln>
          </p:spPr>
        </p:pic>
      </p:grpSp>
      <p:sp>
        <p:nvSpPr>
          <p:cNvPr id="37" name="Rectangle 36"/>
          <p:cNvSpPr/>
          <p:nvPr/>
        </p:nvSpPr>
        <p:spPr>
          <a:xfrm>
            <a:off x="-2979790" y="2590800"/>
            <a:ext cx="2979790" cy="923330"/>
          </a:xfrm>
          <a:prstGeom prst="rect">
            <a:avLst/>
          </a:prstGeom>
          <a:solidFill>
            <a:schemeClr val="bg1"/>
          </a:solidFill>
        </p:spPr>
        <p:txBody>
          <a:bodyPr wrap="none">
            <a:spAutoFit/>
          </a:bodyPr>
          <a:lstStyle/>
          <a:p>
            <a:r>
              <a:rPr lang="en-US" dirty="0" smtClean="0"/>
              <a:t>Mount </a:t>
            </a:r>
            <a:r>
              <a:rPr lang="en-US" b="1" dirty="0" smtClean="0"/>
              <a:t>Fuji</a:t>
            </a:r>
            <a:r>
              <a:rPr lang="en-US" dirty="0" smtClean="0"/>
              <a:t>, Japanese </a:t>
            </a:r>
            <a:r>
              <a:rPr lang="en-US" b="1" dirty="0" smtClean="0"/>
              <a:t>Fuji</a:t>
            </a:r>
            <a:r>
              <a:rPr lang="en-US" dirty="0" smtClean="0"/>
              <a:t>-san</a:t>
            </a:r>
          </a:p>
          <a:p>
            <a:r>
              <a:rPr lang="en-US" dirty="0" smtClean="0"/>
              <a:t>12,388 feet</a:t>
            </a:r>
          </a:p>
          <a:p>
            <a:r>
              <a:rPr lang="en-US" dirty="0" smtClean="0"/>
              <a:t>60 mi from Tokyo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1000"/>
                                        <p:tgtEl>
                                          <p:spTgt spid="6"/>
                                        </p:tgtEl>
                                      </p:cBhvr>
                                    </p:animEffect>
                                  </p:childTnLst>
                                </p:cTn>
                              </p:par>
                            </p:childTnLst>
                          </p:cTn>
                        </p:par>
                        <p:par>
                          <p:cTn id="11" fill="hold">
                            <p:stCondLst>
                              <p:cond delay="1000"/>
                            </p:stCondLst>
                            <p:childTnLst>
                              <p:par>
                                <p:cTn id="12" presetID="53" presetClass="entr" presetSubtype="0"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1000"/>
                                        <p:tgtEl>
                                          <p:spTgt spid="26"/>
                                        </p:tgtEl>
                                      </p:cBhvr>
                                    </p:animEffect>
                                    <p:set>
                                      <p:cBhvr>
                                        <p:cTn id="21" dur="1" fill="hold">
                                          <p:stCondLst>
                                            <p:cond delay="999"/>
                                          </p:stCondLst>
                                        </p:cTn>
                                        <p:tgtEl>
                                          <p:spTgt spid="26"/>
                                        </p:tgtEl>
                                        <p:attrNameLst>
                                          <p:attrName>style.visibility</p:attrName>
                                        </p:attrNameLst>
                                      </p:cBhvr>
                                      <p:to>
                                        <p:strVal val="hidden"/>
                                      </p:to>
                                    </p:set>
                                  </p:childTnLst>
                                </p:cTn>
                              </p:par>
                              <p:par>
                                <p:cTn id="22" presetID="53"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1000"/>
                                        <p:tgtEl>
                                          <p:spTgt spid="27"/>
                                        </p:tgtEl>
                                      </p:cBhvr>
                                    </p:animEffect>
                                    <p:set>
                                      <p:cBhvr>
                                        <p:cTn id="31" dur="1" fill="hold">
                                          <p:stCondLst>
                                            <p:cond delay="999"/>
                                          </p:stCondLst>
                                        </p:cTn>
                                        <p:tgtEl>
                                          <p:spTgt spid="27"/>
                                        </p:tgtEl>
                                        <p:attrNameLst>
                                          <p:attrName>style.visibility</p:attrName>
                                        </p:attrNameLst>
                                      </p:cBhvr>
                                      <p:to>
                                        <p:strVal val="hidden"/>
                                      </p:to>
                                    </p:set>
                                  </p:childTnLst>
                                </p:cTn>
                              </p:par>
                              <p:par>
                                <p:cTn id="32" presetID="22" presetClass="entr" presetSubtype="8"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left)">
                                      <p:cBhvr>
                                        <p:cTn id="34" dur="10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00"/>
                                        <p:tgtEl>
                                          <p:spTgt spid="29"/>
                                        </p:tgtEl>
                                      </p:cBhvr>
                                    </p:animEffect>
                                    <p:set>
                                      <p:cBhvr>
                                        <p:cTn id="39" dur="1" fill="hold">
                                          <p:stCondLst>
                                            <p:cond delay="999"/>
                                          </p:stCondLst>
                                        </p:cTn>
                                        <p:tgtEl>
                                          <p:spTgt spid="29"/>
                                        </p:tgtEl>
                                        <p:attrNameLst>
                                          <p:attrName>style.visibility</p:attrName>
                                        </p:attrNameLst>
                                      </p:cBhvr>
                                      <p:to>
                                        <p:strVal val="hidden"/>
                                      </p:to>
                                    </p:set>
                                  </p:childTnLst>
                                </p:cTn>
                              </p:par>
                              <p:par>
                                <p:cTn id="40" presetID="53" presetClass="entr" presetSubtype="0" fill="hold" nodeType="withEffect">
                                  <p:stCondLst>
                                    <p:cond delay="0"/>
                                  </p:stCondLst>
                                  <p:childTnLst>
                                    <p:set>
                                      <p:cBhvr>
                                        <p:cTn id="41" dur="1" fill="hold">
                                          <p:stCondLst>
                                            <p:cond delay="0"/>
                                          </p:stCondLst>
                                        </p:cTn>
                                        <p:tgtEl>
                                          <p:spTgt spid="207874"/>
                                        </p:tgtEl>
                                        <p:attrNameLst>
                                          <p:attrName>style.visibility</p:attrName>
                                        </p:attrNameLst>
                                      </p:cBhvr>
                                      <p:to>
                                        <p:strVal val="visible"/>
                                      </p:to>
                                    </p:set>
                                    <p:anim calcmode="lin" valueType="num">
                                      <p:cBhvr>
                                        <p:cTn id="42" dur="500" fill="hold"/>
                                        <p:tgtEl>
                                          <p:spTgt spid="207874"/>
                                        </p:tgtEl>
                                        <p:attrNameLst>
                                          <p:attrName>ppt_w</p:attrName>
                                        </p:attrNameLst>
                                      </p:cBhvr>
                                      <p:tavLst>
                                        <p:tav tm="0">
                                          <p:val>
                                            <p:fltVal val="0"/>
                                          </p:val>
                                        </p:tav>
                                        <p:tav tm="100000">
                                          <p:val>
                                            <p:strVal val="#ppt_w"/>
                                          </p:val>
                                        </p:tav>
                                      </p:tavLst>
                                    </p:anim>
                                    <p:anim calcmode="lin" valueType="num">
                                      <p:cBhvr>
                                        <p:cTn id="43" dur="500" fill="hold"/>
                                        <p:tgtEl>
                                          <p:spTgt spid="207874"/>
                                        </p:tgtEl>
                                        <p:attrNameLst>
                                          <p:attrName>ppt_h</p:attrName>
                                        </p:attrNameLst>
                                      </p:cBhvr>
                                      <p:tavLst>
                                        <p:tav tm="0">
                                          <p:val>
                                            <p:fltVal val="0"/>
                                          </p:val>
                                        </p:tav>
                                        <p:tav tm="100000">
                                          <p:val>
                                            <p:strVal val="#ppt_h"/>
                                          </p:val>
                                        </p:tav>
                                      </p:tavLst>
                                    </p:anim>
                                    <p:animEffect transition="in" filter="fade">
                                      <p:cBhvr>
                                        <p:cTn id="44" dur="500"/>
                                        <p:tgtEl>
                                          <p:spTgt spid="20787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up)">
                                      <p:cBhvr>
                                        <p:cTn id="49" dur="500"/>
                                        <p:tgtEl>
                                          <p:spTgt spid="10"/>
                                        </p:tgtEl>
                                      </p:cBhvr>
                                    </p:animEffect>
                                  </p:childTnLst>
                                </p:cTn>
                              </p:par>
                              <p:par>
                                <p:cTn id="50" presetID="10" presetClass="exit" presetSubtype="0" fill="hold" nodeType="withEffect">
                                  <p:stCondLst>
                                    <p:cond delay="0"/>
                                  </p:stCondLst>
                                  <p:childTnLst>
                                    <p:animEffect transition="out" filter="fade">
                                      <p:cBhvr>
                                        <p:cTn id="51" dur="2000"/>
                                        <p:tgtEl>
                                          <p:spTgt spid="207874"/>
                                        </p:tgtEl>
                                      </p:cBhvr>
                                    </p:animEffect>
                                    <p:set>
                                      <p:cBhvr>
                                        <p:cTn id="52" dur="1" fill="hold">
                                          <p:stCondLst>
                                            <p:cond delay="1999"/>
                                          </p:stCondLst>
                                        </p:cTn>
                                        <p:tgtEl>
                                          <p:spTgt spid="207874"/>
                                        </p:tgtEl>
                                        <p:attrNameLst>
                                          <p:attrName>style.visibility</p:attrName>
                                        </p:attrNameLst>
                                      </p:cBhvr>
                                      <p:to>
                                        <p:strVal val="hidden"/>
                                      </p:to>
                                    </p:set>
                                  </p:childTnLst>
                                </p:cTn>
                              </p:par>
                              <p:par>
                                <p:cTn id="53" presetID="22" presetClass="entr" presetSubtype="1"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up)">
                                      <p:cBhvr>
                                        <p:cTn id="55" dur="1000"/>
                                        <p:tgtEl>
                                          <p:spTgt spid="16"/>
                                        </p:tgtEl>
                                      </p:cBhvr>
                                    </p:animEffect>
                                  </p:childTnLst>
                                </p:cTn>
                              </p:par>
                            </p:childTnLst>
                          </p:cTn>
                        </p:par>
                        <p:par>
                          <p:cTn id="56" fill="hold">
                            <p:stCondLst>
                              <p:cond delay="2000"/>
                            </p:stCondLst>
                            <p:childTnLst>
                              <p:par>
                                <p:cTn id="57" presetID="53" presetClass="entr" presetSubtype="0" fill="hold" grpId="0" nodeType="after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p:cTn id="59" dur="500" fill="hold"/>
                                        <p:tgtEl>
                                          <p:spTgt spid="30"/>
                                        </p:tgtEl>
                                        <p:attrNameLst>
                                          <p:attrName>ppt_w</p:attrName>
                                        </p:attrNameLst>
                                      </p:cBhvr>
                                      <p:tavLst>
                                        <p:tav tm="0">
                                          <p:val>
                                            <p:fltVal val="0"/>
                                          </p:val>
                                        </p:tav>
                                        <p:tav tm="100000">
                                          <p:val>
                                            <p:strVal val="#ppt_w"/>
                                          </p:val>
                                        </p:tav>
                                      </p:tavLst>
                                    </p:anim>
                                    <p:anim calcmode="lin" valueType="num">
                                      <p:cBhvr>
                                        <p:cTn id="60" dur="500" fill="hold"/>
                                        <p:tgtEl>
                                          <p:spTgt spid="30"/>
                                        </p:tgtEl>
                                        <p:attrNameLst>
                                          <p:attrName>ppt_h</p:attrName>
                                        </p:attrNameLst>
                                      </p:cBhvr>
                                      <p:tavLst>
                                        <p:tav tm="0">
                                          <p:val>
                                            <p:fltVal val="0"/>
                                          </p:val>
                                        </p:tav>
                                        <p:tav tm="100000">
                                          <p:val>
                                            <p:strVal val="#ppt_h"/>
                                          </p:val>
                                        </p:tav>
                                      </p:tavLst>
                                    </p:anim>
                                    <p:animEffect transition="in" filter="fade">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1000"/>
                                        <p:tgtEl>
                                          <p:spTgt spid="30"/>
                                        </p:tgtEl>
                                      </p:cBhvr>
                                    </p:animEffect>
                                    <p:set>
                                      <p:cBhvr>
                                        <p:cTn id="66" dur="1" fill="hold">
                                          <p:stCondLst>
                                            <p:cond delay="999"/>
                                          </p:stCondLst>
                                        </p:cTn>
                                        <p:tgtEl>
                                          <p:spTgt spid="30"/>
                                        </p:tgtEl>
                                        <p:attrNameLst>
                                          <p:attrName>style.visibility</p:attrName>
                                        </p:attrNameLst>
                                      </p:cBhvr>
                                      <p:to>
                                        <p:strVal val="hidden"/>
                                      </p:to>
                                    </p:set>
                                  </p:childTnLst>
                                </p:cTn>
                              </p:par>
                              <p:par>
                                <p:cTn id="67" presetID="53"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500" fill="hold"/>
                                        <p:tgtEl>
                                          <p:spTgt spid="31"/>
                                        </p:tgtEl>
                                        <p:attrNameLst>
                                          <p:attrName>ppt_w</p:attrName>
                                        </p:attrNameLst>
                                      </p:cBhvr>
                                      <p:tavLst>
                                        <p:tav tm="0">
                                          <p:val>
                                            <p:fltVal val="0"/>
                                          </p:val>
                                        </p:tav>
                                        <p:tav tm="100000">
                                          <p:val>
                                            <p:strVal val="#ppt_w"/>
                                          </p:val>
                                        </p:tav>
                                      </p:tavLst>
                                    </p:anim>
                                    <p:anim calcmode="lin" valueType="num">
                                      <p:cBhvr>
                                        <p:cTn id="70" dur="500" fill="hold"/>
                                        <p:tgtEl>
                                          <p:spTgt spid="31"/>
                                        </p:tgtEl>
                                        <p:attrNameLst>
                                          <p:attrName>ppt_h</p:attrName>
                                        </p:attrNameLst>
                                      </p:cBhvr>
                                      <p:tavLst>
                                        <p:tav tm="0">
                                          <p:val>
                                            <p:fltVal val="0"/>
                                          </p:val>
                                        </p:tav>
                                        <p:tav tm="100000">
                                          <p:val>
                                            <p:strVal val="#ppt_h"/>
                                          </p:val>
                                        </p:tav>
                                      </p:tavLst>
                                    </p:anim>
                                    <p:animEffect transition="in" filter="fade">
                                      <p:cBhvr>
                                        <p:cTn id="71" dur="500"/>
                                        <p:tgtEl>
                                          <p:spTgt spid="3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1000"/>
                                        <p:tgtEl>
                                          <p:spTgt spid="31"/>
                                        </p:tgtEl>
                                      </p:cBhvr>
                                    </p:animEffect>
                                    <p:set>
                                      <p:cBhvr>
                                        <p:cTn id="76" dur="1" fill="hold">
                                          <p:stCondLst>
                                            <p:cond delay="999"/>
                                          </p:stCondLst>
                                        </p:cTn>
                                        <p:tgtEl>
                                          <p:spTgt spid="31"/>
                                        </p:tgtEl>
                                        <p:attrNameLst>
                                          <p:attrName>style.visibility</p:attrName>
                                        </p:attrNameLst>
                                      </p:cBhvr>
                                      <p:to>
                                        <p:strVal val="hidden"/>
                                      </p:to>
                                    </p:set>
                                  </p:childTnLst>
                                </p:cTn>
                              </p:par>
                              <p:par>
                                <p:cTn id="77" presetID="53" presetClass="entr" presetSubtype="0"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p:cTn id="79" dur="500" fill="hold"/>
                                        <p:tgtEl>
                                          <p:spTgt spid="33"/>
                                        </p:tgtEl>
                                        <p:attrNameLst>
                                          <p:attrName>ppt_w</p:attrName>
                                        </p:attrNameLst>
                                      </p:cBhvr>
                                      <p:tavLst>
                                        <p:tav tm="0">
                                          <p:val>
                                            <p:fltVal val="0"/>
                                          </p:val>
                                        </p:tav>
                                        <p:tav tm="100000">
                                          <p:val>
                                            <p:strVal val="#ppt_w"/>
                                          </p:val>
                                        </p:tav>
                                      </p:tavLst>
                                    </p:anim>
                                    <p:anim calcmode="lin" valueType="num">
                                      <p:cBhvr>
                                        <p:cTn id="80" dur="500" fill="hold"/>
                                        <p:tgtEl>
                                          <p:spTgt spid="33"/>
                                        </p:tgtEl>
                                        <p:attrNameLst>
                                          <p:attrName>ppt_h</p:attrName>
                                        </p:attrNameLst>
                                      </p:cBhvr>
                                      <p:tavLst>
                                        <p:tav tm="0">
                                          <p:val>
                                            <p:fltVal val="0"/>
                                          </p:val>
                                        </p:tav>
                                        <p:tav tm="100000">
                                          <p:val>
                                            <p:strVal val="#ppt_h"/>
                                          </p:val>
                                        </p:tav>
                                      </p:tavLst>
                                    </p:anim>
                                    <p:animEffect transition="in" filter="fade">
                                      <p:cBhvr>
                                        <p:cTn id="81" dur="500"/>
                                        <p:tgtEl>
                                          <p:spTgt spid="33"/>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1000"/>
                                        <p:tgtEl>
                                          <p:spTgt spid="33"/>
                                        </p:tgtEl>
                                      </p:cBhvr>
                                    </p:animEffect>
                                    <p:set>
                                      <p:cBhvr>
                                        <p:cTn id="86" dur="1" fill="hold">
                                          <p:stCondLst>
                                            <p:cond delay="999"/>
                                          </p:stCondLst>
                                        </p:cTn>
                                        <p:tgtEl>
                                          <p:spTgt spid="33"/>
                                        </p:tgtEl>
                                        <p:attrNameLst>
                                          <p:attrName>style.visibility</p:attrName>
                                        </p:attrNameLst>
                                      </p:cBhvr>
                                      <p:to>
                                        <p:strVal val="hidden"/>
                                      </p:to>
                                    </p:set>
                                  </p:childTnLst>
                                </p:cTn>
                              </p:par>
                              <p:par>
                                <p:cTn id="87" presetID="22" presetClass="entr" presetSubtype="8" fill="hold" nodeType="with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wipe(left)">
                                      <p:cBhvr>
                                        <p:cTn id="89" dur="1000"/>
                                        <p:tgtEl>
                                          <p:spTgt spid="32"/>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1000"/>
                                        <p:tgtEl>
                                          <p:spTgt spid="32"/>
                                        </p:tgtEl>
                                      </p:cBhvr>
                                    </p:animEffect>
                                    <p:set>
                                      <p:cBhvr>
                                        <p:cTn id="94" dur="1" fill="hold">
                                          <p:stCondLst>
                                            <p:cond delay="999"/>
                                          </p:stCondLst>
                                        </p:cTn>
                                        <p:tgtEl>
                                          <p:spTgt spid="32"/>
                                        </p:tgtEl>
                                        <p:attrNameLst>
                                          <p:attrName>style.visibility</p:attrName>
                                        </p:attrNameLst>
                                      </p:cBhvr>
                                      <p:to>
                                        <p:strVal val="hidden"/>
                                      </p:to>
                                    </p:set>
                                  </p:childTnLst>
                                </p:cTn>
                              </p:par>
                              <p:par>
                                <p:cTn id="95" presetID="53" presetClass="entr" presetSubtype="0" fill="hold" nodeType="withEffect">
                                  <p:stCondLst>
                                    <p:cond delay="0"/>
                                  </p:stCondLst>
                                  <p:childTnLst>
                                    <p:set>
                                      <p:cBhvr>
                                        <p:cTn id="96" dur="1" fill="hold">
                                          <p:stCondLst>
                                            <p:cond delay="0"/>
                                          </p:stCondLst>
                                        </p:cTn>
                                        <p:tgtEl>
                                          <p:spTgt spid="207875"/>
                                        </p:tgtEl>
                                        <p:attrNameLst>
                                          <p:attrName>style.visibility</p:attrName>
                                        </p:attrNameLst>
                                      </p:cBhvr>
                                      <p:to>
                                        <p:strVal val="visible"/>
                                      </p:to>
                                    </p:set>
                                    <p:anim calcmode="lin" valueType="num">
                                      <p:cBhvr>
                                        <p:cTn id="97" dur="500" fill="hold"/>
                                        <p:tgtEl>
                                          <p:spTgt spid="207875"/>
                                        </p:tgtEl>
                                        <p:attrNameLst>
                                          <p:attrName>ppt_w</p:attrName>
                                        </p:attrNameLst>
                                      </p:cBhvr>
                                      <p:tavLst>
                                        <p:tav tm="0">
                                          <p:val>
                                            <p:fltVal val="0"/>
                                          </p:val>
                                        </p:tav>
                                        <p:tav tm="100000">
                                          <p:val>
                                            <p:strVal val="#ppt_w"/>
                                          </p:val>
                                        </p:tav>
                                      </p:tavLst>
                                    </p:anim>
                                    <p:anim calcmode="lin" valueType="num">
                                      <p:cBhvr>
                                        <p:cTn id="98" dur="500" fill="hold"/>
                                        <p:tgtEl>
                                          <p:spTgt spid="207875"/>
                                        </p:tgtEl>
                                        <p:attrNameLst>
                                          <p:attrName>ppt_h</p:attrName>
                                        </p:attrNameLst>
                                      </p:cBhvr>
                                      <p:tavLst>
                                        <p:tav tm="0">
                                          <p:val>
                                            <p:fltVal val="0"/>
                                          </p:val>
                                        </p:tav>
                                        <p:tav tm="100000">
                                          <p:val>
                                            <p:strVal val="#ppt_h"/>
                                          </p:val>
                                        </p:tav>
                                      </p:tavLst>
                                    </p:anim>
                                    <p:animEffect transition="in" filter="fade">
                                      <p:cBhvr>
                                        <p:cTn id="99" dur="500"/>
                                        <p:tgtEl>
                                          <p:spTgt spid="207875"/>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11"/>
                                        </p:tgtEl>
                                        <p:attrNameLst>
                                          <p:attrName>style.visibility</p:attrName>
                                        </p:attrNameLst>
                                      </p:cBhvr>
                                      <p:to>
                                        <p:strVal val="visible"/>
                                      </p:to>
                                    </p:set>
                                    <p:animEffect transition="in" filter="wipe(up)">
                                      <p:cBhvr>
                                        <p:cTn id="104" dur="500"/>
                                        <p:tgtEl>
                                          <p:spTgt spid="11"/>
                                        </p:tgtEl>
                                      </p:cBhvr>
                                    </p:animEffect>
                                  </p:childTnLst>
                                </p:cTn>
                              </p:par>
                              <p:par>
                                <p:cTn id="105" presetID="10" presetClass="exit" presetSubtype="0" fill="hold" nodeType="withEffect">
                                  <p:stCondLst>
                                    <p:cond delay="0"/>
                                  </p:stCondLst>
                                  <p:childTnLst>
                                    <p:animEffect transition="out" filter="fade">
                                      <p:cBhvr>
                                        <p:cTn id="106" dur="2000"/>
                                        <p:tgtEl>
                                          <p:spTgt spid="207875"/>
                                        </p:tgtEl>
                                      </p:cBhvr>
                                    </p:animEffect>
                                    <p:set>
                                      <p:cBhvr>
                                        <p:cTn id="107" dur="1" fill="hold">
                                          <p:stCondLst>
                                            <p:cond delay="1999"/>
                                          </p:stCondLst>
                                        </p:cTn>
                                        <p:tgtEl>
                                          <p:spTgt spid="207875"/>
                                        </p:tgtEl>
                                        <p:attrNameLst>
                                          <p:attrName>style.visibility</p:attrName>
                                        </p:attrNameLst>
                                      </p:cBhvr>
                                      <p:to>
                                        <p:strVal val="hidden"/>
                                      </p:to>
                                    </p:set>
                                  </p:childTnLst>
                                </p:cTn>
                              </p:par>
                              <p:par>
                                <p:cTn id="108" presetID="22" presetClass="entr" presetSubtype="1" fill="hold" nodeType="withEffect">
                                  <p:stCondLst>
                                    <p:cond delay="0"/>
                                  </p:stCondLst>
                                  <p:childTnLst>
                                    <p:set>
                                      <p:cBhvr>
                                        <p:cTn id="109" dur="1" fill="hold">
                                          <p:stCondLst>
                                            <p:cond delay="0"/>
                                          </p:stCondLst>
                                        </p:cTn>
                                        <p:tgtEl>
                                          <p:spTgt spid="12"/>
                                        </p:tgtEl>
                                        <p:attrNameLst>
                                          <p:attrName>style.visibility</p:attrName>
                                        </p:attrNameLst>
                                      </p:cBhvr>
                                      <p:to>
                                        <p:strVal val="visible"/>
                                      </p:to>
                                    </p:set>
                                    <p:animEffect transition="in" filter="wipe(up)">
                                      <p:cBhvr>
                                        <p:cTn id="110" dur="1000"/>
                                        <p:tgtEl>
                                          <p:spTgt spid="12"/>
                                        </p:tgtEl>
                                      </p:cBhvr>
                                    </p:animEffect>
                                  </p:childTnLst>
                                </p:cTn>
                              </p:par>
                            </p:childTnLst>
                          </p:cTn>
                        </p:par>
                        <p:par>
                          <p:cTn id="111" fill="hold">
                            <p:stCondLst>
                              <p:cond delay="2000"/>
                            </p:stCondLst>
                            <p:childTnLst>
                              <p:par>
                                <p:cTn id="112" presetID="53" presetClass="entr" presetSubtype="0" fill="hold" grpId="0" nodeType="afterEffect">
                                  <p:stCondLst>
                                    <p:cond delay="0"/>
                                  </p:stCondLst>
                                  <p:childTnLst>
                                    <p:set>
                                      <p:cBhvr>
                                        <p:cTn id="113" dur="1" fill="hold">
                                          <p:stCondLst>
                                            <p:cond delay="0"/>
                                          </p:stCondLst>
                                        </p:cTn>
                                        <p:tgtEl>
                                          <p:spTgt spid="35"/>
                                        </p:tgtEl>
                                        <p:attrNameLst>
                                          <p:attrName>style.visibility</p:attrName>
                                        </p:attrNameLst>
                                      </p:cBhvr>
                                      <p:to>
                                        <p:strVal val="visible"/>
                                      </p:to>
                                    </p:set>
                                    <p:anim calcmode="lin" valueType="num">
                                      <p:cBhvr>
                                        <p:cTn id="114" dur="500" fill="hold"/>
                                        <p:tgtEl>
                                          <p:spTgt spid="35"/>
                                        </p:tgtEl>
                                        <p:attrNameLst>
                                          <p:attrName>ppt_w</p:attrName>
                                        </p:attrNameLst>
                                      </p:cBhvr>
                                      <p:tavLst>
                                        <p:tav tm="0">
                                          <p:val>
                                            <p:fltVal val="0"/>
                                          </p:val>
                                        </p:tav>
                                        <p:tav tm="100000">
                                          <p:val>
                                            <p:strVal val="#ppt_w"/>
                                          </p:val>
                                        </p:tav>
                                      </p:tavLst>
                                    </p:anim>
                                    <p:anim calcmode="lin" valueType="num">
                                      <p:cBhvr>
                                        <p:cTn id="115" dur="500" fill="hold"/>
                                        <p:tgtEl>
                                          <p:spTgt spid="35"/>
                                        </p:tgtEl>
                                        <p:attrNameLst>
                                          <p:attrName>ppt_h</p:attrName>
                                        </p:attrNameLst>
                                      </p:cBhvr>
                                      <p:tavLst>
                                        <p:tav tm="0">
                                          <p:val>
                                            <p:fltVal val="0"/>
                                          </p:val>
                                        </p:tav>
                                        <p:tav tm="100000">
                                          <p:val>
                                            <p:strVal val="#ppt_h"/>
                                          </p:val>
                                        </p:tav>
                                      </p:tavLst>
                                    </p:anim>
                                    <p:animEffect transition="in" filter="fade">
                                      <p:cBhvr>
                                        <p:cTn id="116" dur="500"/>
                                        <p:tgtEl>
                                          <p:spTgt spid="35"/>
                                        </p:tgtEl>
                                      </p:cBhvr>
                                    </p:animEffect>
                                  </p:childTnLst>
                                </p:cTn>
                              </p:par>
                              <p:par>
                                <p:cTn id="117" presetID="53" presetClass="entr" presetSubtype="0" fill="hold" nodeType="withEffect">
                                  <p:stCondLst>
                                    <p:cond delay="0"/>
                                  </p:stCondLst>
                                  <p:childTnLst>
                                    <p:set>
                                      <p:cBhvr>
                                        <p:cTn id="118" dur="1" fill="hold">
                                          <p:stCondLst>
                                            <p:cond delay="0"/>
                                          </p:stCondLst>
                                        </p:cTn>
                                        <p:tgtEl>
                                          <p:spTgt spid="207876"/>
                                        </p:tgtEl>
                                        <p:attrNameLst>
                                          <p:attrName>style.visibility</p:attrName>
                                        </p:attrNameLst>
                                      </p:cBhvr>
                                      <p:to>
                                        <p:strVal val="visible"/>
                                      </p:to>
                                    </p:set>
                                    <p:anim calcmode="lin" valueType="num">
                                      <p:cBhvr>
                                        <p:cTn id="119" dur="500" fill="hold"/>
                                        <p:tgtEl>
                                          <p:spTgt spid="207876"/>
                                        </p:tgtEl>
                                        <p:attrNameLst>
                                          <p:attrName>ppt_w</p:attrName>
                                        </p:attrNameLst>
                                      </p:cBhvr>
                                      <p:tavLst>
                                        <p:tav tm="0">
                                          <p:val>
                                            <p:fltVal val="0"/>
                                          </p:val>
                                        </p:tav>
                                        <p:tav tm="100000">
                                          <p:val>
                                            <p:strVal val="#ppt_w"/>
                                          </p:val>
                                        </p:tav>
                                      </p:tavLst>
                                    </p:anim>
                                    <p:anim calcmode="lin" valueType="num">
                                      <p:cBhvr>
                                        <p:cTn id="120" dur="500" fill="hold"/>
                                        <p:tgtEl>
                                          <p:spTgt spid="207876"/>
                                        </p:tgtEl>
                                        <p:attrNameLst>
                                          <p:attrName>ppt_h</p:attrName>
                                        </p:attrNameLst>
                                      </p:cBhvr>
                                      <p:tavLst>
                                        <p:tav tm="0">
                                          <p:val>
                                            <p:fltVal val="0"/>
                                          </p:val>
                                        </p:tav>
                                        <p:tav tm="100000">
                                          <p:val>
                                            <p:strVal val="#ppt_h"/>
                                          </p:val>
                                        </p:tav>
                                      </p:tavLst>
                                    </p:anim>
                                    <p:animEffect transition="in" filter="fade">
                                      <p:cBhvr>
                                        <p:cTn id="121" dur="500"/>
                                        <p:tgtEl>
                                          <p:spTgt spid="207876"/>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nodeType="clickEffect">
                                  <p:stCondLst>
                                    <p:cond delay="0"/>
                                  </p:stCondLst>
                                  <p:childTnLst>
                                    <p:animEffect transition="out" filter="fade">
                                      <p:cBhvr>
                                        <p:cTn id="125" dur="2000"/>
                                        <p:tgtEl>
                                          <p:spTgt spid="207876"/>
                                        </p:tgtEl>
                                      </p:cBhvr>
                                    </p:animEffect>
                                    <p:set>
                                      <p:cBhvr>
                                        <p:cTn id="126" dur="1" fill="hold">
                                          <p:stCondLst>
                                            <p:cond delay="1999"/>
                                          </p:stCondLst>
                                        </p:cTn>
                                        <p:tgtEl>
                                          <p:spTgt spid="207876"/>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1000"/>
                                        <p:tgtEl>
                                          <p:spTgt spid="35"/>
                                        </p:tgtEl>
                                      </p:cBhvr>
                                    </p:animEffect>
                                    <p:set>
                                      <p:cBhvr>
                                        <p:cTn id="129" dur="1" fill="hold">
                                          <p:stCondLst>
                                            <p:cond delay="999"/>
                                          </p:stCondLst>
                                        </p:cTn>
                                        <p:tgtEl>
                                          <p:spTgt spid="35"/>
                                        </p:tgtEl>
                                        <p:attrNameLst>
                                          <p:attrName>style.visibility</p:attrName>
                                        </p:attrNameLst>
                                      </p:cBhvr>
                                      <p:to>
                                        <p:strVal val="hidden"/>
                                      </p:to>
                                    </p:set>
                                  </p:childTnLst>
                                </p:cTn>
                              </p:par>
                              <p:par>
                                <p:cTn id="130" presetID="53" presetClass="entr" presetSubtype="0" fill="hold" grpId="0" nodeType="withEffect">
                                  <p:stCondLst>
                                    <p:cond delay="0"/>
                                  </p:stCondLst>
                                  <p:childTnLst>
                                    <p:set>
                                      <p:cBhvr>
                                        <p:cTn id="131" dur="1" fill="hold">
                                          <p:stCondLst>
                                            <p:cond delay="0"/>
                                          </p:stCondLst>
                                        </p:cTn>
                                        <p:tgtEl>
                                          <p:spTgt spid="36"/>
                                        </p:tgtEl>
                                        <p:attrNameLst>
                                          <p:attrName>style.visibility</p:attrName>
                                        </p:attrNameLst>
                                      </p:cBhvr>
                                      <p:to>
                                        <p:strVal val="visible"/>
                                      </p:to>
                                    </p:set>
                                    <p:anim calcmode="lin" valueType="num">
                                      <p:cBhvr>
                                        <p:cTn id="132" dur="500" fill="hold"/>
                                        <p:tgtEl>
                                          <p:spTgt spid="36"/>
                                        </p:tgtEl>
                                        <p:attrNameLst>
                                          <p:attrName>ppt_w</p:attrName>
                                        </p:attrNameLst>
                                      </p:cBhvr>
                                      <p:tavLst>
                                        <p:tav tm="0">
                                          <p:val>
                                            <p:fltVal val="0"/>
                                          </p:val>
                                        </p:tav>
                                        <p:tav tm="100000">
                                          <p:val>
                                            <p:strVal val="#ppt_w"/>
                                          </p:val>
                                        </p:tav>
                                      </p:tavLst>
                                    </p:anim>
                                    <p:anim calcmode="lin" valueType="num">
                                      <p:cBhvr>
                                        <p:cTn id="133" dur="500" fill="hold"/>
                                        <p:tgtEl>
                                          <p:spTgt spid="36"/>
                                        </p:tgtEl>
                                        <p:attrNameLst>
                                          <p:attrName>ppt_h</p:attrName>
                                        </p:attrNameLst>
                                      </p:cBhvr>
                                      <p:tavLst>
                                        <p:tav tm="0">
                                          <p:val>
                                            <p:fltVal val="0"/>
                                          </p:val>
                                        </p:tav>
                                        <p:tav tm="100000">
                                          <p:val>
                                            <p:strVal val="#ppt_h"/>
                                          </p:val>
                                        </p:tav>
                                      </p:tavLst>
                                    </p:anim>
                                    <p:animEffect transition="in" filter="fade">
                                      <p:cBhvr>
                                        <p:cTn id="134" dur="500"/>
                                        <p:tgtEl>
                                          <p:spTgt spid="36"/>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xit" presetSubtype="0" fill="hold" grpId="1" nodeType="clickEffect">
                                  <p:stCondLst>
                                    <p:cond delay="0"/>
                                  </p:stCondLst>
                                  <p:childTnLst>
                                    <p:animEffect transition="out" filter="fade">
                                      <p:cBhvr>
                                        <p:cTn id="138" dur="1000"/>
                                        <p:tgtEl>
                                          <p:spTgt spid="36"/>
                                        </p:tgtEl>
                                      </p:cBhvr>
                                    </p:animEffect>
                                    <p:set>
                                      <p:cBhvr>
                                        <p:cTn id="139" dur="1" fill="hold">
                                          <p:stCondLst>
                                            <p:cond delay="999"/>
                                          </p:stCondLst>
                                        </p:cTn>
                                        <p:tgtEl>
                                          <p:spTgt spid="36"/>
                                        </p:tgtEl>
                                        <p:attrNameLst>
                                          <p:attrName>style.visibility</p:attrName>
                                        </p:attrNameLst>
                                      </p:cBhvr>
                                      <p:to>
                                        <p:strVal val="hidden"/>
                                      </p:to>
                                    </p:set>
                                  </p:childTnLst>
                                </p:cTn>
                              </p:par>
                              <p:par>
                                <p:cTn id="140" presetID="53" presetClass="entr" presetSubtype="0" fill="hold" nodeType="withEffect">
                                  <p:stCondLst>
                                    <p:cond delay="0"/>
                                  </p:stCondLst>
                                  <p:childTnLst>
                                    <p:set>
                                      <p:cBhvr>
                                        <p:cTn id="141" dur="1" fill="hold">
                                          <p:stCondLst>
                                            <p:cond delay="0"/>
                                          </p:stCondLst>
                                        </p:cTn>
                                        <p:tgtEl>
                                          <p:spTgt spid="25"/>
                                        </p:tgtEl>
                                        <p:attrNameLst>
                                          <p:attrName>style.visibility</p:attrName>
                                        </p:attrNameLst>
                                      </p:cBhvr>
                                      <p:to>
                                        <p:strVal val="visible"/>
                                      </p:to>
                                    </p:set>
                                    <p:anim calcmode="lin" valueType="num">
                                      <p:cBhvr>
                                        <p:cTn id="142" dur="500" fill="hold"/>
                                        <p:tgtEl>
                                          <p:spTgt spid="25"/>
                                        </p:tgtEl>
                                        <p:attrNameLst>
                                          <p:attrName>ppt_w</p:attrName>
                                        </p:attrNameLst>
                                      </p:cBhvr>
                                      <p:tavLst>
                                        <p:tav tm="0">
                                          <p:val>
                                            <p:fltVal val="0"/>
                                          </p:val>
                                        </p:tav>
                                        <p:tav tm="100000">
                                          <p:val>
                                            <p:strVal val="#ppt_w"/>
                                          </p:val>
                                        </p:tav>
                                      </p:tavLst>
                                    </p:anim>
                                    <p:anim calcmode="lin" valueType="num">
                                      <p:cBhvr>
                                        <p:cTn id="143" dur="500" fill="hold"/>
                                        <p:tgtEl>
                                          <p:spTgt spid="25"/>
                                        </p:tgtEl>
                                        <p:attrNameLst>
                                          <p:attrName>ppt_h</p:attrName>
                                        </p:attrNameLst>
                                      </p:cBhvr>
                                      <p:tavLst>
                                        <p:tav tm="0">
                                          <p:val>
                                            <p:fltVal val="0"/>
                                          </p:val>
                                        </p:tav>
                                        <p:tav tm="100000">
                                          <p:val>
                                            <p:strVal val="#ppt_h"/>
                                          </p:val>
                                        </p:tav>
                                      </p:tavLst>
                                    </p:anim>
                                    <p:animEffect transition="in" filter="fade">
                                      <p:cBhvr>
                                        <p:cTn id="1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animBg="1"/>
      <p:bldP spid="27" grpId="1" animBg="1"/>
      <p:bldP spid="30" grpId="0" animBg="1"/>
      <p:bldP spid="30" grpId="1" animBg="1"/>
      <p:bldP spid="31" grpId="0" animBg="1"/>
      <p:bldP spid="31" grpId="1" animBg="1"/>
      <p:bldP spid="33" grpId="0" animBg="1"/>
      <p:bldP spid="33" grpId="1" animBg="1"/>
      <p:bldP spid="35" grpId="0" animBg="1"/>
      <p:bldP spid="35" grpId="1" animBg="1"/>
      <p:bldP spid="36" grpId="0" animBg="1"/>
      <p:bldP spid="3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41" name="Picture 5"/>
          <p:cNvPicPr>
            <a:picLocks noChangeAspect="1" noChangeArrowheads="1"/>
          </p:cNvPicPr>
          <p:nvPr/>
        </p:nvPicPr>
        <p:blipFill>
          <a:blip r:embed="rId3" cstate="print"/>
          <a:srcRect/>
          <a:stretch>
            <a:fillRect/>
          </a:stretch>
        </p:blipFill>
        <p:spPr bwMode="auto">
          <a:xfrm>
            <a:off x="378990" y="731520"/>
            <a:ext cx="8386021" cy="612648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Geologic time in perspective</a:t>
            </a:r>
            <a:endParaRPr lang="en-US" dirty="0"/>
          </a:p>
        </p:txBody>
      </p:sp>
      <p:sp>
        <p:nvSpPr>
          <p:cNvPr id="4" name="Rectangle 3"/>
          <p:cNvSpPr/>
          <p:nvPr/>
        </p:nvSpPr>
        <p:spPr>
          <a:xfrm>
            <a:off x="3940884" y="2144358"/>
            <a:ext cx="4782312"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939990" y="2427642"/>
            <a:ext cx="4782312" cy="403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57200" y="6400800"/>
            <a:ext cx="8229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939990" y="3091926"/>
            <a:ext cx="4782312" cy="3364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938016" y="4757568"/>
            <a:ext cx="4782312"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939990" y="5421852"/>
            <a:ext cx="4782312"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937656" y="6096000"/>
            <a:ext cx="4782312"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687158" y="2721684"/>
            <a:ext cx="2209800" cy="381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381000" y="4343400"/>
            <a:ext cx="3505200" cy="381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381000" y="5029200"/>
            <a:ext cx="3505200" cy="381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381000" y="5693484"/>
            <a:ext cx="3505200" cy="381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5715000" y="4343400"/>
            <a:ext cx="1905000" cy="381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7620000" y="5029200"/>
            <a:ext cx="1143000" cy="381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7620000" y="5681832"/>
            <a:ext cx="1143000" cy="381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3962400" y="2710926"/>
            <a:ext cx="1676400" cy="381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from="(-#ppt_w/2)" to="(#ppt_x)" calcmode="lin" valueType="num">
                                      <p:cBhvr>
                                        <p:cTn id="12" dur="600" fill="hold">
                                          <p:stCondLst>
                                            <p:cond delay="0"/>
                                          </p:stCondLst>
                                        </p:cTn>
                                        <p:tgtEl>
                                          <p:spTgt spid="13"/>
                                        </p:tgtEl>
                                        <p:attrNameLst>
                                          <p:attrName>ppt_x</p:attrName>
                                        </p:attrNameLst>
                                      </p:cBhvr>
                                    </p:anim>
                                    <p:anim from="0" to="-1.0" calcmode="lin" valueType="num">
                                      <p:cBhvr>
                                        <p:cTn id="13" dur="200" decel="50000" autoRev="1" fill="hold">
                                          <p:stCondLst>
                                            <p:cond delay="600"/>
                                          </p:stCondLst>
                                        </p:cTn>
                                        <p:tgtEl>
                                          <p:spTgt spid="13"/>
                                        </p:tgtEl>
                                        <p:attrNameLst>
                                          <p:attrName>xshear</p:attrName>
                                        </p:attrNameLst>
                                      </p:cBhvr>
                                    </p:anim>
                                    <p:animScale>
                                      <p:cBhvr>
                                        <p:cTn id="14" dur="200" decel="100000" autoRev="1" fill="hold">
                                          <p:stCondLst>
                                            <p:cond delay="600"/>
                                          </p:stCondLst>
                                        </p:cTn>
                                        <p:tgtEl>
                                          <p:spTgt spid="13"/>
                                        </p:tgtEl>
                                      </p:cBhvr>
                                      <p:from x="100000" y="100000"/>
                                      <p:to x="80000" y="100000"/>
                                    </p:animScale>
                                    <p:anim by="(#ppt_h/3+#ppt_w*0.1)" calcmode="lin" valueType="num">
                                      <p:cBhvr additive="sum">
                                        <p:cTn id="15" dur="200" decel="100000" autoRev="1" fill="hold">
                                          <p:stCondLst>
                                            <p:cond delay="600"/>
                                          </p:stCondLst>
                                        </p:cTn>
                                        <p:tgtEl>
                                          <p:spTgt spid="13"/>
                                        </p:tgtEl>
                                        <p:attrNameLst>
                                          <p:attrName>ppt_x</p:attrName>
                                        </p:attrNameLst>
                                      </p:cBhvr>
                                    </p:anim>
                                  </p:childTnLst>
                                </p:cTn>
                              </p:par>
                            </p:childTnLst>
                          </p:cTn>
                        </p:par>
                      </p:childTnLst>
                    </p:cTn>
                  </p:par>
                  <p:par>
                    <p:cTn id="16" fill="hold">
                      <p:stCondLst>
                        <p:cond delay="indefinite"/>
                      </p:stCondLst>
                      <p:childTnLst>
                        <p:par>
                          <p:cTn id="17" fill="hold">
                            <p:stCondLst>
                              <p:cond delay="0"/>
                            </p:stCondLst>
                            <p:childTnLst>
                              <p:par>
                                <p:cTn id="18" presetID="22" presetClass="exit" presetSubtype="1" fill="hold" grpId="0" nodeType="clickEffect">
                                  <p:stCondLst>
                                    <p:cond delay="0"/>
                                  </p:stCondLst>
                                  <p:childTnLst>
                                    <p:animEffect transition="out" filter="wipe(up)">
                                      <p:cBhvr>
                                        <p:cTn id="19" dur="1000"/>
                                        <p:tgtEl>
                                          <p:spTgt spid="5"/>
                                        </p:tgtEl>
                                      </p:cBhvr>
                                    </p:animEffect>
                                    <p:set>
                                      <p:cBhvr>
                                        <p:cTn id="20" dur="1" fill="hold">
                                          <p:stCondLst>
                                            <p:cond delay="999"/>
                                          </p:stCondLst>
                                        </p:cTn>
                                        <p:tgtEl>
                                          <p:spTgt spid="5"/>
                                        </p:tgtEl>
                                        <p:attrNameLst>
                                          <p:attrName>style.visibility</p:attrName>
                                        </p:attrNameLst>
                                      </p:cBhvr>
                                      <p:to>
                                        <p:strVal val="hidden"/>
                                      </p:to>
                                    </p:set>
                                  </p:childTnLst>
                                </p:cTn>
                              </p:par>
                            </p:childTnLst>
                          </p:cTn>
                        </p:par>
                        <p:par>
                          <p:cTn id="21" fill="hold">
                            <p:stCondLst>
                              <p:cond delay="1000"/>
                            </p:stCondLst>
                            <p:childTnLst>
                              <p:par>
                                <p:cTn id="22" presetID="22" presetClass="entr" presetSubtype="2"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right)">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1000"/>
                                        <p:tgtEl>
                                          <p:spTgt spid="22"/>
                                        </p:tgtEl>
                                      </p:cBhvr>
                                    </p:animEffect>
                                    <p:set>
                                      <p:cBhvr>
                                        <p:cTn id="29" dur="1" fill="hold">
                                          <p:stCondLst>
                                            <p:cond delay="999"/>
                                          </p:stCondLst>
                                        </p:cTn>
                                        <p:tgtEl>
                                          <p:spTgt spid="22"/>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00"/>
                                        <p:tgtEl>
                                          <p:spTgt spid="13"/>
                                        </p:tgtEl>
                                      </p:cBhvr>
                                    </p:animEffect>
                                    <p:set>
                                      <p:cBhvr>
                                        <p:cTn id="32" dur="1" fill="hold">
                                          <p:stCondLst>
                                            <p:cond delay="999"/>
                                          </p:stCondLst>
                                        </p:cTn>
                                        <p:tgtEl>
                                          <p:spTgt spid="13"/>
                                        </p:tgtEl>
                                        <p:attrNameLst>
                                          <p:attrName>style.visibility</p:attrName>
                                        </p:attrNameLst>
                                      </p:cBhvr>
                                      <p:to>
                                        <p:strVal val="hidden"/>
                                      </p:to>
                                    </p:set>
                                  </p:childTnLst>
                                </p:cTn>
                              </p:par>
                              <p:par>
                                <p:cTn id="33" presetID="34"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from="(-#ppt_w/2)" to="(#ppt_x)" calcmode="lin" valueType="num">
                                      <p:cBhvr>
                                        <p:cTn id="35" dur="600" fill="hold">
                                          <p:stCondLst>
                                            <p:cond delay="0"/>
                                          </p:stCondLst>
                                        </p:cTn>
                                        <p:tgtEl>
                                          <p:spTgt spid="14"/>
                                        </p:tgtEl>
                                        <p:attrNameLst>
                                          <p:attrName>ppt_x</p:attrName>
                                        </p:attrNameLst>
                                      </p:cBhvr>
                                    </p:anim>
                                    <p:anim from="0" to="-1.0" calcmode="lin" valueType="num">
                                      <p:cBhvr>
                                        <p:cTn id="36" dur="200" decel="50000" autoRev="1" fill="hold">
                                          <p:stCondLst>
                                            <p:cond delay="600"/>
                                          </p:stCondLst>
                                        </p:cTn>
                                        <p:tgtEl>
                                          <p:spTgt spid="14"/>
                                        </p:tgtEl>
                                        <p:attrNameLst>
                                          <p:attrName>xshear</p:attrName>
                                        </p:attrNameLst>
                                      </p:cBhvr>
                                    </p:anim>
                                    <p:animScale>
                                      <p:cBhvr>
                                        <p:cTn id="37" dur="200" decel="100000" autoRev="1" fill="hold">
                                          <p:stCondLst>
                                            <p:cond delay="600"/>
                                          </p:stCondLst>
                                        </p:cTn>
                                        <p:tgtEl>
                                          <p:spTgt spid="14"/>
                                        </p:tgtEl>
                                      </p:cBhvr>
                                      <p:from x="100000" y="100000"/>
                                      <p:to x="80000" y="100000"/>
                                    </p:animScale>
                                    <p:anim by="(#ppt_h/3+#ppt_w*0.1)" calcmode="lin" valueType="num">
                                      <p:cBhvr additive="sum">
                                        <p:cTn id="38" dur="200" decel="100000" autoRev="1" fill="hold">
                                          <p:stCondLst>
                                            <p:cond delay="600"/>
                                          </p:stCondLst>
                                        </p:cTn>
                                        <p:tgtEl>
                                          <p:spTgt spid="14"/>
                                        </p:tgtEl>
                                        <p:attrNameLst>
                                          <p:attrName>ppt_x</p:attrName>
                                        </p:attrNameLst>
                                      </p:cBhvr>
                                    </p:anim>
                                  </p:childTnLst>
                                </p:cTn>
                              </p:par>
                            </p:childTnLst>
                          </p:cTn>
                        </p:par>
                      </p:childTnLst>
                    </p:cTn>
                  </p:par>
                  <p:par>
                    <p:cTn id="39" fill="hold">
                      <p:stCondLst>
                        <p:cond delay="indefinite"/>
                      </p:stCondLst>
                      <p:childTnLst>
                        <p:par>
                          <p:cTn id="40" fill="hold">
                            <p:stCondLst>
                              <p:cond delay="0"/>
                            </p:stCondLst>
                            <p:childTnLst>
                              <p:par>
                                <p:cTn id="41" presetID="22" presetClass="exit" presetSubtype="1" fill="hold" grpId="0" nodeType="clickEffect">
                                  <p:stCondLst>
                                    <p:cond delay="0"/>
                                  </p:stCondLst>
                                  <p:childTnLst>
                                    <p:animEffect transition="out" filter="wipe(up)">
                                      <p:cBhvr>
                                        <p:cTn id="42" dur="1000"/>
                                        <p:tgtEl>
                                          <p:spTgt spid="7"/>
                                        </p:tgtEl>
                                      </p:cBhvr>
                                    </p:animEffect>
                                    <p:set>
                                      <p:cBhvr>
                                        <p:cTn id="43" dur="1" fill="hold">
                                          <p:stCondLst>
                                            <p:cond delay="999"/>
                                          </p:stCondLst>
                                        </p:cTn>
                                        <p:tgtEl>
                                          <p:spTgt spid="7"/>
                                        </p:tgtEl>
                                        <p:attrNameLst>
                                          <p:attrName>style.visibility</p:attrName>
                                        </p:attrNameLst>
                                      </p:cBhvr>
                                      <p:to>
                                        <p:strVal val="hidden"/>
                                      </p:to>
                                    </p:set>
                                  </p:childTnLst>
                                </p:cTn>
                              </p:par>
                              <p:par>
                                <p:cTn id="44" presetID="22" presetClass="entr" presetSubtype="2"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right)">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1000"/>
                                        <p:tgtEl>
                                          <p:spTgt spid="19"/>
                                        </p:tgtEl>
                                      </p:cBhvr>
                                    </p:animEffect>
                                    <p:set>
                                      <p:cBhvr>
                                        <p:cTn id="51" dur="1" fill="hold">
                                          <p:stCondLst>
                                            <p:cond delay="999"/>
                                          </p:stCondLst>
                                        </p:cTn>
                                        <p:tgtEl>
                                          <p:spTgt spid="19"/>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par>
                                <p:cTn id="55" presetID="34"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 from="(-#ppt_w/2)" to="(#ppt_x)" calcmode="lin" valueType="num">
                                      <p:cBhvr>
                                        <p:cTn id="57" dur="600" fill="hold">
                                          <p:stCondLst>
                                            <p:cond delay="0"/>
                                          </p:stCondLst>
                                        </p:cTn>
                                        <p:tgtEl>
                                          <p:spTgt spid="15"/>
                                        </p:tgtEl>
                                        <p:attrNameLst>
                                          <p:attrName>ppt_x</p:attrName>
                                        </p:attrNameLst>
                                      </p:cBhvr>
                                    </p:anim>
                                    <p:anim from="0" to="-1.0" calcmode="lin" valueType="num">
                                      <p:cBhvr>
                                        <p:cTn id="58" dur="200" decel="50000" autoRev="1" fill="hold">
                                          <p:stCondLst>
                                            <p:cond delay="600"/>
                                          </p:stCondLst>
                                        </p:cTn>
                                        <p:tgtEl>
                                          <p:spTgt spid="15"/>
                                        </p:tgtEl>
                                        <p:attrNameLst>
                                          <p:attrName>xshear</p:attrName>
                                        </p:attrNameLst>
                                      </p:cBhvr>
                                    </p:anim>
                                    <p:animScale>
                                      <p:cBhvr>
                                        <p:cTn id="59" dur="200" decel="100000" autoRev="1" fill="hold">
                                          <p:stCondLst>
                                            <p:cond delay="600"/>
                                          </p:stCondLst>
                                        </p:cTn>
                                        <p:tgtEl>
                                          <p:spTgt spid="15"/>
                                        </p:tgtEl>
                                      </p:cBhvr>
                                      <p:from x="100000" y="100000"/>
                                      <p:to x="80000" y="100000"/>
                                    </p:animScale>
                                    <p:anim by="(#ppt_h/3+#ppt_w*0.1)" calcmode="lin" valueType="num">
                                      <p:cBhvr additive="sum">
                                        <p:cTn id="60" dur="200" decel="100000" autoRev="1" fill="hold">
                                          <p:stCondLst>
                                            <p:cond delay="600"/>
                                          </p:stCondLst>
                                        </p:cTn>
                                        <p:tgtEl>
                                          <p:spTgt spid="15"/>
                                        </p:tgtEl>
                                        <p:attrNameLst>
                                          <p:attrName>ppt_x</p:attrName>
                                        </p:attrNameLst>
                                      </p:cBhvr>
                                    </p:anim>
                                  </p:childTnLst>
                                </p:cTn>
                              </p:par>
                            </p:childTnLst>
                          </p:cTn>
                        </p:par>
                      </p:childTnLst>
                    </p:cTn>
                  </p:par>
                  <p:par>
                    <p:cTn id="61" fill="hold">
                      <p:stCondLst>
                        <p:cond delay="indefinite"/>
                      </p:stCondLst>
                      <p:childTnLst>
                        <p:par>
                          <p:cTn id="62" fill="hold">
                            <p:stCondLst>
                              <p:cond delay="0"/>
                            </p:stCondLst>
                            <p:childTnLst>
                              <p:par>
                                <p:cTn id="63" presetID="22" presetClass="exit" presetSubtype="1" fill="hold" grpId="0" nodeType="clickEffect">
                                  <p:stCondLst>
                                    <p:cond delay="0"/>
                                  </p:stCondLst>
                                  <p:childTnLst>
                                    <p:animEffect transition="out" filter="wipe(up)">
                                      <p:cBhvr>
                                        <p:cTn id="64" dur="1000"/>
                                        <p:tgtEl>
                                          <p:spTgt spid="8"/>
                                        </p:tgtEl>
                                      </p:cBhvr>
                                    </p:animEffect>
                                    <p:set>
                                      <p:cBhvr>
                                        <p:cTn id="65" dur="1" fill="hold">
                                          <p:stCondLst>
                                            <p:cond delay="999"/>
                                          </p:stCondLst>
                                        </p:cTn>
                                        <p:tgtEl>
                                          <p:spTgt spid="8"/>
                                        </p:tgtEl>
                                        <p:attrNameLst>
                                          <p:attrName>style.visibility</p:attrName>
                                        </p:attrNameLst>
                                      </p:cBhvr>
                                      <p:to>
                                        <p:strVal val="hidden"/>
                                      </p:to>
                                    </p:set>
                                  </p:childTnLst>
                                </p:cTn>
                              </p:par>
                              <p:par>
                                <p:cTn id="66" presetID="22" presetClass="entr" presetSubtype="2"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right)">
                                      <p:cBhvr>
                                        <p:cTn id="68" dur="500"/>
                                        <p:tgtEl>
                                          <p:spTgt spid="20"/>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1000"/>
                                        <p:tgtEl>
                                          <p:spTgt spid="20"/>
                                        </p:tgtEl>
                                      </p:cBhvr>
                                    </p:animEffect>
                                    <p:set>
                                      <p:cBhvr>
                                        <p:cTn id="73" dur="1" fill="hold">
                                          <p:stCondLst>
                                            <p:cond delay="999"/>
                                          </p:stCondLst>
                                        </p:cTn>
                                        <p:tgtEl>
                                          <p:spTgt spid="20"/>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15"/>
                                        </p:tgtEl>
                                      </p:cBhvr>
                                    </p:animEffect>
                                    <p:set>
                                      <p:cBhvr>
                                        <p:cTn id="76" dur="1" fill="hold">
                                          <p:stCondLst>
                                            <p:cond delay="999"/>
                                          </p:stCondLst>
                                        </p:cTn>
                                        <p:tgtEl>
                                          <p:spTgt spid="15"/>
                                        </p:tgtEl>
                                        <p:attrNameLst>
                                          <p:attrName>style.visibility</p:attrName>
                                        </p:attrNameLst>
                                      </p:cBhvr>
                                      <p:to>
                                        <p:strVal val="hidden"/>
                                      </p:to>
                                    </p:set>
                                  </p:childTnLst>
                                </p:cTn>
                              </p:par>
                              <p:par>
                                <p:cTn id="77" presetID="34" presetClass="entr" presetSubtype="0"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anim from="(-#ppt_w/2)" to="(#ppt_x)" calcmode="lin" valueType="num">
                                      <p:cBhvr>
                                        <p:cTn id="79" dur="600" fill="hold">
                                          <p:stCondLst>
                                            <p:cond delay="0"/>
                                          </p:stCondLst>
                                        </p:cTn>
                                        <p:tgtEl>
                                          <p:spTgt spid="16"/>
                                        </p:tgtEl>
                                        <p:attrNameLst>
                                          <p:attrName>ppt_x</p:attrName>
                                        </p:attrNameLst>
                                      </p:cBhvr>
                                    </p:anim>
                                    <p:anim from="0" to="-1.0" calcmode="lin" valueType="num">
                                      <p:cBhvr>
                                        <p:cTn id="80" dur="200" decel="50000" autoRev="1" fill="hold">
                                          <p:stCondLst>
                                            <p:cond delay="600"/>
                                          </p:stCondLst>
                                        </p:cTn>
                                        <p:tgtEl>
                                          <p:spTgt spid="16"/>
                                        </p:tgtEl>
                                        <p:attrNameLst>
                                          <p:attrName>xshear</p:attrName>
                                        </p:attrNameLst>
                                      </p:cBhvr>
                                    </p:anim>
                                    <p:animScale>
                                      <p:cBhvr>
                                        <p:cTn id="81" dur="200" decel="100000" autoRev="1" fill="hold">
                                          <p:stCondLst>
                                            <p:cond delay="600"/>
                                          </p:stCondLst>
                                        </p:cTn>
                                        <p:tgtEl>
                                          <p:spTgt spid="16"/>
                                        </p:tgtEl>
                                      </p:cBhvr>
                                      <p:from x="100000" y="100000"/>
                                      <p:to x="80000" y="100000"/>
                                    </p:animScale>
                                    <p:anim by="(#ppt_h/3+#ppt_w*0.1)" calcmode="lin" valueType="num">
                                      <p:cBhvr additive="sum">
                                        <p:cTn id="82" dur="200" decel="100000" autoRev="1" fill="hold">
                                          <p:stCondLst>
                                            <p:cond delay="600"/>
                                          </p:stCondLst>
                                        </p:cTn>
                                        <p:tgtEl>
                                          <p:spTgt spid="16"/>
                                        </p:tgtEl>
                                        <p:attrNameLst>
                                          <p:attrName>ppt_x</p:attrName>
                                        </p:attrNameLst>
                                      </p:cBhvr>
                                    </p:anim>
                                  </p:childTnLst>
                                </p:cTn>
                              </p:par>
                            </p:childTnLst>
                          </p:cTn>
                        </p:par>
                      </p:childTnLst>
                    </p:cTn>
                  </p:par>
                  <p:par>
                    <p:cTn id="83" fill="hold">
                      <p:stCondLst>
                        <p:cond delay="indefinite"/>
                      </p:stCondLst>
                      <p:childTnLst>
                        <p:par>
                          <p:cTn id="84" fill="hold">
                            <p:stCondLst>
                              <p:cond delay="0"/>
                            </p:stCondLst>
                            <p:childTnLst>
                              <p:par>
                                <p:cTn id="85" presetID="22" presetClass="exit" presetSubtype="1" fill="hold" grpId="0" nodeType="clickEffect">
                                  <p:stCondLst>
                                    <p:cond delay="0"/>
                                  </p:stCondLst>
                                  <p:childTnLst>
                                    <p:animEffect transition="out" filter="wipe(up)">
                                      <p:cBhvr>
                                        <p:cTn id="86" dur="1000"/>
                                        <p:tgtEl>
                                          <p:spTgt spid="9"/>
                                        </p:tgtEl>
                                      </p:cBhvr>
                                    </p:animEffect>
                                    <p:set>
                                      <p:cBhvr>
                                        <p:cTn id="87" dur="1" fill="hold">
                                          <p:stCondLst>
                                            <p:cond delay="999"/>
                                          </p:stCondLst>
                                        </p:cTn>
                                        <p:tgtEl>
                                          <p:spTgt spid="9"/>
                                        </p:tgtEl>
                                        <p:attrNameLst>
                                          <p:attrName>style.visibility</p:attrName>
                                        </p:attrNameLst>
                                      </p:cBhvr>
                                      <p:to>
                                        <p:strVal val="hidden"/>
                                      </p:to>
                                    </p:set>
                                  </p:childTnLst>
                                </p:cTn>
                              </p:par>
                              <p:par>
                                <p:cTn id="88" presetID="22" presetClass="entr" presetSubtype="2" fill="hold" grpId="0" nodeType="with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wipe(right)">
                                      <p:cBhvr>
                                        <p:cTn id="90" dur="500"/>
                                        <p:tgtEl>
                                          <p:spTgt spid="2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1000"/>
                                        <p:tgtEl>
                                          <p:spTgt spid="21"/>
                                        </p:tgtEl>
                                      </p:cBhvr>
                                    </p:animEffect>
                                    <p:set>
                                      <p:cBhvr>
                                        <p:cTn id="95" dur="1" fill="hold">
                                          <p:stCondLst>
                                            <p:cond delay="999"/>
                                          </p:stCondLst>
                                        </p:cTn>
                                        <p:tgtEl>
                                          <p:spTgt spid="21"/>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1000"/>
                                        <p:tgtEl>
                                          <p:spTgt spid="16"/>
                                        </p:tgtEl>
                                      </p:cBhvr>
                                    </p:animEffect>
                                    <p:set>
                                      <p:cBhvr>
                                        <p:cTn id="98"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3" grpId="0" animBg="1"/>
      <p:bldP spid="13" grpId="1" animBg="1"/>
      <p:bldP spid="14" grpId="0" animBg="1"/>
      <p:bldP spid="14" grpId="1" animBg="1"/>
      <p:bldP spid="15" grpId="0" animBg="1"/>
      <p:bldP spid="15" grpId="1" animBg="1"/>
      <p:bldP spid="16" grpId="0" animBg="1"/>
      <p:bldP spid="16"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2828836"/>
            <a:ext cx="9144000" cy="1200329"/>
          </a:xfrm>
          <a:prstGeom prst="rect">
            <a:avLst/>
          </a:prstGeom>
          <a:noFill/>
        </p:spPr>
        <p:txBody>
          <a:bodyPr wrap="square" rtlCol="0">
            <a:spAutoFit/>
          </a:bodyPr>
          <a:lstStyle/>
          <a:p>
            <a:pPr marL="231775" indent="-120650" algn="ctr"/>
            <a:r>
              <a:rPr lang="en-US" sz="7200" dirty="0" smtClean="0"/>
              <a:t>PARK OVERVIEW</a:t>
            </a:r>
          </a:p>
        </p:txBody>
      </p:sp>
      <p:sp>
        <p:nvSpPr>
          <p:cNvPr id="92162" name="AutoShape 2" descr="blob:https://storymaps.arcgis.com/111bd9f1-d979-42b1-a5f8-dcdb4d34173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mages8.alphacoders.com/687/687673.jpg"/>
          <p:cNvPicPr>
            <a:picLocks noChangeAspect="1" noChangeArrowheads="1"/>
          </p:cNvPicPr>
          <p:nvPr/>
        </p:nvPicPr>
        <p:blipFill>
          <a:blip r:embed="rId2" cstate="print"/>
          <a:srcRect/>
          <a:stretch>
            <a:fillRect/>
          </a:stretch>
        </p:blipFill>
        <p:spPr bwMode="auto">
          <a:xfrm>
            <a:off x="0" y="762000"/>
            <a:ext cx="9144000" cy="5557100"/>
          </a:xfrm>
          <a:prstGeom prst="rect">
            <a:avLst/>
          </a:prstGeom>
          <a:noFill/>
        </p:spPr>
      </p:pic>
      <p:sp>
        <p:nvSpPr>
          <p:cNvPr id="7" name="Freeform 6"/>
          <p:cNvSpPr/>
          <p:nvPr/>
        </p:nvSpPr>
        <p:spPr>
          <a:xfrm rot="487774">
            <a:off x="1932132" y="2719265"/>
            <a:ext cx="815461" cy="1073516"/>
          </a:xfrm>
          <a:custGeom>
            <a:avLst/>
            <a:gdLst>
              <a:gd name="connsiteX0" fmla="*/ 753036 w 757926"/>
              <a:gd name="connsiteY0" fmla="*/ 220043 h 977968"/>
              <a:gd name="connsiteX1" fmla="*/ 464535 w 757926"/>
              <a:gd name="connsiteY1" fmla="*/ 215153 h 977968"/>
              <a:gd name="connsiteX2" fmla="*/ 459645 w 757926"/>
              <a:gd name="connsiteY2" fmla="*/ 4890 h 977968"/>
              <a:gd name="connsiteX3" fmla="*/ 0 w 757926"/>
              <a:gd name="connsiteY3" fmla="*/ 0 h 977968"/>
              <a:gd name="connsiteX4" fmla="*/ 9780 w 757926"/>
              <a:gd name="connsiteY4" fmla="*/ 953519 h 977968"/>
              <a:gd name="connsiteX5" fmla="*/ 757926 w 757926"/>
              <a:gd name="connsiteY5" fmla="*/ 977968 h 977968"/>
              <a:gd name="connsiteX6" fmla="*/ 753036 w 757926"/>
              <a:gd name="connsiteY6" fmla="*/ 220043 h 97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926" h="977968">
                <a:moveTo>
                  <a:pt x="753036" y="220043"/>
                </a:moveTo>
                <a:lnTo>
                  <a:pt x="464535" y="215153"/>
                </a:lnTo>
                <a:lnTo>
                  <a:pt x="459645" y="4890"/>
                </a:lnTo>
                <a:lnTo>
                  <a:pt x="0" y="0"/>
                </a:lnTo>
                <a:lnTo>
                  <a:pt x="9780" y="953519"/>
                </a:lnTo>
                <a:lnTo>
                  <a:pt x="757926" y="977968"/>
                </a:lnTo>
                <a:lnTo>
                  <a:pt x="753036" y="220043"/>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rot="480000">
            <a:off x="2719769" y="3076748"/>
            <a:ext cx="1133856" cy="842201"/>
          </a:xfrm>
          <a:custGeom>
            <a:avLst/>
            <a:gdLst>
              <a:gd name="connsiteX0" fmla="*/ 0 w 1051315"/>
              <a:gd name="connsiteY0" fmla="*/ 0 h 767705"/>
              <a:gd name="connsiteX1" fmla="*/ 1041536 w 1051315"/>
              <a:gd name="connsiteY1" fmla="*/ 0 h 767705"/>
              <a:gd name="connsiteX2" fmla="*/ 1051315 w 1051315"/>
              <a:gd name="connsiteY2" fmla="*/ 762815 h 767705"/>
              <a:gd name="connsiteX3" fmla="*/ 0 w 1051315"/>
              <a:gd name="connsiteY3" fmla="*/ 767705 h 767705"/>
              <a:gd name="connsiteX4" fmla="*/ 0 w 1051315"/>
              <a:gd name="connsiteY4" fmla="*/ 0 h 767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315" h="767705">
                <a:moveTo>
                  <a:pt x="0" y="0"/>
                </a:moveTo>
                <a:lnTo>
                  <a:pt x="1041536" y="0"/>
                </a:lnTo>
                <a:lnTo>
                  <a:pt x="1051315" y="762815"/>
                </a:lnTo>
                <a:lnTo>
                  <a:pt x="0" y="767705"/>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480000">
            <a:off x="2594245" y="3900453"/>
            <a:ext cx="1042416" cy="1179576"/>
          </a:xfrm>
          <a:custGeom>
            <a:avLst/>
            <a:gdLst>
              <a:gd name="connsiteX0" fmla="*/ 0 w 904620"/>
              <a:gd name="connsiteY0" fmla="*/ 14669 h 1017086"/>
              <a:gd name="connsiteX1" fmla="*/ 899730 w 904620"/>
              <a:gd name="connsiteY1" fmla="*/ 0 h 1017086"/>
              <a:gd name="connsiteX2" fmla="*/ 904620 w 904620"/>
              <a:gd name="connsiteY2" fmla="*/ 909510 h 1017086"/>
              <a:gd name="connsiteX3" fmla="*/ 396077 w 904620"/>
              <a:gd name="connsiteY3" fmla="*/ 904620 h 1017086"/>
              <a:gd name="connsiteX4" fmla="*/ 391187 w 904620"/>
              <a:gd name="connsiteY4" fmla="*/ 953518 h 1017086"/>
              <a:gd name="connsiteX5" fmla="*/ 127136 w 904620"/>
              <a:gd name="connsiteY5" fmla="*/ 948628 h 1017086"/>
              <a:gd name="connsiteX6" fmla="*/ 122246 w 904620"/>
              <a:gd name="connsiteY6" fmla="*/ 1012196 h 1017086"/>
              <a:gd name="connsiteX7" fmla="*/ 0 w 904620"/>
              <a:gd name="connsiteY7" fmla="*/ 1017086 h 1017086"/>
              <a:gd name="connsiteX8" fmla="*/ 0 w 904620"/>
              <a:gd name="connsiteY8" fmla="*/ 14669 h 101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620" h="1017086">
                <a:moveTo>
                  <a:pt x="0" y="14669"/>
                </a:moveTo>
                <a:lnTo>
                  <a:pt x="899730" y="0"/>
                </a:lnTo>
                <a:lnTo>
                  <a:pt x="904620" y="909510"/>
                </a:lnTo>
                <a:lnTo>
                  <a:pt x="396077" y="904620"/>
                </a:lnTo>
                <a:lnTo>
                  <a:pt x="391187" y="953518"/>
                </a:lnTo>
                <a:lnTo>
                  <a:pt x="127136" y="948628"/>
                </a:lnTo>
                <a:lnTo>
                  <a:pt x="122246" y="1012196"/>
                </a:lnTo>
                <a:lnTo>
                  <a:pt x="0" y="1017086"/>
                </a:lnTo>
                <a:lnTo>
                  <a:pt x="0" y="14669"/>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480000">
            <a:off x="1673703" y="3759521"/>
            <a:ext cx="936482" cy="1121752"/>
          </a:xfrm>
          <a:custGeom>
            <a:avLst/>
            <a:gdLst>
              <a:gd name="connsiteX0" fmla="*/ 841053 w 841053"/>
              <a:gd name="connsiteY0" fmla="*/ 14669 h 1036646"/>
              <a:gd name="connsiteX1" fmla="*/ 112467 w 841053"/>
              <a:gd name="connsiteY1" fmla="*/ 0 h 1036646"/>
              <a:gd name="connsiteX2" fmla="*/ 63568 w 841053"/>
              <a:gd name="connsiteY2" fmla="*/ 73347 h 1036646"/>
              <a:gd name="connsiteX3" fmla="*/ 9780 w 841053"/>
              <a:gd name="connsiteY3" fmla="*/ 356958 h 1036646"/>
              <a:gd name="connsiteX4" fmla="*/ 78238 w 841053"/>
              <a:gd name="connsiteY4" fmla="*/ 503653 h 1036646"/>
              <a:gd name="connsiteX5" fmla="*/ 48899 w 841053"/>
              <a:gd name="connsiteY5" fmla="*/ 562331 h 1036646"/>
              <a:gd name="connsiteX6" fmla="*/ 19560 w 841053"/>
              <a:gd name="connsiteY6" fmla="*/ 684577 h 1036646"/>
              <a:gd name="connsiteX7" fmla="*/ 44009 w 841053"/>
              <a:gd name="connsiteY7" fmla="*/ 787264 h 1036646"/>
              <a:gd name="connsiteX8" fmla="*/ 0 w 841053"/>
              <a:gd name="connsiteY8" fmla="*/ 816603 h 1036646"/>
              <a:gd name="connsiteX9" fmla="*/ 562332 w 841053"/>
              <a:gd name="connsiteY9" fmla="*/ 1036646 h 1036646"/>
              <a:gd name="connsiteX10" fmla="*/ 841053 w 841053"/>
              <a:gd name="connsiteY10" fmla="*/ 1021976 h 1036646"/>
              <a:gd name="connsiteX11" fmla="*/ 841053 w 841053"/>
              <a:gd name="connsiteY11" fmla="*/ 14669 h 10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053" h="1036646">
                <a:moveTo>
                  <a:pt x="841053" y="14669"/>
                </a:moveTo>
                <a:lnTo>
                  <a:pt x="112467" y="0"/>
                </a:lnTo>
                <a:lnTo>
                  <a:pt x="63568" y="73347"/>
                </a:lnTo>
                <a:lnTo>
                  <a:pt x="9780" y="356958"/>
                </a:lnTo>
                <a:lnTo>
                  <a:pt x="78238" y="503653"/>
                </a:lnTo>
                <a:lnTo>
                  <a:pt x="48899" y="562331"/>
                </a:lnTo>
                <a:lnTo>
                  <a:pt x="19560" y="684577"/>
                </a:lnTo>
                <a:lnTo>
                  <a:pt x="44009" y="787264"/>
                </a:lnTo>
                <a:lnTo>
                  <a:pt x="0" y="816603"/>
                </a:lnTo>
                <a:lnTo>
                  <a:pt x="562332" y="1036646"/>
                </a:lnTo>
                <a:lnTo>
                  <a:pt x="841053" y="1021976"/>
                </a:lnTo>
                <a:lnTo>
                  <a:pt x="841053" y="14669"/>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rot="480000">
            <a:off x="1927805" y="3175371"/>
            <a:ext cx="762000" cy="381000"/>
          </a:xfrm>
          <a:prstGeom prst="rect">
            <a:avLst/>
          </a:prstGeom>
          <a:solidFill>
            <a:schemeClr val="tx1"/>
          </a:solidFill>
        </p:spPr>
        <p:txBody>
          <a:bodyPr wrap="square" rtlCol="0">
            <a:spAutoFit/>
          </a:bodyPr>
          <a:lstStyle/>
          <a:p>
            <a:pPr algn="ctr"/>
            <a:r>
              <a:rPr lang="en-US" b="1" dirty="0" smtClean="0">
                <a:solidFill>
                  <a:schemeClr val="bg1"/>
                </a:solidFill>
              </a:rPr>
              <a:t>UTAH</a:t>
            </a:r>
            <a:endParaRPr lang="en-US" b="1" dirty="0">
              <a:solidFill>
                <a:schemeClr val="bg1"/>
              </a:solidFill>
            </a:endParaRPr>
          </a:p>
        </p:txBody>
      </p:sp>
      <p:sp>
        <p:nvSpPr>
          <p:cNvPr id="15" name="Rectangle 14"/>
          <p:cNvSpPr/>
          <p:nvPr/>
        </p:nvSpPr>
        <p:spPr>
          <a:xfrm>
            <a:off x="0" y="0"/>
            <a:ext cx="9144000" cy="630942"/>
          </a:xfrm>
          <a:prstGeom prst="rect">
            <a:avLst/>
          </a:prstGeom>
          <a:solidFill>
            <a:srgbClr val="FFFF00"/>
          </a:solidFill>
        </p:spPr>
        <p:txBody>
          <a:bodyPr wrap="square">
            <a:spAutoFit/>
          </a:bodyPr>
          <a:lstStyle/>
          <a:p>
            <a:pPr algn="ctr"/>
            <a:r>
              <a:rPr lang="en-US" sz="3500" b="1" dirty="0" smtClean="0"/>
              <a:t>Location of National Parks for Today’s Discussion</a:t>
            </a:r>
            <a:endParaRPr lang="en-US" sz="3500" b="1" dirty="0"/>
          </a:p>
        </p:txBody>
      </p:sp>
      <p:sp>
        <p:nvSpPr>
          <p:cNvPr id="16" name="Rounded Rectangle 15"/>
          <p:cNvSpPr/>
          <p:nvPr/>
        </p:nvSpPr>
        <p:spPr>
          <a:xfrm rot="480000">
            <a:off x="1661752" y="2662377"/>
            <a:ext cx="2294343" cy="244110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sp>
        <p:nvSpPr>
          <p:cNvPr id="14" name="TextBox 13"/>
          <p:cNvSpPr txBox="1"/>
          <p:nvPr/>
        </p:nvSpPr>
        <p:spPr>
          <a:xfrm rot="480000">
            <a:off x="2639229" y="4295252"/>
            <a:ext cx="1524000" cy="369332"/>
          </a:xfrm>
          <a:prstGeom prst="rect">
            <a:avLst/>
          </a:prstGeom>
          <a:solidFill>
            <a:schemeClr val="tx1"/>
          </a:solidFill>
        </p:spPr>
        <p:txBody>
          <a:bodyPr wrap="square" rtlCol="0">
            <a:spAutoFit/>
          </a:bodyPr>
          <a:lstStyle/>
          <a:p>
            <a:pPr algn="ctr"/>
            <a:r>
              <a:rPr lang="en-US" b="1" dirty="0" smtClean="0">
                <a:solidFill>
                  <a:schemeClr val="bg1"/>
                </a:solidFill>
              </a:rPr>
              <a:t>NEW MEXICO</a:t>
            </a:r>
            <a:endParaRPr lang="en-US" b="1" dirty="0">
              <a:solidFill>
                <a:schemeClr val="bg1"/>
              </a:solidFill>
            </a:endParaRPr>
          </a:p>
        </p:txBody>
      </p:sp>
      <p:sp>
        <p:nvSpPr>
          <p:cNvPr id="13" name="TextBox 12"/>
          <p:cNvSpPr txBox="1"/>
          <p:nvPr/>
        </p:nvSpPr>
        <p:spPr>
          <a:xfrm rot="480000">
            <a:off x="1504318" y="4111037"/>
            <a:ext cx="1066800" cy="369332"/>
          </a:xfrm>
          <a:prstGeom prst="rect">
            <a:avLst/>
          </a:prstGeom>
          <a:solidFill>
            <a:schemeClr val="tx1"/>
          </a:solidFill>
        </p:spPr>
        <p:txBody>
          <a:bodyPr wrap="square" rtlCol="0">
            <a:spAutoFit/>
          </a:bodyPr>
          <a:lstStyle/>
          <a:p>
            <a:pPr algn="ctr"/>
            <a:r>
              <a:rPr lang="en-US" b="1" dirty="0" smtClean="0">
                <a:solidFill>
                  <a:schemeClr val="bg1"/>
                </a:solidFill>
              </a:rPr>
              <a:t>ARIZONA</a:t>
            </a:r>
            <a:endParaRPr lang="en-US" b="1" dirty="0">
              <a:solidFill>
                <a:schemeClr val="bg1"/>
              </a:solidFill>
            </a:endParaRPr>
          </a:p>
        </p:txBody>
      </p:sp>
      <p:sp>
        <p:nvSpPr>
          <p:cNvPr id="12" name="TextBox 11"/>
          <p:cNvSpPr txBox="1"/>
          <p:nvPr/>
        </p:nvSpPr>
        <p:spPr>
          <a:xfrm rot="480000">
            <a:off x="2762596" y="3364946"/>
            <a:ext cx="1295400" cy="369332"/>
          </a:xfrm>
          <a:prstGeom prst="rect">
            <a:avLst/>
          </a:prstGeom>
          <a:solidFill>
            <a:schemeClr val="tx1"/>
          </a:solidFill>
        </p:spPr>
        <p:txBody>
          <a:bodyPr wrap="square" rtlCol="0">
            <a:spAutoFit/>
          </a:bodyPr>
          <a:lstStyle/>
          <a:p>
            <a:pPr algn="ctr"/>
            <a:r>
              <a:rPr lang="en-US" b="1" dirty="0" smtClean="0">
                <a:solidFill>
                  <a:schemeClr val="bg1"/>
                </a:solidFill>
              </a:rPr>
              <a:t>COLORADO</a:t>
            </a:r>
            <a:endParaRPr lang="en-US"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Effect transition="in" filter="fade">
                                      <p:cBhvr>
                                        <p:cTn id="14" dur="1000"/>
                                        <p:tgtEl>
                                          <p:spTgt spid="16"/>
                                        </p:tgtEl>
                                      </p:cBhvr>
                                    </p:animEffect>
                                  </p:childTnLst>
                                </p:cTn>
                              </p:par>
                            </p:childTnLst>
                          </p:cTn>
                        </p:par>
                        <p:par>
                          <p:cTn id="15" fill="hold">
                            <p:stCondLst>
                              <p:cond delay="1000"/>
                            </p:stCondLst>
                            <p:childTnLst>
                              <p:par>
                                <p:cTn id="16" presetID="53"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Effect transition="in" filter="fade">
                                      <p:cBhvr>
                                        <p:cTn id="20" dur="1000"/>
                                        <p:tgtEl>
                                          <p:spTgt spid="7"/>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Effect transition="in" filter="fade">
                                      <p:cBhvr>
                                        <p:cTn id="25" dur="1000"/>
                                        <p:tgtEl>
                                          <p:spTgt spid="11"/>
                                        </p:tgtEl>
                                      </p:cBhvr>
                                    </p:animEffect>
                                  </p:childTnLst>
                                </p:cTn>
                              </p:par>
                            </p:childTnLst>
                          </p:cTn>
                        </p:par>
                        <p:par>
                          <p:cTn id="26" fill="hold">
                            <p:stCondLst>
                              <p:cond delay="2000"/>
                            </p:stCondLst>
                            <p:childTnLst>
                              <p:par>
                                <p:cTn id="27" presetID="53"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fltVal val="0"/>
                                          </p:val>
                                        </p:tav>
                                        <p:tav tm="100000">
                                          <p:val>
                                            <p:strVal val="#ppt_w"/>
                                          </p:val>
                                        </p:tav>
                                      </p:tavLst>
                                    </p:anim>
                                    <p:anim calcmode="lin" valueType="num">
                                      <p:cBhvr>
                                        <p:cTn id="30" dur="1000" fill="hold"/>
                                        <p:tgtEl>
                                          <p:spTgt spid="8"/>
                                        </p:tgtEl>
                                        <p:attrNameLst>
                                          <p:attrName>ppt_h</p:attrName>
                                        </p:attrNameLst>
                                      </p:cBhvr>
                                      <p:tavLst>
                                        <p:tav tm="0">
                                          <p:val>
                                            <p:fltVal val="0"/>
                                          </p:val>
                                        </p:tav>
                                        <p:tav tm="100000">
                                          <p:val>
                                            <p:strVal val="#ppt_h"/>
                                          </p:val>
                                        </p:tav>
                                      </p:tavLst>
                                    </p:anim>
                                    <p:animEffect transition="in" filter="fade">
                                      <p:cBhvr>
                                        <p:cTn id="31" dur="1000"/>
                                        <p:tgtEl>
                                          <p:spTgt spid="8"/>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1000" fill="hold"/>
                                        <p:tgtEl>
                                          <p:spTgt spid="12"/>
                                        </p:tgtEl>
                                        <p:attrNameLst>
                                          <p:attrName>ppt_w</p:attrName>
                                        </p:attrNameLst>
                                      </p:cBhvr>
                                      <p:tavLst>
                                        <p:tav tm="0">
                                          <p:val>
                                            <p:fltVal val="0"/>
                                          </p:val>
                                        </p:tav>
                                        <p:tav tm="100000">
                                          <p:val>
                                            <p:strVal val="#ppt_w"/>
                                          </p:val>
                                        </p:tav>
                                      </p:tavLst>
                                    </p:anim>
                                    <p:anim calcmode="lin" valueType="num">
                                      <p:cBhvr>
                                        <p:cTn id="35" dur="1000" fill="hold"/>
                                        <p:tgtEl>
                                          <p:spTgt spid="12"/>
                                        </p:tgtEl>
                                        <p:attrNameLst>
                                          <p:attrName>ppt_h</p:attrName>
                                        </p:attrNameLst>
                                      </p:cBhvr>
                                      <p:tavLst>
                                        <p:tav tm="0">
                                          <p:val>
                                            <p:fltVal val="0"/>
                                          </p:val>
                                        </p:tav>
                                        <p:tav tm="100000">
                                          <p:val>
                                            <p:strVal val="#ppt_h"/>
                                          </p:val>
                                        </p:tav>
                                      </p:tavLst>
                                    </p:anim>
                                    <p:animEffect transition="in" filter="fade">
                                      <p:cBhvr>
                                        <p:cTn id="36" dur="1000"/>
                                        <p:tgtEl>
                                          <p:spTgt spid="12"/>
                                        </p:tgtEl>
                                      </p:cBhvr>
                                    </p:animEffect>
                                  </p:childTnLst>
                                </p:cTn>
                              </p:par>
                            </p:childTnLst>
                          </p:cTn>
                        </p:par>
                        <p:par>
                          <p:cTn id="37" fill="hold">
                            <p:stCondLst>
                              <p:cond delay="3000"/>
                            </p:stCondLst>
                            <p:childTnLst>
                              <p:par>
                                <p:cTn id="38" presetID="53"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ppt_w</p:attrName>
                                        </p:attrNameLst>
                                      </p:cBhvr>
                                      <p:tavLst>
                                        <p:tav tm="0">
                                          <p:val>
                                            <p:fltVal val="0"/>
                                          </p:val>
                                        </p:tav>
                                        <p:tav tm="100000">
                                          <p:val>
                                            <p:strVal val="#ppt_w"/>
                                          </p:val>
                                        </p:tav>
                                      </p:tavLst>
                                    </p:anim>
                                    <p:anim calcmode="lin" valueType="num">
                                      <p:cBhvr>
                                        <p:cTn id="41" dur="1000" fill="hold"/>
                                        <p:tgtEl>
                                          <p:spTgt spid="10"/>
                                        </p:tgtEl>
                                        <p:attrNameLst>
                                          <p:attrName>ppt_h</p:attrName>
                                        </p:attrNameLst>
                                      </p:cBhvr>
                                      <p:tavLst>
                                        <p:tav tm="0">
                                          <p:val>
                                            <p:fltVal val="0"/>
                                          </p:val>
                                        </p:tav>
                                        <p:tav tm="100000">
                                          <p:val>
                                            <p:strVal val="#ppt_h"/>
                                          </p:val>
                                        </p:tav>
                                      </p:tavLst>
                                    </p:anim>
                                    <p:animEffect transition="in" filter="fade">
                                      <p:cBhvr>
                                        <p:cTn id="42" dur="1000"/>
                                        <p:tgtEl>
                                          <p:spTgt spid="10"/>
                                        </p:tgtEl>
                                      </p:cBhvr>
                                    </p:animEffect>
                                  </p:childTnLst>
                                </p:cTn>
                              </p:par>
                              <p:par>
                                <p:cTn id="43" presetID="53"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1000" fill="hold"/>
                                        <p:tgtEl>
                                          <p:spTgt spid="13"/>
                                        </p:tgtEl>
                                        <p:attrNameLst>
                                          <p:attrName>ppt_w</p:attrName>
                                        </p:attrNameLst>
                                      </p:cBhvr>
                                      <p:tavLst>
                                        <p:tav tm="0">
                                          <p:val>
                                            <p:fltVal val="0"/>
                                          </p:val>
                                        </p:tav>
                                        <p:tav tm="100000">
                                          <p:val>
                                            <p:strVal val="#ppt_w"/>
                                          </p:val>
                                        </p:tav>
                                      </p:tavLst>
                                    </p:anim>
                                    <p:anim calcmode="lin" valueType="num">
                                      <p:cBhvr>
                                        <p:cTn id="46" dur="1000" fill="hold"/>
                                        <p:tgtEl>
                                          <p:spTgt spid="13"/>
                                        </p:tgtEl>
                                        <p:attrNameLst>
                                          <p:attrName>ppt_h</p:attrName>
                                        </p:attrNameLst>
                                      </p:cBhvr>
                                      <p:tavLst>
                                        <p:tav tm="0">
                                          <p:val>
                                            <p:fltVal val="0"/>
                                          </p:val>
                                        </p:tav>
                                        <p:tav tm="100000">
                                          <p:val>
                                            <p:strVal val="#ppt_h"/>
                                          </p:val>
                                        </p:tav>
                                      </p:tavLst>
                                    </p:anim>
                                    <p:animEffect transition="in" filter="fade">
                                      <p:cBhvr>
                                        <p:cTn id="47" dur="1000"/>
                                        <p:tgtEl>
                                          <p:spTgt spid="13"/>
                                        </p:tgtEl>
                                      </p:cBhvr>
                                    </p:animEffect>
                                  </p:childTnLst>
                                </p:cTn>
                              </p:par>
                            </p:childTnLst>
                          </p:cTn>
                        </p:par>
                        <p:par>
                          <p:cTn id="48" fill="hold">
                            <p:stCondLst>
                              <p:cond delay="4000"/>
                            </p:stCondLst>
                            <p:childTnLst>
                              <p:par>
                                <p:cTn id="49" presetID="53" presetClass="entr" presetSubtype="0"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animEffect transition="in" filter="fade">
                                      <p:cBhvr>
                                        <p:cTn id="53" dur="1000"/>
                                        <p:tgtEl>
                                          <p:spTgt spid="9"/>
                                        </p:tgtEl>
                                      </p:cBhvr>
                                    </p:animEffect>
                                  </p:childTnLst>
                                </p:cTn>
                              </p:par>
                              <p:par>
                                <p:cTn id="54" presetID="53"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1000" fill="hold"/>
                                        <p:tgtEl>
                                          <p:spTgt spid="14"/>
                                        </p:tgtEl>
                                        <p:attrNameLst>
                                          <p:attrName>ppt_w</p:attrName>
                                        </p:attrNameLst>
                                      </p:cBhvr>
                                      <p:tavLst>
                                        <p:tav tm="0">
                                          <p:val>
                                            <p:fltVal val="0"/>
                                          </p:val>
                                        </p:tav>
                                        <p:tav tm="100000">
                                          <p:val>
                                            <p:strVal val="#ppt_w"/>
                                          </p:val>
                                        </p:tav>
                                      </p:tavLst>
                                    </p:anim>
                                    <p:anim calcmode="lin" valueType="num">
                                      <p:cBhvr>
                                        <p:cTn id="57" dur="1000" fill="hold"/>
                                        <p:tgtEl>
                                          <p:spTgt spid="14"/>
                                        </p:tgtEl>
                                        <p:attrNameLst>
                                          <p:attrName>ppt_h</p:attrName>
                                        </p:attrNameLst>
                                      </p:cBhvr>
                                      <p:tavLst>
                                        <p:tav tm="0">
                                          <p:val>
                                            <p:fltVal val="0"/>
                                          </p:val>
                                        </p:tav>
                                        <p:tav tm="100000">
                                          <p:val>
                                            <p:strVal val="#ppt_h"/>
                                          </p:val>
                                        </p:tav>
                                      </p:tavLst>
                                    </p:anim>
                                    <p:animEffect transition="in" filter="fade">
                                      <p:cBhvr>
                                        <p:cTn id="5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6" grpId="0" animBg="1"/>
      <p:bldP spid="14" grpId="0" animBg="1"/>
      <p:bldP spid="13"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mages8.alphacoders.com/687/687673.jpg"/>
          <p:cNvPicPr>
            <a:picLocks noChangeAspect="1" noChangeArrowheads="1"/>
          </p:cNvPicPr>
          <p:nvPr/>
        </p:nvPicPr>
        <p:blipFill>
          <a:blip r:embed="rId2" cstate="print"/>
          <a:srcRect/>
          <a:stretch>
            <a:fillRect/>
          </a:stretch>
        </p:blipFill>
        <p:spPr bwMode="auto">
          <a:xfrm>
            <a:off x="0" y="762000"/>
            <a:ext cx="9144000" cy="5557100"/>
          </a:xfrm>
          <a:prstGeom prst="rect">
            <a:avLst/>
          </a:prstGeom>
          <a:noFill/>
        </p:spPr>
      </p:pic>
      <p:sp>
        <p:nvSpPr>
          <p:cNvPr id="7" name="Freeform 6"/>
          <p:cNvSpPr/>
          <p:nvPr/>
        </p:nvSpPr>
        <p:spPr>
          <a:xfrm rot="487774">
            <a:off x="1932132" y="2719265"/>
            <a:ext cx="815461" cy="1073516"/>
          </a:xfrm>
          <a:custGeom>
            <a:avLst/>
            <a:gdLst>
              <a:gd name="connsiteX0" fmla="*/ 753036 w 757926"/>
              <a:gd name="connsiteY0" fmla="*/ 220043 h 977968"/>
              <a:gd name="connsiteX1" fmla="*/ 464535 w 757926"/>
              <a:gd name="connsiteY1" fmla="*/ 215153 h 977968"/>
              <a:gd name="connsiteX2" fmla="*/ 459645 w 757926"/>
              <a:gd name="connsiteY2" fmla="*/ 4890 h 977968"/>
              <a:gd name="connsiteX3" fmla="*/ 0 w 757926"/>
              <a:gd name="connsiteY3" fmla="*/ 0 h 977968"/>
              <a:gd name="connsiteX4" fmla="*/ 9780 w 757926"/>
              <a:gd name="connsiteY4" fmla="*/ 953519 h 977968"/>
              <a:gd name="connsiteX5" fmla="*/ 757926 w 757926"/>
              <a:gd name="connsiteY5" fmla="*/ 977968 h 977968"/>
              <a:gd name="connsiteX6" fmla="*/ 753036 w 757926"/>
              <a:gd name="connsiteY6" fmla="*/ 220043 h 97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926" h="977968">
                <a:moveTo>
                  <a:pt x="753036" y="220043"/>
                </a:moveTo>
                <a:lnTo>
                  <a:pt x="464535" y="215153"/>
                </a:lnTo>
                <a:lnTo>
                  <a:pt x="459645" y="4890"/>
                </a:lnTo>
                <a:lnTo>
                  <a:pt x="0" y="0"/>
                </a:lnTo>
                <a:lnTo>
                  <a:pt x="9780" y="953519"/>
                </a:lnTo>
                <a:lnTo>
                  <a:pt x="757926" y="977968"/>
                </a:lnTo>
                <a:lnTo>
                  <a:pt x="753036" y="220043"/>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rot="480000">
            <a:off x="2719769" y="3076748"/>
            <a:ext cx="1133856" cy="842201"/>
          </a:xfrm>
          <a:custGeom>
            <a:avLst/>
            <a:gdLst>
              <a:gd name="connsiteX0" fmla="*/ 0 w 1051315"/>
              <a:gd name="connsiteY0" fmla="*/ 0 h 767705"/>
              <a:gd name="connsiteX1" fmla="*/ 1041536 w 1051315"/>
              <a:gd name="connsiteY1" fmla="*/ 0 h 767705"/>
              <a:gd name="connsiteX2" fmla="*/ 1051315 w 1051315"/>
              <a:gd name="connsiteY2" fmla="*/ 762815 h 767705"/>
              <a:gd name="connsiteX3" fmla="*/ 0 w 1051315"/>
              <a:gd name="connsiteY3" fmla="*/ 767705 h 767705"/>
              <a:gd name="connsiteX4" fmla="*/ 0 w 1051315"/>
              <a:gd name="connsiteY4" fmla="*/ 0 h 767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315" h="767705">
                <a:moveTo>
                  <a:pt x="0" y="0"/>
                </a:moveTo>
                <a:lnTo>
                  <a:pt x="1041536" y="0"/>
                </a:lnTo>
                <a:lnTo>
                  <a:pt x="1051315" y="762815"/>
                </a:lnTo>
                <a:lnTo>
                  <a:pt x="0" y="767705"/>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480000">
            <a:off x="2594245" y="3900453"/>
            <a:ext cx="1042416" cy="1179576"/>
          </a:xfrm>
          <a:custGeom>
            <a:avLst/>
            <a:gdLst>
              <a:gd name="connsiteX0" fmla="*/ 0 w 904620"/>
              <a:gd name="connsiteY0" fmla="*/ 14669 h 1017086"/>
              <a:gd name="connsiteX1" fmla="*/ 899730 w 904620"/>
              <a:gd name="connsiteY1" fmla="*/ 0 h 1017086"/>
              <a:gd name="connsiteX2" fmla="*/ 904620 w 904620"/>
              <a:gd name="connsiteY2" fmla="*/ 909510 h 1017086"/>
              <a:gd name="connsiteX3" fmla="*/ 396077 w 904620"/>
              <a:gd name="connsiteY3" fmla="*/ 904620 h 1017086"/>
              <a:gd name="connsiteX4" fmla="*/ 391187 w 904620"/>
              <a:gd name="connsiteY4" fmla="*/ 953518 h 1017086"/>
              <a:gd name="connsiteX5" fmla="*/ 127136 w 904620"/>
              <a:gd name="connsiteY5" fmla="*/ 948628 h 1017086"/>
              <a:gd name="connsiteX6" fmla="*/ 122246 w 904620"/>
              <a:gd name="connsiteY6" fmla="*/ 1012196 h 1017086"/>
              <a:gd name="connsiteX7" fmla="*/ 0 w 904620"/>
              <a:gd name="connsiteY7" fmla="*/ 1017086 h 1017086"/>
              <a:gd name="connsiteX8" fmla="*/ 0 w 904620"/>
              <a:gd name="connsiteY8" fmla="*/ 14669 h 101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620" h="1017086">
                <a:moveTo>
                  <a:pt x="0" y="14669"/>
                </a:moveTo>
                <a:lnTo>
                  <a:pt x="899730" y="0"/>
                </a:lnTo>
                <a:lnTo>
                  <a:pt x="904620" y="909510"/>
                </a:lnTo>
                <a:lnTo>
                  <a:pt x="396077" y="904620"/>
                </a:lnTo>
                <a:lnTo>
                  <a:pt x="391187" y="953518"/>
                </a:lnTo>
                <a:lnTo>
                  <a:pt x="127136" y="948628"/>
                </a:lnTo>
                <a:lnTo>
                  <a:pt x="122246" y="1012196"/>
                </a:lnTo>
                <a:lnTo>
                  <a:pt x="0" y="1017086"/>
                </a:lnTo>
                <a:lnTo>
                  <a:pt x="0" y="14669"/>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480000">
            <a:off x="1673703" y="3759521"/>
            <a:ext cx="936482" cy="1121752"/>
          </a:xfrm>
          <a:custGeom>
            <a:avLst/>
            <a:gdLst>
              <a:gd name="connsiteX0" fmla="*/ 841053 w 841053"/>
              <a:gd name="connsiteY0" fmla="*/ 14669 h 1036646"/>
              <a:gd name="connsiteX1" fmla="*/ 112467 w 841053"/>
              <a:gd name="connsiteY1" fmla="*/ 0 h 1036646"/>
              <a:gd name="connsiteX2" fmla="*/ 63568 w 841053"/>
              <a:gd name="connsiteY2" fmla="*/ 73347 h 1036646"/>
              <a:gd name="connsiteX3" fmla="*/ 9780 w 841053"/>
              <a:gd name="connsiteY3" fmla="*/ 356958 h 1036646"/>
              <a:gd name="connsiteX4" fmla="*/ 78238 w 841053"/>
              <a:gd name="connsiteY4" fmla="*/ 503653 h 1036646"/>
              <a:gd name="connsiteX5" fmla="*/ 48899 w 841053"/>
              <a:gd name="connsiteY5" fmla="*/ 562331 h 1036646"/>
              <a:gd name="connsiteX6" fmla="*/ 19560 w 841053"/>
              <a:gd name="connsiteY6" fmla="*/ 684577 h 1036646"/>
              <a:gd name="connsiteX7" fmla="*/ 44009 w 841053"/>
              <a:gd name="connsiteY7" fmla="*/ 787264 h 1036646"/>
              <a:gd name="connsiteX8" fmla="*/ 0 w 841053"/>
              <a:gd name="connsiteY8" fmla="*/ 816603 h 1036646"/>
              <a:gd name="connsiteX9" fmla="*/ 562332 w 841053"/>
              <a:gd name="connsiteY9" fmla="*/ 1036646 h 1036646"/>
              <a:gd name="connsiteX10" fmla="*/ 841053 w 841053"/>
              <a:gd name="connsiteY10" fmla="*/ 1021976 h 1036646"/>
              <a:gd name="connsiteX11" fmla="*/ 841053 w 841053"/>
              <a:gd name="connsiteY11" fmla="*/ 14669 h 10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053" h="1036646">
                <a:moveTo>
                  <a:pt x="841053" y="14669"/>
                </a:moveTo>
                <a:lnTo>
                  <a:pt x="112467" y="0"/>
                </a:lnTo>
                <a:lnTo>
                  <a:pt x="63568" y="73347"/>
                </a:lnTo>
                <a:lnTo>
                  <a:pt x="9780" y="356958"/>
                </a:lnTo>
                <a:lnTo>
                  <a:pt x="78238" y="503653"/>
                </a:lnTo>
                <a:lnTo>
                  <a:pt x="48899" y="562331"/>
                </a:lnTo>
                <a:lnTo>
                  <a:pt x="19560" y="684577"/>
                </a:lnTo>
                <a:lnTo>
                  <a:pt x="44009" y="787264"/>
                </a:lnTo>
                <a:lnTo>
                  <a:pt x="0" y="816603"/>
                </a:lnTo>
                <a:lnTo>
                  <a:pt x="562332" y="1036646"/>
                </a:lnTo>
                <a:lnTo>
                  <a:pt x="841053" y="1021976"/>
                </a:lnTo>
                <a:lnTo>
                  <a:pt x="841053" y="14669"/>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rot="480000">
            <a:off x="1927805" y="3175371"/>
            <a:ext cx="762000" cy="381000"/>
          </a:xfrm>
          <a:prstGeom prst="rect">
            <a:avLst/>
          </a:prstGeom>
          <a:solidFill>
            <a:schemeClr val="tx1"/>
          </a:solidFill>
        </p:spPr>
        <p:txBody>
          <a:bodyPr wrap="square" rtlCol="0">
            <a:spAutoFit/>
          </a:bodyPr>
          <a:lstStyle/>
          <a:p>
            <a:pPr algn="ctr"/>
            <a:r>
              <a:rPr lang="en-US" b="1" dirty="0" smtClean="0">
                <a:solidFill>
                  <a:schemeClr val="bg1"/>
                </a:solidFill>
              </a:rPr>
              <a:t>UTAH</a:t>
            </a:r>
            <a:endParaRPr lang="en-US" b="1" dirty="0">
              <a:solidFill>
                <a:schemeClr val="bg1"/>
              </a:solidFill>
            </a:endParaRPr>
          </a:p>
        </p:txBody>
      </p:sp>
      <p:sp>
        <p:nvSpPr>
          <p:cNvPr id="12" name="TextBox 11"/>
          <p:cNvSpPr txBox="1"/>
          <p:nvPr/>
        </p:nvSpPr>
        <p:spPr>
          <a:xfrm rot="480000">
            <a:off x="2762596" y="3364946"/>
            <a:ext cx="1295400" cy="369332"/>
          </a:xfrm>
          <a:prstGeom prst="rect">
            <a:avLst/>
          </a:prstGeom>
          <a:solidFill>
            <a:schemeClr val="tx1"/>
          </a:solidFill>
        </p:spPr>
        <p:txBody>
          <a:bodyPr wrap="square" rtlCol="0">
            <a:spAutoFit/>
          </a:bodyPr>
          <a:lstStyle/>
          <a:p>
            <a:pPr algn="ctr"/>
            <a:r>
              <a:rPr lang="en-US" b="1" dirty="0" smtClean="0">
                <a:solidFill>
                  <a:schemeClr val="bg1"/>
                </a:solidFill>
              </a:rPr>
              <a:t>COLORADO</a:t>
            </a:r>
            <a:endParaRPr lang="en-US" b="1" dirty="0">
              <a:solidFill>
                <a:schemeClr val="bg1"/>
              </a:solidFill>
            </a:endParaRPr>
          </a:p>
        </p:txBody>
      </p:sp>
      <p:sp>
        <p:nvSpPr>
          <p:cNvPr id="13" name="TextBox 12"/>
          <p:cNvSpPr txBox="1"/>
          <p:nvPr/>
        </p:nvSpPr>
        <p:spPr>
          <a:xfrm rot="480000">
            <a:off x="1504318" y="4111037"/>
            <a:ext cx="1066800" cy="369332"/>
          </a:xfrm>
          <a:prstGeom prst="rect">
            <a:avLst/>
          </a:prstGeom>
          <a:solidFill>
            <a:schemeClr val="tx1"/>
          </a:solidFill>
        </p:spPr>
        <p:txBody>
          <a:bodyPr wrap="square" rtlCol="0">
            <a:spAutoFit/>
          </a:bodyPr>
          <a:lstStyle/>
          <a:p>
            <a:pPr algn="ctr"/>
            <a:r>
              <a:rPr lang="en-US" b="1" dirty="0" smtClean="0">
                <a:solidFill>
                  <a:schemeClr val="bg1"/>
                </a:solidFill>
              </a:rPr>
              <a:t>ARIZONA</a:t>
            </a:r>
            <a:endParaRPr lang="en-US" b="1" dirty="0">
              <a:solidFill>
                <a:schemeClr val="bg1"/>
              </a:solidFill>
            </a:endParaRPr>
          </a:p>
        </p:txBody>
      </p:sp>
      <p:sp>
        <p:nvSpPr>
          <p:cNvPr id="14" name="TextBox 13"/>
          <p:cNvSpPr txBox="1"/>
          <p:nvPr/>
        </p:nvSpPr>
        <p:spPr>
          <a:xfrm rot="480000">
            <a:off x="2639229" y="4295252"/>
            <a:ext cx="1524000" cy="369332"/>
          </a:xfrm>
          <a:prstGeom prst="rect">
            <a:avLst/>
          </a:prstGeom>
          <a:solidFill>
            <a:schemeClr val="tx1"/>
          </a:solidFill>
        </p:spPr>
        <p:txBody>
          <a:bodyPr wrap="square" rtlCol="0">
            <a:spAutoFit/>
          </a:bodyPr>
          <a:lstStyle/>
          <a:p>
            <a:pPr algn="ctr"/>
            <a:r>
              <a:rPr lang="en-US" b="1" dirty="0" smtClean="0">
                <a:solidFill>
                  <a:schemeClr val="bg1"/>
                </a:solidFill>
              </a:rPr>
              <a:t>NEW MEXICO</a:t>
            </a:r>
            <a:endParaRPr lang="en-US" b="1" dirty="0">
              <a:solidFill>
                <a:schemeClr val="bg1"/>
              </a:solidFill>
            </a:endParaRPr>
          </a:p>
        </p:txBody>
      </p:sp>
      <p:sp>
        <p:nvSpPr>
          <p:cNvPr id="15" name="Rectangle 14"/>
          <p:cNvSpPr/>
          <p:nvPr/>
        </p:nvSpPr>
        <p:spPr>
          <a:xfrm>
            <a:off x="0" y="0"/>
            <a:ext cx="9144000" cy="584775"/>
          </a:xfrm>
          <a:prstGeom prst="rect">
            <a:avLst/>
          </a:prstGeom>
          <a:solidFill>
            <a:srgbClr val="FFFF00"/>
          </a:solidFill>
        </p:spPr>
        <p:txBody>
          <a:bodyPr wrap="square">
            <a:spAutoFit/>
          </a:bodyPr>
          <a:lstStyle/>
          <a:p>
            <a:pPr algn="ctr"/>
            <a:r>
              <a:rPr lang="en-US" sz="3200" b="1" dirty="0" smtClean="0"/>
              <a:t>Location of National Parks for Today’s Discussion</a:t>
            </a:r>
            <a:endParaRPr lang="en-US" sz="3200" b="1" dirty="0"/>
          </a:p>
        </p:txBody>
      </p:sp>
      <p:sp>
        <p:nvSpPr>
          <p:cNvPr id="16" name="Rounded Rectangle 15"/>
          <p:cNvSpPr/>
          <p:nvPr/>
        </p:nvSpPr>
        <p:spPr>
          <a:xfrm rot="480000">
            <a:off x="1661752" y="2662377"/>
            <a:ext cx="2294343" cy="244110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p:nvPicPr>
        <p:blipFill>
          <a:blip r:embed="rId3" cstate="print"/>
          <a:srcRect/>
          <a:stretch>
            <a:fillRect/>
          </a:stretch>
        </p:blipFill>
        <p:spPr bwMode="auto">
          <a:xfrm rot="480000">
            <a:off x="1433605" y="2574769"/>
            <a:ext cx="2848894" cy="2651760"/>
          </a:xfrm>
          <a:prstGeom prst="rect">
            <a:avLst/>
          </a:prstGeom>
          <a:noFill/>
          <a:ln w="9525">
            <a:noFill/>
            <a:miter lim="800000"/>
            <a:headEnd/>
            <a:tailEnd/>
          </a:ln>
        </p:spPr>
      </p:pic>
      <p:sp>
        <p:nvSpPr>
          <p:cNvPr id="17" name="TextBox 16"/>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par>
                          <p:cTn id="7" fill="hold">
                            <p:stCondLst>
                              <p:cond delay="0"/>
                            </p:stCondLst>
                            <p:childTnLst>
                              <p:par>
                                <p:cTn id="8" presetID="10" presetClass="exit" presetSubtype="0" fill="hold" grpId="0" nodeType="afterEffect">
                                  <p:stCondLst>
                                    <p:cond delay="0"/>
                                  </p:stCondLst>
                                  <p:childTnLst>
                                    <p:animEffect transition="out" filter="fade">
                                      <p:cBhvr>
                                        <p:cTn id="9" dur="2000"/>
                                        <p:tgtEl>
                                          <p:spTgt spid="7"/>
                                        </p:tgtEl>
                                      </p:cBhvr>
                                    </p:animEffect>
                                    <p:set>
                                      <p:cBhvr>
                                        <p:cTn id="10" dur="1" fill="hold">
                                          <p:stCondLst>
                                            <p:cond delay="1999"/>
                                          </p:stCondLst>
                                        </p:cTn>
                                        <p:tgtEl>
                                          <p:spTgt spid="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9"/>
                                        </p:tgtEl>
                                      </p:cBhvr>
                                    </p:animEffect>
                                    <p:set>
                                      <p:cBhvr>
                                        <p:cTn id="16" dur="1" fill="hold">
                                          <p:stCondLst>
                                            <p:cond delay="1999"/>
                                          </p:stCondLst>
                                        </p:cTn>
                                        <p:tgtEl>
                                          <p:spTgt spid="9"/>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000"/>
                                        <p:tgtEl>
                                          <p:spTgt spid="11"/>
                                        </p:tgtEl>
                                      </p:cBhvr>
                                    </p:animEffect>
                                    <p:set>
                                      <p:cBhvr>
                                        <p:cTn id="22" dur="1" fill="hold">
                                          <p:stCondLst>
                                            <p:cond delay="1999"/>
                                          </p:stCondLst>
                                        </p:cTn>
                                        <p:tgtEl>
                                          <p:spTgt spid="11"/>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2000"/>
                                        <p:tgtEl>
                                          <p:spTgt spid="13"/>
                                        </p:tgtEl>
                                      </p:cBhvr>
                                    </p:animEffect>
                                    <p:set>
                                      <p:cBhvr>
                                        <p:cTn id="28" dur="1" fill="hold">
                                          <p:stCondLst>
                                            <p:cond delay="1999"/>
                                          </p:stCondLst>
                                        </p:cTn>
                                        <p:tgtEl>
                                          <p:spTgt spid="13"/>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2000"/>
                                        <p:tgtEl>
                                          <p:spTgt spid="14"/>
                                        </p:tgtEl>
                                      </p:cBhvr>
                                    </p:animEffect>
                                    <p:set>
                                      <p:cBhvr>
                                        <p:cTn id="31" dur="1" fill="hold">
                                          <p:stCondLst>
                                            <p:cond delay="1999"/>
                                          </p:stCondLst>
                                        </p:cTn>
                                        <p:tgtEl>
                                          <p:spTgt spid="14"/>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2000"/>
                                        <p:tgtEl>
                                          <p:spTgt spid="16"/>
                                        </p:tgtEl>
                                      </p:cBhvr>
                                    </p:animEffect>
                                    <p:set>
                                      <p:cBhvr>
                                        <p:cTn id="34" dur="1" fill="hold">
                                          <p:stCondLst>
                                            <p:cond delay="1999"/>
                                          </p:stCondLst>
                                        </p:cTn>
                                        <p:tgtEl>
                                          <p:spTgt spid="1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2000"/>
                                        <p:tgtEl>
                                          <p:spTgt spid="3074"/>
                                        </p:tgtEl>
                                      </p:cBhvr>
                                    </p:animEffect>
                                    <p:set>
                                      <p:cBhvr>
                                        <p:cTn id="37" dur="1" fill="hold">
                                          <p:stCondLst>
                                            <p:cond delay="1999"/>
                                          </p:stCondLst>
                                        </p:cTn>
                                        <p:tgtEl>
                                          <p:spTgt spid="3074"/>
                                        </p:tgtEl>
                                        <p:attrNameLst>
                                          <p:attrName>style.visibility</p:attrName>
                                        </p:attrNameLst>
                                      </p:cBhvr>
                                      <p:to>
                                        <p:strVal val="hidden"/>
                                      </p:to>
                                    </p:set>
                                  </p:childTnLst>
                                </p:cTn>
                              </p:par>
                              <p:par>
                                <p:cTn id="38" presetID="8" presetClass="emph" presetSubtype="0" fill="hold" nodeType="withEffect">
                                  <p:stCondLst>
                                    <p:cond delay="0"/>
                                  </p:stCondLst>
                                  <p:childTnLst>
                                    <p:animRot by="-480000">
                                      <p:cBhvr>
                                        <p:cTn id="39" dur="2000" fill="hold"/>
                                        <p:tgtEl>
                                          <p:spTgt spid="3075"/>
                                        </p:tgtEl>
                                        <p:attrNameLst>
                                          <p:attrName>r</p:attrName>
                                        </p:attrNameLst>
                                      </p:cBhvr>
                                    </p:animRot>
                                  </p:childTnLst>
                                </p:cTn>
                              </p:par>
                              <p:par>
                                <p:cTn id="40" presetID="64" presetClass="path" presetSubtype="0" accel="50000" decel="50000" fill="hold" nodeType="withEffect">
                                  <p:stCondLst>
                                    <p:cond delay="0"/>
                                  </p:stCondLst>
                                  <p:childTnLst>
                                    <p:animMotion origin="layout" path="M 3.33333E-6 -1.9084E-6 L 0.01302 -0.03539 " pathEditMode="relative" rAng="0" ptsTypes="AA">
                                      <p:cBhvr>
                                        <p:cTn id="41" dur="2000" fill="hold"/>
                                        <p:tgtEl>
                                          <p:spTgt spid="3075"/>
                                        </p:tgtEl>
                                        <p:attrNameLst>
                                          <p:attrName>ppt_x</p:attrName>
                                          <p:attrName>ppt_y</p:attrName>
                                        </p:attrNameLst>
                                      </p:cBhvr>
                                      <p:rCtr x="6" y="-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9"/>
          <p:cNvGrpSpPr/>
          <p:nvPr/>
        </p:nvGrpSpPr>
        <p:grpSpPr>
          <a:xfrm>
            <a:off x="38100" y="719138"/>
            <a:ext cx="9105900" cy="5419725"/>
            <a:chOff x="38100" y="719138"/>
            <a:chExt cx="9105900" cy="5419725"/>
          </a:xfrm>
        </p:grpSpPr>
        <p:pic>
          <p:nvPicPr>
            <p:cNvPr id="2051" name="Picture 3"/>
            <p:cNvPicPr>
              <a:picLocks noChangeAspect="1" noChangeArrowheads="1"/>
            </p:cNvPicPr>
            <p:nvPr/>
          </p:nvPicPr>
          <p:blipFill>
            <a:blip r:embed="rId2" cstate="print"/>
            <a:srcRect/>
            <a:stretch>
              <a:fillRect/>
            </a:stretch>
          </p:blipFill>
          <p:spPr bwMode="auto">
            <a:xfrm>
              <a:off x="38100" y="719138"/>
              <a:ext cx="9105900" cy="5419725"/>
            </a:xfrm>
            <a:prstGeom prst="rect">
              <a:avLst/>
            </a:prstGeom>
            <a:noFill/>
            <a:ln w="9525">
              <a:noFill/>
              <a:miter lim="800000"/>
              <a:headEnd/>
              <a:tailEnd/>
            </a:ln>
          </p:spPr>
        </p:pic>
        <p:sp>
          <p:nvSpPr>
            <p:cNvPr id="36" name="Freeform 35"/>
            <p:cNvSpPr/>
            <p:nvPr/>
          </p:nvSpPr>
          <p:spPr>
            <a:xfrm>
              <a:off x="532563" y="1106992"/>
              <a:ext cx="8591341" cy="4511710"/>
            </a:xfrm>
            <a:custGeom>
              <a:avLst/>
              <a:gdLst>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5596932 w 8591341"/>
                <a:gd name="connsiteY90" fmla="*/ 753626 h 4511710"/>
                <a:gd name="connsiteX91" fmla="*/ 5426110 w 8591341"/>
                <a:gd name="connsiteY91" fmla="*/ 622998 h 4511710"/>
                <a:gd name="connsiteX92" fmla="*/ 5225143 w 8591341"/>
                <a:gd name="connsiteY92" fmla="*/ 572756 h 4511710"/>
                <a:gd name="connsiteX93" fmla="*/ 5044273 w 8591341"/>
                <a:gd name="connsiteY93" fmla="*/ 582804 h 4511710"/>
                <a:gd name="connsiteX94" fmla="*/ 4923693 w 8591341"/>
                <a:gd name="connsiteY94" fmla="*/ 522514 h 4511710"/>
                <a:gd name="connsiteX95" fmla="*/ 5295482 w 8591341"/>
                <a:gd name="connsiteY95" fmla="*/ 261257 h 4511710"/>
                <a:gd name="connsiteX96" fmla="*/ 4973934 w 8591341"/>
                <a:gd name="connsiteY96" fmla="*/ 211015 h 4511710"/>
                <a:gd name="connsiteX97" fmla="*/ 4762919 w 8591341"/>
                <a:gd name="connsiteY97" fmla="*/ 100483 h 4511710"/>
                <a:gd name="connsiteX98" fmla="*/ 4551904 w 8591341"/>
                <a:gd name="connsiteY98" fmla="*/ 70338 h 4511710"/>
                <a:gd name="connsiteX99" fmla="*/ 4491613 w 8591341"/>
                <a:gd name="connsiteY99"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5771941 w 8591341"/>
                <a:gd name="connsiteY90" fmla="*/ 685800 h 4511710"/>
                <a:gd name="connsiteX91" fmla="*/ 5426110 w 8591341"/>
                <a:gd name="connsiteY91" fmla="*/ 622998 h 4511710"/>
                <a:gd name="connsiteX92" fmla="*/ 5225143 w 8591341"/>
                <a:gd name="connsiteY92" fmla="*/ 572756 h 4511710"/>
                <a:gd name="connsiteX93" fmla="*/ 5044273 w 8591341"/>
                <a:gd name="connsiteY93" fmla="*/ 582804 h 4511710"/>
                <a:gd name="connsiteX94" fmla="*/ 4923693 w 8591341"/>
                <a:gd name="connsiteY94" fmla="*/ 522514 h 4511710"/>
                <a:gd name="connsiteX95" fmla="*/ 5295482 w 8591341"/>
                <a:gd name="connsiteY95" fmla="*/ 261257 h 4511710"/>
                <a:gd name="connsiteX96" fmla="*/ 4973934 w 8591341"/>
                <a:gd name="connsiteY96" fmla="*/ 211015 h 4511710"/>
                <a:gd name="connsiteX97" fmla="*/ 4762919 w 8591341"/>
                <a:gd name="connsiteY97" fmla="*/ 100483 h 4511710"/>
                <a:gd name="connsiteX98" fmla="*/ 4551904 w 8591341"/>
                <a:gd name="connsiteY98" fmla="*/ 70338 h 4511710"/>
                <a:gd name="connsiteX99" fmla="*/ 4491613 w 8591341"/>
                <a:gd name="connsiteY99"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5771941 w 8591341"/>
                <a:gd name="connsiteY90" fmla="*/ 685800 h 4511710"/>
                <a:gd name="connsiteX91" fmla="*/ 5543341 w 8591341"/>
                <a:gd name="connsiteY91" fmla="*/ 533400 h 4511710"/>
                <a:gd name="connsiteX92" fmla="*/ 5225143 w 8591341"/>
                <a:gd name="connsiteY92" fmla="*/ 572756 h 4511710"/>
                <a:gd name="connsiteX93" fmla="*/ 5044273 w 8591341"/>
                <a:gd name="connsiteY93" fmla="*/ 582804 h 4511710"/>
                <a:gd name="connsiteX94" fmla="*/ 4923693 w 8591341"/>
                <a:gd name="connsiteY94" fmla="*/ 522514 h 4511710"/>
                <a:gd name="connsiteX95" fmla="*/ 5295482 w 8591341"/>
                <a:gd name="connsiteY95" fmla="*/ 261257 h 4511710"/>
                <a:gd name="connsiteX96" fmla="*/ 4973934 w 8591341"/>
                <a:gd name="connsiteY96" fmla="*/ 211015 h 4511710"/>
                <a:gd name="connsiteX97" fmla="*/ 4762919 w 8591341"/>
                <a:gd name="connsiteY97" fmla="*/ 100483 h 4511710"/>
                <a:gd name="connsiteX98" fmla="*/ 4551904 w 8591341"/>
                <a:gd name="connsiteY98" fmla="*/ 70338 h 4511710"/>
                <a:gd name="connsiteX99" fmla="*/ 4491613 w 8591341"/>
                <a:gd name="connsiteY99"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85800 h 4511710"/>
                <a:gd name="connsiteX91" fmla="*/ 5543341 w 8591341"/>
                <a:gd name="connsiteY91" fmla="*/ 533400 h 4511710"/>
                <a:gd name="connsiteX92" fmla="*/ 5225143 w 8591341"/>
                <a:gd name="connsiteY92" fmla="*/ 572756 h 4511710"/>
                <a:gd name="connsiteX93" fmla="*/ 5044273 w 8591341"/>
                <a:gd name="connsiteY93" fmla="*/ 582804 h 4511710"/>
                <a:gd name="connsiteX94" fmla="*/ 4923693 w 8591341"/>
                <a:gd name="connsiteY94" fmla="*/ 522514 h 4511710"/>
                <a:gd name="connsiteX95" fmla="*/ 5295482 w 8591341"/>
                <a:gd name="connsiteY95" fmla="*/ 261257 h 4511710"/>
                <a:gd name="connsiteX96" fmla="*/ 4973934 w 8591341"/>
                <a:gd name="connsiteY96" fmla="*/ 211015 h 4511710"/>
                <a:gd name="connsiteX97" fmla="*/ 4762919 w 8591341"/>
                <a:gd name="connsiteY97" fmla="*/ 100483 h 4511710"/>
                <a:gd name="connsiteX98" fmla="*/ 4551904 w 8591341"/>
                <a:gd name="connsiteY98" fmla="*/ 70338 h 4511710"/>
                <a:gd name="connsiteX99" fmla="*/ 4491613 w 8591341"/>
                <a:gd name="connsiteY99"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85800 h 4511710"/>
                <a:gd name="connsiteX91" fmla="*/ 5747657 w 8591341"/>
                <a:gd name="connsiteY91" fmla="*/ 581130 h 4511710"/>
                <a:gd name="connsiteX92" fmla="*/ 5543341 w 8591341"/>
                <a:gd name="connsiteY92" fmla="*/ 533400 h 4511710"/>
                <a:gd name="connsiteX93" fmla="*/ 5225143 w 8591341"/>
                <a:gd name="connsiteY93" fmla="*/ 572756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85800 h 4511710"/>
                <a:gd name="connsiteX91" fmla="*/ 5848141 w 8591341"/>
                <a:gd name="connsiteY91" fmla="*/ 533400 h 4511710"/>
                <a:gd name="connsiteX92" fmla="*/ 5543341 w 8591341"/>
                <a:gd name="connsiteY92" fmla="*/ 533400 h 4511710"/>
                <a:gd name="connsiteX93" fmla="*/ 5225143 w 8591341"/>
                <a:gd name="connsiteY93" fmla="*/ 572756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533400 h 4511710"/>
                <a:gd name="connsiteX93" fmla="*/ 5225143 w 8591341"/>
                <a:gd name="connsiteY93" fmla="*/ 572756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533400 h 4511710"/>
                <a:gd name="connsiteX93" fmla="*/ 5314741 w 8591341"/>
                <a:gd name="connsiteY93" fmla="*/ 838200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314741 w 8591341"/>
                <a:gd name="connsiteY93" fmla="*/ 838200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238541 w 8591341"/>
                <a:gd name="connsiteY93" fmla="*/ 457200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238541 w 8591341"/>
                <a:gd name="connsiteY93" fmla="*/ 457200 h 4511710"/>
                <a:gd name="connsiteX94" fmla="*/ 5238541 w 8591341"/>
                <a:gd name="connsiteY94" fmla="*/ 381000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238541 w 8591341"/>
                <a:gd name="connsiteY93" fmla="*/ 457200 h 4511710"/>
                <a:gd name="connsiteX94" fmla="*/ 5238541 w 8591341"/>
                <a:gd name="connsiteY94" fmla="*/ 381000 h 4511710"/>
                <a:gd name="connsiteX95" fmla="*/ 5314741 w 8591341"/>
                <a:gd name="connsiteY95" fmla="*/ 228600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106237 w 8591341"/>
                <a:gd name="connsiteY93" fmla="*/ 493208 h 4511710"/>
                <a:gd name="connsiteX94" fmla="*/ 5238541 w 8591341"/>
                <a:gd name="connsiteY94" fmla="*/ 381000 h 4511710"/>
                <a:gd name="connsiteX95" fmla="*/ 5314741 w 8591341"/>
                <a:gd name="connsiteY95" fmla="*/ 228600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106237 w 8591341"/>
                <a:gd name="connsiteY93" fmla="*/ 493208 h 4511710"/>
                <a:gd name="connsiteX94" fmla="*/ 5238541 w 8591341"/>
                <a:gd name="connsiteY94" fmla="*/ 381000 h 4511710"/>
                <a:gd name="connsiteX95" fmla="*/ 5314741 w 8591341"/>
                <a:gd name="connsiteY95" fmla="*/ 228600 h 4511710"/>
                <a:gd name="connsiteX96" fmla="*/ 4953837 w 8591341"/>
                <a:gd name="connsiteY96" fmla="*/ 493208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106237 w 8591341"/>
                <a:gd name="connsiteY93" fmla="*/ 493208 h 4511710"/>
                <a:gd name="connsiteX94" fmla="*/ 5238541 w 8591341"/>
                <a:gd name="connsiteY94" fmla="*/ 381000 h 4511710"/>
                <a:gd name="connsiteX95" fmla="*/ 5030037 w 8591341"/>
                <a:gd name="connsiteY95" fmla="*/ 417008 h 4511710"/>
                <a:gd name="connsiteX96" fmla="*/ 4953837 w 8591341"/>
                <a:gd name="connsiteY96" fmla="*/ 493208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106237 w 8591341"/>
                <a:gd name="connsiteY93" fmla="*/ 493208 h 4511710"/>
                <a:gd name="connsiteX94" fmla="*/ 5238541 w 8591341"/>
                <a:gd name="connsiteY94" fmla="*/ 381000 h 4511710"/>
                <a:gd name="connsiteX95" fmla="*/ 5030037 w 8591341"/>
                <a:gd name="connsiteY95" fmla="*/ 417008 h 4511710"/>
                <a:gd name="connsiteX96" fmla="*/ 4953837 w 8591341"/>
                <a:gd name="connsiteY96" fmla="*/ 493208 h 4511710"/>
                <a:gd name="connsiteX97" fmla="*/ 5258637 w 8591341"/>
                <a:gd name="connsiteY97" fmla="*/ 188408 h 4511710"/>
                <a:gd name="connsiteX98" fmla="*/ 4762919 w 8591341"/>
                <a:gd name="connsiteY98" fmla="*/ 100483 h 4511710"/>
                <a:gd name="connsiteX99" fmla="*/ 4551904 w 8591341"/>
                <a:gd name="connsiteY99" fmla="*/ 70338 h 4511710"/>
                <a:gd name="connsiteX100" fmla="*/ 4491613 w 8591341"/>
                <a:gd name="connsiteY100" fmla="*/ 30145 h 451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591341" h="4511710">
                  <a:moveTo>
                    <a:pt x="4491613" y="30145"/>
                  </a:moveTo>
                  <a:lnTo>
                    <a:pt x="291402" y="0"/>
                  </a:lnTo>
                  <a:lnTo>
                    <a:pt x="401934" y="110532"/>
                  </a:lnTo>
                  <a:lnTo>
                    <a:pt x="321548" y="190919"/>
                  </a:lnTo>
                  <a:lnTo>
                    <a:pt x="200967" y="211015"/>
                  </a:lnTo>
                  <a:lnTo>
                    <a:pt x="40194" y="190919"/>
                  </a:lnTo>
                  <a:lnTo>
                    <a:pt x="0" y="231112"/>
                  </a:lnTo>
                  <a:lnTo>
                    <a:pt x="100484" y="381837"/>
                  </a:lnTo>
                  <a:lnTo>
                    <a:pt x="170822" y="753626"/>
                  </a:lnTo>
                  <a:lnTo>
                    <a:pt x="60290" y="1336431"/>
                  </a:lnTo>
                  <a:lnTo>
                    <a:pt x="140677" y="1718268"/>
                  </a:lnTo>
                  <a:lnTo>
                    <a:pt x="120581" y="1838848"/>
                  </a:lnTo>
                  <a:lnTo>
                    <a:pt x="180871" y="2069960"/>
                  </a:lnTo>
                  <a:lnTo>
                    <a:pt x="351693" y="2311121"/>
                  </a:lnTo>
                  <a:lnTo>
                    <a:pt x="582805" y="2783393"/>
                  </a:lnTo>
                  <a:lnTo>
                    <a:pt x="713433" y="2954215"/>
                  </a:lnTo>
                  <a:lnTo>
                    <a:pt x="934497" y="3064747"/>
                  </a:lnTo>
                  <a:lnTo>
                    <a:pt x="1145512" y="3225521"/>
                  </a:lnTo>
                  <a:lnTo>
                    <a:pt x="1577591" y="3275763"/>
                  </a:lnTo>
                  <a:lnTo>
                    <a:pt x="2090057" y="3476730"/>
                  </a:lnTo>
                  <a:lnTo>
                    <a:pt x="2502040" y="3496826"/>
                  </a:lnTo>
                  <a:lnTo>
                    <a:pt x="2522137" y="3406391"/>
                  </a:lnTo>
                  <a:lnTo>
                    <a:pt x="2773345" y="3426488"/>
                  </a:lnTo>
                  <a:lnTo>
                    <a:pt x="2944167" y="3577213"/>
                  </a:lnTo>
                  <a:lnTo>
                    <a:pt x="3044651" y="3748035"/>
                  </a:lnTo>
                  <a:lnTo>
                    <a:pt x="3245618" y="3898760"/>
                  </a:lnTo>
                  <a:lnTo>
                    <a:pt x="3376246" y="3758083"/>
                  </a:lnTo>
                  <a:lnTo>
                    <a:pt x="3506875" y="3748035"/>
                  </a:lnTo>
                  <a:lnTo>
                    <a:pt x="3557117" y="3818374"/>
                  </a:lnTo>
                  <a:lnTo>
                    <a:pt x="3667649" y="3938954"/>
                  </a:lnTo>
                  <a:lnTo>
                    <a:pt x="3778181" y="4069582"/>
                  </a:lnTo>
                  <a:lnTo>
                    <a:pt x="3858567" y="4300694"/>
                  </a:lnTo>
                  <a:lnTo>
                    <a:pt x="3979148" y="4371033"/>
                  </a:lnTo>
                  <a:lnTo>
                    <a:pt x="4129873" y="4371033"/>
                  </a:lnTo>
                  <a:lnTo>
                    <a:pt x="4119824" y="4109776"/>
                  </a:lnTo>
                  <a:lnTo>
                    <a:pt x="4250453" y="3949002"/>
                  </a:lnTo>
                  <a:lnTo>
                    <a:pt x="4551904" y="3838470"/>
                  </a:lnTo>
                  <a:lnTo>
                    <a:pt x="4712677" y="3788229"/>
                  </a:lnTo>
                  <a:lnTo>
                    <a:pt x="4853354" y="3778180"/>
                  </a:lnTo>
                  <a:cubicBezTo>
                    <a:pt x="4961182" y="3799746"/>
                    <a:pt x="4923286" y="3783001"/>
                    <a:pt x="4973934" y="3808325"/>
                  </a:cubicBezTo>
                  <a:lnTo>
                    <a:pt x="5124660" y="3848519"/>
                  </a:lnTo>
                  <a:lnTo>
                    <a:pt x="5245240" y="3788229"/>
                  </a:lnTo>
                  <a:lnTo>
                    <a:pt x="5355772" y="3687745"/>
                  </a:lnTo>
                  <a:lnTo>
                    <a:pt x="5637126" y="3677697"/>
                  </a:lnTo>
                  <a:lnTo>
                    <a:pt x="5888334" y="3727938"/>
                  </a:lnTo>
                  <a:lnTo>
                    <a:pt x="6069205" y="3707842"/>
                  </a:lnTo>
                  <a:lnTo>
                    <a:pt x="6300317" y="3908809"/>
                  </a:lnTo>
                  <a:lnTo>
                    <a:pt x="6340510" y="4200211"/>
                  </a:lnTo>
                  <a:lnTo>
                    <a:pt x="6451042" y="4360985"/>
                  </a:lnTo>
                  <a:lnTo>
                    <a:pt x="6621864" y="4511710"/>
                  </a:lnTo>
                  <a:lnTo>
                    <a:pt x="6702251" y="4340888"/>
                  </a:lnTo>
                  <a:lnTo>
                    <a:pt x="6631912" y="4029389"/>
                  </a:lnTo>
                  <a:lnTo>
                    <a:pt x="6491235" y="3577213"/>
                  </a:lnTo>
                  <a:lnTo>
                    <a:pt x="6591719" y="3346101"/>
                  </a:lnTo>
                  <a:lnTo>
                    <a:pt x="6842928" y="3135086"/>
                  </a:lnTo>
                  <a:lnTo>
                    <a:pt x="7214717" y="2863780"/>
                  </a:lnTo>
                  <a:lnTo>
                    <a:pt x="7405635" y="2642716"/>
                  </a:lnTo>
                  <a:lnTo>
                    <a:pt x="7305152" y="2481943"/>
                  </a:lnTo>
                  <a:lnTo>
                    <a:pt x="7445829" y="2210637"/>
                  </a:lnTo>
                  <a:lnTo>
                    <a:pt x="7586506" y="1999622"/>
                  </a:lnTo>
                  <a:lnTo>
                    <a:pt x="7797521" y="1778558"/>
                  </a:lnTo>
                  <a:lnTo>
                    <a:pt x="8149213" y="1627833"/>
                  </a:lnTo>
                  <a:lnTo>
                    <a:pt x="8109020" y="1316334"/>
                  </a:lnTo>
                  <a:lnTo>
                    <a:pt x="8320035" y="1135464"/>
                  </a:lnTo>
                  <a:lnTo>
                    <a:pt x="8591341" y="934497"/>
                  </a:lnTo>
                  <a:lnTo>
                    <a:pt x="8571244" y="683288"/>
                  </a:lnTo>
                  <a:lnTo>
                    <a:pt x="8510954" y="341644"/>
                  </a:lnTo>
                  <a:lnTo>
                    <a:pt x="8259745" y="401934"/>
                  </a:lnTo>
                  <a:lnTo>
                    <a:pt x="8119068" y="773723"/>
                  </a:lnTo>
                  <a:lnTo>
                    <a:pt x="7948246" y="884255"/>
                  </a:lnTo>
                  <a:lnTo>
                    <a:pt x="7435781" y="904352"/>
                  </a:lnTo>
                  <a:lnTo>
                    <a:pt x="7264959" y="1065125"/>
                  </a:lnTo>
                  <a:lnTo>
                    <a:pt x="7174523" y="1195754"/>
                  </a:lnTo>
                  <a:lnTo>
                    <a:pt x="6863024" y="1175657"/>
                  </a:lnTo>
                  <a:lnTo>
                    <a:pt x="6842928" y="1296237"/>
                  </a:lnTo>
                  <a:lnTo>
                    <a:pt x="6491235" y="1537398"/>
                  </a:lnTo>
                  <a:lnTo>
                    <a:pt x="6229978" y="1507253"/>
                  </a:lnTo>
                  <a:lnTo>
                    <a:pt x="6340510" y="1296237"/>
                  </a:lnTo>
                  <a:lnTo>
                    <a:pt x="6310365" y="1095270"/>
                  </a:lnTo>
                  <a:lnTo>
                    <a:pt x="6209882" y="864158"/>
                  </a:lnTo>
                  <a:lnTo>
                    <a:pt x="6099350" y="743578"/>
                  </a:lnTo>
                  <a:lnTo>
                    <a:pt x="6008915" y="713433"/>
                  </a:lnTo>
                  <a:lnTo>
                    <a:pt x="5777802" y="914400"/>
                  </a:lnTo>
                  <a:lnTo>
                    <a:pt x="5727561" y="1266092"/>
                  </a:lnTo>
                  <a:lnTo>
                    <a:pt x="5777802" y="1446963"/>
                  </a:lnTo>
                  <a:lnTo>
                    <a:pt x="5687367" y="1577591"/>
                  </a:lnTo>
                  <a:lnTo>
                    <a:pt x="5596932" y="1497204"/>
                  </a:lnTo>
                  <a:lnTo>
                    <a:pt x="5576835" y="1175657"/>
                  </a:lnTo>
                  <a:lnTo>
                    <a:pt x="5596932" y="1085222"/>
                  </a:lnTo>
                  <a:lnTo>
                    <a:pt x="5617029" y="924448"/>
                  </a:lnTo>
                  <a:lnTo>
                    <a:pt x="6000541" y="609600"/>
                  </a:lnTo>
                  <a:lnTo>
                    <a:pt x="5848141" y="533400"/>
                  </a:lnTo>
                  <a:lnTo>
                    <a:pt x="5543341" y="381000"/>
                  </a:lnTo>
                  <a:lnTo>
                    <a:pt x="5106237" y="493208"/>
                  </a:lnTo>
                  <a:lnTo>
                    <a:pt x="5238541" y="381000"/>
                  </a:lnTo>
                  <a:lnTo>
                    <a:pt x="5030037" y="417008"/>
                  </a:lnTo>
                  <a:lnTo>
                    <a:pt x="4953837" y="493208"/>
                  </a:lnTo>
                  <a:lnTo>
                    <a:pt x="5258637" y="188408"/>
                  </a:lnTo>
                  <a:lnTo>
                    <a:pt x="4762919" y="100483"/>
                  </a:lnTo>
                  <a:lnTo>
                    <a:pt x="4551904" y="70338"/>
                  </a:lnTo>
                  <a:lnTo>
                    <a:pt x="4491613" y="30145"/>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0" y="0"/>
            <a:ext cx="9144000" cy="584775"/>
          </a:xfrm>
          <a:prstGeom prst="rect">
            <a:avLst/>
          </a:prstGeom>
          <a:solidFill>
            <a:srgbClr val="FFFF00"/>
          </a:solidFill>
        </p:spPr>
        <p:txBody>
          <a:bodyPr wrap="square">
            <a:spAutoFit/>
          </a:bodyPr>
          <a:lstStyle/>
          <a:p>
            <a:pPr algn="ctr"/>
            <a:r>
              <a:rPr lang="en-US" sz="3200" b="1" dirty="0" smtClean="0"/>
              <a:t>Colorado Plateau Province</a:t>
            </a:r>
            <a:endParaRPr lang="en-US" sz="3200" b="1" dirty="0"/>
          </a:p>
        </p:txBody>
      </p:sp>
      <p:sp>
        <p:nvSpPr>
          <p:cNvPr id="22" name="Rectangle 21"/>
          <p:cNvSpPr/>
          <p:nvPr/>
        </p:nvSpPr>
        <p:spPr>
          <a:xfrm>
            <a:off x="0" y="0"/>
            <a:ext cx="9144000" cy="584775"/>
          </a:xfrm>
          <a:prstGeom prst="rect">
            <a:avLst/>
          </a:prstGeom>
          <a:solidFill>
            <a:srgbClr val="FFFF00"/>
          </a:solidFill>
        </p:spPr>
        <p:txBody>
          <a:bodyPr wrap="square">
            <a:spAutoFit/>
          </a:bodyPr>
          <a:lstStyle/>
          <a:p>
            <a:pPr algn="ctr"/>
            <a:r>
              <a:rPr lang="en-US" sz="3200" b="1" dirty="0" smtClean="0"/>
              <a:t>Location of National Parks for Today’s Discussion</a:t>
            </a:r>
            <a:endParaRPr lang="en-US" sz="3200" b="1" dirty="0"/>
          </a:p>
        </p:txBody>
      </p:sp>
      <p:sp>
        <p:nvSpPr>
          <p:cNvPr id="19" name="Freeform 18"/>
          <p:cNvSpPr/>
          <p:nvPr/>
        </p:nvSpPr>
        <p:spPr>
          <a:xfrm>
            <a:off x="2904565" y="2792098"/>
            <a:ext cx="1051315" cy="767705"/>
          </a:xfrm>
          <a:custGeom>
            <a:avLst/>
            <a:gdLst>
              <a:gd name="connsiteX0" fmla="*/ 0 w 1051315"/>
              <a:gd name="connsiteY0" fmla="*/ 0 h 767705"/>
              <a:gd name="connsiteX1" fmla="*/ 1041536 w 1051315"/>
              <a:gd name="connsiteY1" fmla="*/ 0 h 767705"/>
              <a:gd name="connsiteX2" fmla="*/ 1051315 w 1051315"/>
              <a:gd name="connsiteY2" fmla="*/ 762815 h 767705"/>
              <a:gd name="connsiteX3" fmla="*/ 0 w 1051315"/>
              <a:gd name="connsiteY3" fmla="*/ 767705 h 767705"/>
              <a:gd name="connsiteX4" fmla="*/ 0 w 1051315"/>
              <a:gd name="connsiteY4" fmla="*/ 0 h 767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315" h="767705">
                <a:moveTo>
                  <a:pt x="0" y="0"/>
                </a:moveTo>
                <a:lnTo>
                  <a:pt x="1041536" y="0"/>
                </a:lnTo>
                <a:lnTo>
                  <a:pt x="1051315" y="762815"/>
                </a:lnTo>
                <a:lnTo>
                  <a:pt x="0" y="767705"/>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899675" y="3550024"/>
            <a:ext cx="904620" cy="1017086"/>
          </a:xfrm>
          <a:custGeom>
            <a:avLst/>
            <a:gdLst>
              <a:gd name="connsiteX0" fmla="*/ 0 w 904620"/>
              <a:gd name="connsiteY0" fmla="*/ 14669 h 1017086"/>
              <a:gd name="connsiteX1" fmla="*/ 899730 w 904620"/>
              <a:gd name="connsiteY1" fmla="*/ 0 h 1017086"/>
              <a:gd name="connsiteX2" fmla="*/ 904620 w 904620"/>
              <a:gd name="connsiteY2" fmla="*/ 909510 h 1017086"/>
              <a:gd name="connsiteX3" fmla="*/ 396077 w 904620"/>
              <a:gd name="connsiteY3" fmla="*/ 904620 h 1017086"/>
              <a:gd name="connsiteX4" fmla="*/ 391187 w 904620"/>
              <a:gd name="connsiteY4" fmla="*/ 953518 h 1017086"/>
              <a:gd name="connsiteX5" fmla="*/ 127136 w 904620"/>
              <a:gd name="connsiteY5" fmla="*/ 948628 h 1017086"/>
              <a:gd name="connsiteX6" fmla="*/ 122246 w 904620"/>
              <a:gd name="connsiteY6" fmla="*/ 1012196 h 1017086"/>
              <a:gd name="connsiteX7" fmla="*/ 0 w 904620"/>
              <a:gd name="connsiteY7" fmla="*/ 1017086 h 1017086"/>
              <a:gd name="connsiteX8" fmla="*/ 0 w 904620"/>
              <a:gd name="connsiteY8" fmla="*/ 14669 h 101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620" h="1017086">
                <a:moveTo>
                  <a:pt x="0" y="14669"/>
                </a:moveTo>
                <a:lnTo>
                  <a:pt x="899730" y="0"/>
                </a:lnTo>
                <a:lnTo>
                  <a:pt x="904620" y="909510"/>
                </a:lnTo>
                <a:lnTo>
                  <a:pt x="396077" y="904620"/>
                </a:lnTo>
                <a:lnTo>
                  <a:pt x="391187" y="953518"/>
                </a:lnTo>
                <a:lnTo>
                  <a:pt x="127136" y="948628"/>
                </a:lnTo>
                <a:lnTo>
                  <a:pt x="122246" y="1012196"/>
                </a:lnTo>
                <a:lnTo>
                  <a:pt x="0" y="1017086"/>
                </a:lnTo>
                <a:lnTo>
                  <a:pt x="0" y="14669"/>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2058622" y="3540244"/>
            <a:ext cx="841053" cy="1036646"/>
          </a:xfrm>
          <a:custGeom>
            <a:avLst/>
            <a:gdLst>
              <a:gd name="connsiteX0" fmla="*/ 841053 w 841053"/>
              <a:gd name="connsiteY0" fmla="*/ 14669 h 1036646"/>
              <a:gd name="connsiteX1" fmla="*/ 112467 w 841053"/>
              <a:gd name="connsiteY1" fmla="*/ 0 h 1036646"/>
              <a:gd name="connsiteX2" fmla="*/ 63568 w 841053"/>
              <a:gd name="connsiteY2" fmla="*/ 73347 h 1036646"/>
              <a:gd name="connsiteX3" fmla="*/ 9780 w 841053"/>
              <a:gd name="connsiteY3" fmla="*/ 356958 h 1036646"/>
              <a:gd name="connsiteX4" fmla="*/ 78238 w 841053"/>
              <a:gd name="connsiteY4" fmla="*/ 503653 h 1036646"/>
              <a:gd name="connsiteX5" fmla="*/ 48899 w 841053"/>
              <a:gd name="connsiteY5" fmla="*/ 562331 h 1036646"/>
              <a:gd name="connsiteX6" fmla="*/ 19560 w 841053"/>
              <a:gd name="connsiteY6" fmla="*/ 684577 h 1036646"/>
              <a:gd name="connsiteX7" fmla="*/ 44009 w 841053"/>
              <a:gd name="connsiteY7" fmla="*/ 787264 h 1036646"/>
              <a:gd name="connsiteX8" fmla="*/ 0 w 841053"/>
              <a:gd name="connsiteY8" fmla="*/ 816603 h 1036646"/>
              <a:gd name="connsiteX9" fmla="*/ 562332 w 841053"/>
              <a:gd name="connsiteY9" fmla="*/ 1036646 h 1036646"/>
              <a:gd name="connsiteX10" fmla="*/ 841053 w 841053"/>
              <a:gd name="connsiteY10" fmla="*/ 1021976 h 1036646"/>
              <a:gd name="connsiteX11" fmla="*/ 841053 w 841053"/>
              <a:gd name="connsiteY11" fmla="*/ 14669 h 10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053" h="1036646">
                <a:moveTo>
                  <a:pt x="841053" y="14669"/>
                </a:moveTo>
                <a:lnTo>
                  <a:pt x="112467" y="0"/>
                </a:lnTo>
                <a:lnTo>
                  <a:pt x="63568" y="73347"/>
                </a:lnTo>
                <a:lnTo>
                  <a:pt x="9780" y="356958"/>
                </a:lnTo>
                <a:lnTo>
                  <a:pt x="78238" y="503653"/>
                </a:lnTo>
                <a:lnTo>
                  <a:pt x="48899" y="562331"/>
                </a:lnTo>
                <a:lnTo>
                  <a:pt x="19560" y="684577"/>
                </a:lnTo>
                <a:lnTo>
                  <a:pt x="44009" y="787264"/>
                </a:lnTo>
                <a:lnTo>
                  <a:pt x="0" y="816603"/>
                </a:lnTo>
                <a:lnTo>
                  <a:pt x="562332" y="1036646"/>
                </a:lnTo>
                <a:lnTo>
                  <a:pt x="841053" y="1021976"/>
                </a:lnTo>
                <a:lnTo>
                  <a:pt x="841053" y="14669"/>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2151529" y="2576945"/>
            <a:ext cx="757926" cy="977968"/>
          </a:xfrm>
          <a:custGeom>
            <a:avLst/>
            <a:gdLst>
              <a:gd name="connsiteX0" fmla="*/ 753036 w 757926"/>
              <a:gd name="connsiteY0" fmla="*/ 220043 h 977968"/>
              <a:gd name="connsiteX1" fmla="*/ 464535 w 757926"/>
              <a:gd name="connsiteY1" fmla="*/ 215153 h 977968"/>
              <a:gd name="connsiteX2" fmla="*/ 459645 w 757926"/>
              <a:gd name="connsiteY2" fmla="*/ 4890 h 977968"/>
              <a:gd name="connsiteX3" fmla="*/ 0 w 757926"/>
              <a:gd name="connsiteY3" fmla="*/ 0 h 977968"/>
              <a:gd name="connsiteX4" fmla="*/ 9780 w 757926"/>
              <a:gd name="connsiteY4" fmla="*/ 953519 h 977968"/>
              <a:gd name="connsiteX5" fmla="*/ 757926 w 757926"/>
              <a:gd name="connsiteY5" fmla="*/ 977968 h 977968"/>
              <a:gd name="connsiteX6" fmla="*/ 753036 w 757926"/>
              <a:gd name="connsiteY6" fmla="*/ 220043 h 97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926" h="977968">
                <a:moveTo>
                  <a:pt x="753036" y="220043"/>
                </a:moveTo>
                <a:lnTo>
                  <a:pt x="464535" y="215153"/>
                </a:lnTo>
                <a:lnTo>
                  <a:pt x="459645" y="4890"/>
                </a:lnTo>
                <a:lnTo>
                  <a:pt x="0" y="0"/>
                </a:lnTo>
                <a:lnTo>
                  <a:pt x="9780" y="953519"/>
                </a:lnTo>
                <a:lnTo>
                  <a:pt x="757926" y="977968"/>
                </a:lnTo>
                <a:lnTo>
                  <a:pt x="753036" y="220043"/>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133600" y="2895600"/>
            <a:ext cx="762000" cy="381000"/>
          </a:xfrm>
          <a:prstGeom prst="rect">
            <a:avLst/>
          </a:prstGeom>
          <a:solidFill>
            <a:schemeClr val="tx1"/>
          </a:solidFill>
        </p:spPr>
        <p:txBody>
          <a:bodyPr wrap="square" rtlCol="0">
            <a:spAutoFit/>
          </a:bodyPr>
          <a:lstStyle/>
          <a:p>
            <a:pPr algn="ctr"/>
            <a:r>
              <a:rPr lang="en-US" b="1" dirty="0" smtClean="0">
                <a:solidFill>
                  <a:schemeClr val="bg1"/>
                </a:solidFill>
              </a:rPr>
              <a:t>UTAH</a:t>
            </a:r>
            <a:endParaRPr lang="en-US" b="1" dirty="0">
              <a:solidFill>
                <a:schemeClr val="bg1"/>
              </a:solidFill>
            </a:endParaRPr>
          </a:p>
        </p:txBody>
      </p:sp>
      <p:sp>
        <p:nvSpPr>
          <p:cNvPr id="28" name="TextBox 27"/>
          <p:cNvSpPr txBox="1"/>
          <p:nvPr/>
        </p:nvSpPr>
        <p:spPr>
          <a:xfrm>
            <a:off x="2895600" y="2895600"/>
            <a:ext cx="1295400" cy="369332"/>
          </a:xfrm>
          <a:prstGeom prst="rect">
            <a:avLst/>
          </a:prstGeom>
          <a:solidFill>
            <a:schemeClr val="tx1"/>
          </a:solidFill>
        </p:spPr>
        <p:txBody>
          <a:bodyPr wrap="square" rtlCol="0">
            <a:spAutoFit/>
          </a:bodyPr>
          <a:lstStyle/>
          <a:p>
            <a:pPr algn="ctr"/>
            <a:r>
              <a:rPr lang="en-US" b="1" dirty="0" smtClean="0">
                <a:solidFill>
                  <a:schemeClr val="bg1"/>
                </a:solidFill>
              </a:rPr>
              <a:t>COLORADO</a:t>
            </a:r>
            <a:endParaRPr lang="en-US" b="1" dirty="0">
              <a:solidFill>
                <a:schemeClr val="bg1"/>
              </a:solidFill>
            </a:endParaRPr>
          </a:p>
        </p:txBody>
      </p:sp>
      <p:sp>
        <p:nvSpPr>
          <p:cNvPr id="29" name="TextBox 28"/>
          <p:cNvSpPr txBox="1"/>
          <p:nvPr/>
        </p:nvSpPr>
        <p:spPr>
          <a:xfrm>
            <a:off x="1828800" y="3886200"/>
            <a:ext cx="1066800" cy="369332"/>
          </a:xfrm>
          <a:prstGeom prst="rect">
            <a:avLst/>
          </a:prstGeom>
          <a:solidFill>
            <a:schemeClr val="tx1"/>
          </a:solidFill>
        </p:spPr>
        <p:txBody>
          <a:bodyPr wrap="square" rtlCol="0">
            <a:spAutoFit/>
          </a:bodyPr>
          <a:lstStyle/>
          <a:p>
            <a:pPr algn="ctr"/>
            <a:r>
              <a:rPr lang="en-US" b="1" dirty="0" smtClean="0">
                <a:solidFill>
                  <a:schemeClr val="bg1"/>
                </a:solidFill>
              </a:rPr>
              <a:t>ARIZONA</a:t>
            </a:r>
            <a:endParaRPr lang="en-US" b="1" dirty="0">
              <a:solidFill>
                <a:schemeClr val="bg1"/>
              </a:solidFill>
            </a:endParaRPr>
          </a:p>
        </p:txBody>
      </p:sp>
      <p:sp>
        <p:nvSpPr>
          <p:cNvPr id="30" name="TextBox 29"/>
          <p:cNvSpPr txBox="1"/>
          <p:nvPr/>
        </p:nvSpPr>
        <p:spPr>
          <a:xfrm>
            <a:off x="2895600" y="3886200"/>
            <a:ext cx="1524000" cy="369332"/>
          </a:xfrm>
          <a:prstGeom prst="rect">
            <a:avLst/>
          </a:prstGeom>
          <a:solidFill>
            <a:schemeClr val="tx1"/>
          </a:solidFill>
        </p:spPr>
        <p:txBody>
          <a:bodyPr wrap="square" rtlCol="0">
            <a:spAutoFit/>
          </a:bodyPr>
          <a:lstStyle/>
          <a:p>
            <a:pPr algn="ctr"/>
            <a:r>
              <a:rPr lang="en-US" b="1" dirty="0" smtClean="0">
                <a:solidFill>
                  <a:schemeClr val="bg1"/>
                </a:solidFill>
              </a:rPr>
              <a:t>NEW MEXICO</a:t>
            </a:r>
            <a:endParaRPr lang="en-US" b="1" dirty="0">
              <a:solidFill>
                <a:schemeClr val="bg1"/>
              </a:solidFill>
            </a:endParaRPr>
          </a:p>
        </p:txBody>
      </p:sp>
      <p:pic>
        <p:nvPicPr>
          <p:cNvPr id="37" name="Picture 3"/>
          <p:cNvPicPr>
            <a:picLocks noChangeAspect="1" noChangeArrowheads="1"/>
          </p:cNvPicPr>
          <p:nvPr/>
        </p:nvPicPr>
        <p:blipFill>
          <a:blip r:embed="rId3" cstate="print"/>
          <a:srcRect/>
          <a:stretch>
            <a:fillRect/>
          </a:stretch>
        </p:blipFill>
        <p:spPr bwMode="auto">
          <a:xfrm>
            <a:off x="1788608" y="2398208"/>
            <a:ext cx="2554792" cy="2378010"/>
          </a:xfrm>
          <a:prstGeom prst="rect">
            <a:avLst/>
          </a:prstGeom>
          <a:noFill/>
          <a:ln w="9525">
            <a:noFill/>
            <a:miter lim="800000"/>
            <a:headEnd/>
            <a:tailEnd/>
          </a:ln>
        </p:spPr>
      </p:pic>
      <p:sp>
        <p:nvSpPr>
          <p:cNvPr id="16" name="TextBox 15"/>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2000"/>
                                        <p:tgtEl>
                                          <p:spTgt spid="37"/>
                                        </p:tgtEl>
                                      </p:cBhvr>
                                    </p:animEffect>
                                    <p:set>
                                      <p:cBhvr>
                                        <p:cTn id="11" dur="1" fill="hold">
                                          <p:stCondLst>
                                            <p:cond delay="19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584775"/>
          </a:xfrm>
          <a:prstGeom prst="rect">
            <a:avLst/>
          </a:prstGeom>
          <a:solidFill>
            <a:srgbClr val="FFFF00"/>
          </a:solidFill>
        </p:spPr>
        <p:txBody>
          <a:bodyPr wrap="square">
            <a:spAutoFit/>
          </a:bodyPr>
          <a:lstStyle/>
          <a:p>
            <a:pPr algn="ctr"/>
            <a:r>
              <a:rPr lang="en-US" sz="3200" b="1" dirty="0" smtClean="0"/>
              <a:t>Colorado Plateau Province</a:t>
            </a:r>
            <a:endParaRPr lang="en-US" sz="3200" b="1" dirty="0"/>
          </a:p>
        </p:txBody>
      </p:sp>
      <p:sp>
        <p:nvSpPr>
          <p:cNvPr id="22" name="Rectangle 21"/>
          <p:cNvSpPr/>
          <p:nvPr/>
        </p:nvSpPr>
        <p:spPr>
          <a:xfrm>
            <a:off x="0" y="0"/>
            <a:ext cx="9144000" cy="584775"/>
          </a:xfrm>
          <a:prstGeom prst="rect">
            <a:avLst/>
          </a:prstGeom>
          <a:solidFill>
            <a:srgbClr val="FFFF00"/>
          </a:solidFill>
        </p:spPr>
        <p:txBody>
          <a:bodyPr wrap="square">
            <a:spAutoFit/>
          </a:bodyPr>
          <a:lstStyle/>
          <a:p>
            <a:pPr algn="ctr"/>
            <a:r>
              <a:rPr lang="en-US" sz="3200" b="1" dirty="0" smtClean="0"/>
              <a:t>Location of National Parks for Today’s Discussion</a:t>
            </a:r>
            <a:endParaRPr lang="en-US" sz="3200" b="1" dirty="0"/>
          </a:p>
        </p:txBody>
      </p:sp>
      <p:pic>
        <p:nvPicPr>
          <p:cNvPr id="2051" name="Picture 3"/>
          <p:cNvPicPr>
            <a:picLocks noChangeAspect="1" noChangeArrowheads="1"/>
          </p:cNvPicPr>
          <p:nvPr/>
        </p:nvPicPr>
        <p:blipFill>
          <a:blip r:embed="rId2" cstate="print"/>
          <a:srcRect/>
          <a:stretch>
            <a:fillRect/>
          </a:stretch>
        </p:blipFill>
        <p:spPr bwMode="auto">
          <a:xfrm>
            <a:off x="38100" y="719138"/>
            <a:ext cx="9105900" cy="5419725"/>
          </a:xfrm>
          <a:prstGeom prst="rect">
            <a:avLst/>
          </a:prstGeom>
          <a:noFill/>
          <a:ln w="9525">
            <a:noFill/>
            <a:miter lim="800000"/>
            <a:headEnd/>
            <a:tailEnd/>
          </a:ln>
        </p:spPr>
      </p:pic>
      <p:sp>
        <p:nvSpPr>
          <p:cNvPr id="36" name="Freeform 35"/>
          <p:cNvSpPr/>
          <p:nvPr/>
        </p:nvSpPr>
        <p:spPr>
          <a:xfrm>
            <a:off x="532563" y="1106992"/>
            <a:ext cx="8591341" cy="4511710"/>
          </a:xfrm>
          <a:custGeom>
            <a:avLst/>
            <a:gdLst>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5596932 w 8591341"/>
              <a:gd name="connsiteY90" fmla="*/ 753626 h 4511710"/>
              <a:gd name="connsiteX91" fmla="*/ 5426110 w 8591341"/>
              <a:gd name="connsiteY91" fmla="*/ 622998 h 4511710"/>
              <a:gd name="connsiteX92" fmla="*/ 5225143 w 8591341"/>
              <a:gd name="connsiteY92" fmla="*/ 572756 h 4511710"/>
              <a:gd name="connsiteX93" fmla="*/ 5044273 w 8591341"/>
              <a:gd name="connsiteY93" fmla="*/ 582804 h 4511710"/>
              <a:gd name="connsiteX94" fmla="*/ 4923693 w 8591341"/>
              <a:gd name="connsiteY94" fmla="*/ 522514 h 4511710"/>
              <a:gd name="connsiteX95" fmla="*/ 5295482 w 8591341"/>
              <a:gd name="connsiteY95" fmla="*/ 261257 h 4511710"/>
              <a:gd name="connsiteX96" fmla="*/ 4973934 w 8591341"/>
              <a:gd name="connsiteY96" fmla="*/ 211015 h 4511710"/>
              <a:gd name="connsiteX97" fmla="*/ 4762919 w 8591341"/>
              <a:gd name="connsiteY97" fmla="*/ 100483 h 4511710"/>
              <a:gd name="connsiteX98" fmla="*/ 4551904 w 8591341"/>
              <a:gd name="connsiteY98" fmla="*/ 70338 h 4511710"/>
              <a:gd name="connsiteX99" fmla="*/ 4491613 w 8591341"/>
              <a:gd name="connsiteY99"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5771941 w 8591341"/>
              <a:gd name="connsiteY90" fmla="*/ 685800 h 4511710"/>
              <a:gd name="connsiteX91" fmla="*/ 5426110 w 8591341"/>
              <a:gd name="connsiteY91" fmla="*/ 622998 h 4511710"/>
              <a:gd name="connsiteX92" fmla="*/ 5225143 w 8591341"/>
              <a:gd name="connsiteY92" fmla="*/ 572756 h 4511710"/>
              <a:gd name="connsiteX93" fmla="*/ 5044273 w 8591341"/>
              <a:gd name="connsiteY93" fmla="*/ 582804 h 4511710"/>
              <a:gd name="connsiteX94" fmla="*/ 4923693 w 8591341"/>
              <a:gd name="connsiteY94" fmla="*/ 522514 h 4511710"/>
              <a:gd name="connsiteX95" fmla="*/ 5295482 w 8591341"/>
              <a:gd name="connsiteY95" fmla="*/ 261257 h 4511710"/>
              <a:gd name="connsiteX96" fmla="*/ 4973934 w 8591341"/>
              <a:gd name="connsiteY96" fmla="*/ 211015 h 4511710"/>
              <a:gd name="connsiteX97" fmla="*/ 4762919 w 8591341"/>
              <a:gd name="connsiteY97" fmla="*/ 100483 h 4511710"/>
              <a:gd name="connsiteX98" fmla="*/ 4551904 w 8591341"/>
              <a:gd name="connsiteY98" fmla="*/ 70338 h 4511710"/>
              <a:gd name="connsiteX99" fmla="*/ 4491613 w 8591341"/>
              <a:gd name="connsiteY99"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5771941 w 8591341"/>
              <a:gd name="connsiteY90" fmla="*/ 685800 h 4511710"/>
              <a:gd name="connsiteX91" fmla="*/ 5543341 w 8591341"/>
              <a:gd name="connsiteY91" fmla="*/ 533400 h 4511710"/>
              <a:gd name="connsiteX92" fmla="*/ 5225143 w 8591341"/>
              <a:gd name="connsiteY92" fmla="*/ 572756 h 4511710"/>
              <a:gd name="connsiteX93" fmla="*/ 5044273 w 8591341"/>
              <a:gd name="connsiteY93" fmla="*/ 582804 h 4511710"/>
              <a:gd name="connsiteX94" fmla="*/ 4923693 w 8591341"/>
              <a:gd name="connsiteY94" fmla="*/ 522514 h 4511710"/>
              <a:gd name="connsiteX95" fmla="*/ 5295482 w 8591341"/>
              <a:gd name="connsiteY95" fmla="*/ 261257 h 4511710"/>
              <a:gd name="connsiteX96" fmla="*/ 4973934 w 8591341"/>
              <a:gd name="connsiteY96" fmla="*/ 211015 h 4511710"/>
              <a:gd name="connsiteX97" fmla="*/ 4762919 w 8591341"/>
              <a:gd name="connsiteY97" fmla="*/ 100483 h 4511710"/>
              <a:gd name="connsiteX98" fmla="*/ 4551904 w 8591341"/>
              <a:gd name="connsiteY98" fmla="*/ 70338 h 4511710"/>
              <a:gd name="connsiteX99" fmla="*/ 4491613 w 8591341"/>
              <a:gd name="connsiteY99"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85800 h 4511710"/>
              <a:gd name="connsiteX91" fmla="*/ 5543341 w 8591341"/>
              <a:gd name="connsiteY91" fmla="*/ 533400 h 4511710"/>
              <a:gd name="connsiteX92" fmla="*/ 5225143 w 8591341"/>
              <a:gd name="connsiteY92" fmla="*/ 572756 h 4511710"/>
              <a:gd name="connsiteX93" fmla="*/ 5044273 w 8591341"/>
              <a:gd name="connsiteY93" fmla="*/ 582804 h 4511710"/>
              <a:gd name="connsiteX94" fmla="*/ 4923693 w 8591341"/>
              <a:gd name="connsiteY94" fmla="*/ 522514 h 4511710"/>
              <a:gd name="connsiteX95" fmla="*/ 5295482 w 8591341"/>
              <a:gd name="connsiteY95" fmla="*/ 261257 h 4511710"/>
              <a:gd name="connsiteX96" fmla="*/ 4973934 w 8591341"/>
              <a:gd name="connsiteY96" fmla="*/ 211015 h 4511710"/>
              <a:gd name="connsiteX97" fmla="*/ 4762919 w 8591341"/>
              <a:gd name="connsiteY97" fmla="*/ 100483 h 4511710"/>
              <a:gd name="connsiteX98" fmla="*/ 4551904 w 8591341"/>
              <a:gd name="connsiteY98" fmla="*/ 70338 h 4511710"/>
              <a:gd name="connsiteX99" fmla="*/ 4491613 w 8591341"/>
              <a:gd name="connsiteY99"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85800 h 4511710"/>
              <a:gd name="connsiteX91" fmla="*/ 5747657 w 8591341"/>
              <a:gd name="connsiteY91" fmla="*/ 581130 h 4511710"/>
              <a:gd name="connsiteX92" fmla="*/ 5543341 w 8591341"/>
              <a:gd name="connsiteY92" fmla="*/ 533400 h 4511710"/>
              <a:gd name="connsiteX93" fmla="*/ 5225143 w 8591341"/>
              <a:gd name="connsiteY93" fmla="*/ 572756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85800 h 4511710"/>
              <a:gd name="connsiteX91" fmla="*/ 5848141 w 8591341"/>
              <a:gd name="connsiteY91" fmla="*/ 533400 h 4511710"/>
              <a:gd name="connsiteX92" fmla="*/ 5543341 w 8591341"/>
              <a:gd name="connsiteY92" fmla="*/ 533400 h 4511710"/>
              <a:gd name="connsiteX93" fmla="*/ 5225143 w 8591341"/>
              <a:gd name="connsiteY93" fmla="*/ 572756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533400 h 4511710"/>
              <a:gd name="connsiteX93" fmla="*/ 5225143 w 8591341"/>
              <a:gd name="connsiteY93" fmla="*/ 572756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533400 h 4511710"/>
              <a:gd name="connsiteX93" fmla="*/ 5314741 w 8591341"/>
              <a:gd name="connsiteY93" fmla="*/ 838200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314741 w 8591341"/>
              <a:gd name="connsiteY93" fmla="*/ 838200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238541 w 8591341"/>
              <a:gd name="connsiteY93" fmla="*/ 457200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238541 w 8591341"/>
              <a:gd name="connsiteY93" fmla="*/ 457200 h 4511710"/>
              <a:gd name="connsiteX94" fmla="*/ 5238541 w 8591341"/>
              <a:gd name="connsiteY94" fmla="*/ 381000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238541 w 8591341"/>
              <a:gd name="connsiteY93" fmla="*/ 457200 h 4511710"/>
              <a:gd name="connsiteX94" fmla="*/ 5238541 w 8591341"/>
              <a:gd name="connsiteY94" fmla="*/ 381000 h 4511710"/>
              <a:gd name="connsiteX95" fmla="*/ 5314741 w 8591341"/>
              <a:gd name="connsiteY95" fmla="*/ 228600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106237 w 8591341"/>
              <a:gd name="connsiteY93" fmla="*/ 493208 h 4511710"/>
              <a:gd name="connsiteX94" fmla="*/ 5238541 w 8591341"/>
              <a:gd name="connsiteY94" fmla="*/ 381000 h 4511710"/>
              <a:gd name="connsiteX95" fmla="*/ 5314741 w 8591341"/>
              <a:gd name="connsiteY95" fmla="*/ 228600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106237 w 8591341"/>
              <a:gd name="connsiteY93" fmla="*/ 493208 h 4511710"/>
              <a:gd name="connsiteX94" fmla="*/ 5238541 w 8591341"/>
              <a:gd name="connsiteY94" fmla="*/ 381000 h 4511710"/>
              <a:gd name="connsiteX95" fmla="*/ 5314741 w 8591341"/>
              <a:gd name="connsiteY95" fmla="*/ 228600 h 4511710"/>
              <a:gd name="connsiteX96" fmla="*/ 4953837 w 8591341"/>
              <a:gd name="connsiteY96" fmla="*/ 493208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106237 w 8591341"/>
              <a:gd name="connsiteY93" fmla="*/ 493208 h 4511710"/>
              <a:gd name="connsiteX94" fmla="*/ 5238541 w 8591341"/>
              <a:gd name="connsiteY94" fmla="*/ 381000 h 4511710"/>
              <a:gd name="connsiteX95" fmla="*/ 5030037 w 8591341"/>
              <a:gd name="connsiteY95" fmla="*/ 417008 h 4511710"/>
              <a:gd name="connsiteX96" fmla="*/ 4953837 w 8591341"/>
              <a:gd name="connsiteY96" fmla="*/ 493208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106237 w 8591341"/>
              <a:gd name="connsiteY93" fmla="*/ 493208 h 4511710"/>
              <a:gd name="connsiteX94" fmla="*/ 5238541 w 8591341"/>
              <a:gd name="connsiteY94" fmla="*/ 381000 h 4511710"/>
              <a:gd name="connsiteX95" fmla="*/ 5030037 w 8591341"/>
              <a:gd name="connsiteY95" fmla="*/ 417008 h 4511710"/>
              <a:gd name="connsiteX96" fmla="*/ 4953837 w 8591341"/>
              <a:gd name="connsiteY96" fmla="*/ 493208 h 4511710"/>
              <a:gd name="connsiteX97" fmla="*/ 5258637 w 8591341"/>
              <a:gd name="connsiteY97" fmla="*/ 188408 h 4511710"/>
              <a:gd name="connsiteX98" fmla="*/ 4762919 w 8591341"/>
              <a:gd name="connsiteY98" fmla="*/ 100483 h 4511710"/>
              <a:gd name="connsiteX99" fmla="*/ 4551904 w 8591341"/>
              <a:gd name="connsiteY99" fmla="*/ 70338 h 4511710"/>
              <a:gd name="connsiteX100" fmla="*/ 4491613 w 8591341"/>
              <a:gd name="connsiteY100" fmla="*/ 30145 h 451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591341" h="4511710">
                <a:moveTo>
                  <a:pt x="4491613" y="30145"/>
                </a:moveTo>
                <a:lnTo>
                  <a:pt x="291402" y="0"/>
                </a:lnTo>
                <a:lnTo>
                  <a:pt x="401934" y="110532"/>
                </a:lnTo>
                <a:lnTo>
                  <a:pt x="321548" y="190919"/>
                </a:lnTo>
                <a:lnTo>
                  <a:pt x="200967" y="211015"/>
                </a:lnTo>
                <a:lnTo>
                  <a:pt x="40194" y="190919"/>
                </a:lnTo>
                <a:lnTo>
                  <a:pt x="0" y="231112"/>
                </a:lnTo>
                <a:lnTo>
                  <a:pt x="100484" y="381837"/>
                </a:lnTo>
                <a:lnTo>
                  <a:pt x="170822" y="753626"/>
                </a:lnTo>
                <a:lnTo>
                  <a:pt x="60290" y="1336431"/>
                </a:lnTo>
                <a:lnTo>
                  <a:pt x="140677" y="1718268"/>
                </a:lnTo>
                <a:lnTo>
                  <a:pt x="120581" y="1838848"/>
                </a:lnTo>
                <a:lnTo>
                  <a:pt x="180871" y="2069960"/>
                </a:lnTo>
                <a:lnTo>
                  <a:pt x="351693" y="2311121"/>
                </a:lnTo>
                <a:lnTo>
                  <a:pt x="582805" y="2783393"/>
                </a:lnTo>
                <a:lnTo>
                  <a:pt x="713433" y="2954215"/>
                </a:lnTo>
                <a:lnTo>
                  <a:pt x="934497" y="3064747"/>
                </a:lnTo>
                <a:lnTo>
                  <a:pt x="1145512" y="3225521"/>
                </a:lnTo>
                <a:lnTo>
                  <a:pt x="1577591" y="3275763"/>
                </a:lnTo>
                <a:lnTo>
                  <a:pt x="2090057" y="3476730"/>
                </a:lnTo>
                <a:lnTo>
                  <a:pt x="2502040" y="3496826"/>
                </a:lnTo>
                <a:lnTo>
                  <a:pt x="2522137" y="3406391"/>
                </a:lnTo>
                <a:lnTo>
                  <a:pt x="2773345" y="3426488"/>
                </a:lnTo>
                <a:lnTo>
                  <a:pt x="2944167" y="3577213"/>
                </a:lnTo>
                <a:lnTo>
                  <a:pt x="3044651" y="3748035"/>
                </a:lnTo>
                <a:lnTo>
                  <a:pt x="3245618" y="3898760"/>
                </a:lnTo>
                <a:lnTo>
                  <a:pt x="3376246" y="3758083"/>
                </a:lnTo>
                <a:lnTo>
                  <a:pt x="3506875" y="3748035"/>
                </a:lnTo>
                <a:lnTo>
                  <a:pt x="3557117" y="3818374"/>
                </a:lnTo>
                <a:lnTo>
                  <a:pt x="3667649" y="3938954"/>
                </a:lnTo>
                <a:lnTo>
                  <a:pt x="3778181" y="4069582"/>
                </a:lnTo>
                <a:lnTo>
                  <a:pt x="3858567" y="4300694"/>
                </a:lnTo>
                <a:lnTo>
                  <a:pt x="3979148" y="4371033"/>
                </a:lnTo>
                <a:lnTo>
                  <a:pt x="4129873" y="4371033"/>
                </a:lnTo>
                <a:lnTo>
                  <a:pt x="4119824" y="4109776"/>
                </a:lnTo>
                <a:lnTo>
                  <a:pt x="4250453" y="3949002"/>
                </a:lnTo>
                <a:lnTo>
                  <a:pt x="4551904" y="3838470"/>
                </a:lnTo>
                <a:lnTo>
                  <a:pt x="4712677" y="3788229"/>
                </a:lnTo>
                <a:lnTo>
                  <a:pt x="4853354" y="3778180"/>
                </a:lnTo>
                <a:cubicBezTo>
                  <a:pt x="4961182" y="3799746"/>
                  <a:pt x="4923286" y="3783001"/>
                  <a:pt x="4973934" y="3808325"/>
                </a:cubicBezTo>
                <a:lnTo>
                  <a:pt x="5124660" y="3848519"/>
                </a:lnTo>
                <a:lnTo>
                  <a:pt x="5245240" y="3788229"/>
                </a:lnTo>
                <a:lnTo>
                  <a:pt x="5355772" y="3687745"/>
                </a:lnTo>
                <a:lnTo>
                  <a:pt x="5637126" y="3677697"/>
                </a:lnTo>
                <a:lnTo>
                  <a:pt x="5888334" y="3727938"/>
                </a:lnTo>
                <a:lnTo>
                  <a:pt x="6069205" y="3707842"/>
                </a:lnTo>
                <a:lnTo>
                  <a:pt x="6300317" y="3908809"/>
                </a:lnTo>
                <a:lnTo>
                  <a:pt x="6340510" y="4200211"/>
                </a:lnTo>
                <a:lnTo>
                  <a:pt x="6451042" y="4360985"/>
                </a:lnTo>
                <a:lnTo>
                  <a:pt x="6621864" y="4511710"/>
                </a:lnTo>
                <a:lnTo>
                  <a:pt x="6702251" y="4340888"/>
                </a:lnTo>
                <a:lnTo>
                  <a:pt x="6631912" y="4029389"/>
                </a:lnTo>
                <a:lnTo>
                  <a:pt x="6491235" y="3577213"/>
                </a:lnTo>
                <a:lnTo>
                  <a:pt x="6591719" y="3346101"/>
                </a:lnTo>
                <a:lnTo>
                  <a:pt x="6842928" y="3135086"/>
                </a:lnTo>
                <a:lnTo>
                  <a:pt x="7214717" y="2863780"/>
                </a:lnTo>
                <a:lnTo>
                  <a:pt x="7405635" y="2642716"/>
                </a:lnTo>
                <a:lnTo>
                  <a:pt x="7305152" y="2481943"/>
                </a:lnTo>
                <a:lnTo>
                  <a:pt x="7445829" y="2210637"/>
                </a:lnTo>
                <a:lnTo>
                  <a:pt x="7586506" y="1999622"/>
                </a:lnTo>
                <a:lnTo>
                  <a:pt x="7797521" y="1778558"/>
                </a:lnTo>
                <a:lnTo>
                  <a:pt x="8149213" y="1627833"/>
                </a:lnTo>
                <a:lnTo>
                  <a:pt x="8109020" y="1316334"/>
                </a:lnTo>
                <a:lnTo>
                  <a:pt x="8320035" y="1135464"/>
                </a:lnTo>
                <a:lnTo>
                  <a:pt x="8591341" y="934497"/>
                </a:lnTo>
                <a:lnTo>
                  <a:pt x="8571244" y="683288"/>
                </a:lnTo>
                <a:lnTo>
                  <a:pt x="8510954" y="341644"/>
                </a:lnTo>
                <a:lnTo>
                  <a:pt x="8259745" y="401934"/>
                </a:lnTo>
                <a:lnTo>
                  <a:pt x="8119068" y="773723"/>
                </a:lnTo>
                <a:lnTo>
                  <a:pt x="7948246" y="884255"/>
                </a:lnTo>
                <a:lnTo>
                  <a:pt x="7435781" y="904352"/>
                </a:lnTo>
                <a:lnTo>
                  <a:pt x="7264959" y="1065125"/>
                </a:lnTo>
                <a:lnTo>
                  <a:pt x="7174523" y="1195754"/>
                </a:lnTo>
                <a:lnTo>
                  <a:pt x="6863024" y="1175657"/>
                </a:lnTo>
                <a:lnTo>
                  <a:pt x="6842928" y="1296237"/>
                </a:lnTo>
                <a:lnTo>
                  <a:pt x="6491235" y="1537398"/>
                </a:lnTo>
                <a:lnTo>
                  <a:pt x="6229978" y="1507253"/>
                </a:lnTo>
                <a:lnTo>
                  <a:pt x="6340510" y="1296237"/>
                </a:lnTo>
                <a:lnTo>
                  <a:pt x="6310365" y="1095270"/>
                </a:lnTo>
                <a:lnTo>
                  <a:pt x="6209882" y="864158"/>
                </a:lnTo>
                <a:lnTo>
                  <a:pt x="6099350" y="743578"/>
                </a:lnTo>
                <a:lnTo>
                  <a:pt x="6008915" y="713433"/>
                </a:lnTo>
                <a:lnTo>
                  <a:pt x="5777802" y="914400"/>
                </a:lnTo>
                <a:lnTo>
                  <a:pt x="5727561" y="1266092"/>
                </a:lnTo>
                <a:lnTo>
                  <a:pt x="5777802" y="1446963"/>
                </a:lnTo>
                <a:lnTo>
                  <a:pt x="5687367" y="1577591"/>
                </a:lnTo>
                <a:lnTo>
                  <a:pt x="5596932" y="1497204"/>
                </a:lnTo>
                <a:lnTo>
                  <a:pt x="5576835" y="1175657"/>
                </a:lnTo>
                <a:lnTo>
                  <a:pt x="5596932" y="1085222"/>
                </a:lnTo>
                <a:lnTo>
                  <a:pt x="5617029" y="924448"/>
                </a:lnTo>
                <a:lnTo>
                  <a:pt x="6000541" y="609600"/>
                </a:lnTo>
                <a:lnTo>
                  <a:pt x="5848141" y="533400"/>
                </a:lnTo>
                <a:lnTo>
                  <a:pt x="5543341" y="381000"/>
                </a:lnTo>
                <a:lnTo>
                  <a:pt x="5106237" y="493208"/>
                </a:lnTo>
                <a:lnTo>
                  <a:pt x="5238541" y="381000"/>
                </a:lnTo>
                <a:lnTo>
                  <a:pt x="5030037" y="417008"/>
                </a:lnTo>
                <a:lnTo>
                  <a:pt x="4953837" y="493208"/>
                </a:lnTo>
                <a:lnTo>
                  <a:pt x="5258637" y="188408"/>
                </a:lnTo>
                <a:lnTo>
                  <a:pt x="4762919" y="100483"/>
                </a:lnTo>
                <a:lnTo>
                  <a:pt x="4551904" y="70338"/>
                </a:lnTo>
                <a:lnTo>
                  <a:pt x="4491613" y="30145"/>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3"/>
          <p:cNvGrpSpPr/>
          <p:nvPr/>
        </p:nvGrpSpPr>
        <p:grpSpPr>
          <a:xfrm>
            <a:off x="1818409" y="2677391"/>
            <a:ext cx="1922440" cy="1638179"/>
            <a:chOff x="896960" y="599209"/>
            <a:chExt cx="7332640" cy="6248400"/>
          </a:xfrm>
        </p:grpSpPr>
        <p:pic>
          <p:nvPicPr>
            <p:cNvPr id="15" name="Picture 2"/>
            <p:cNvPicPr>
              <a:picLocks noChangeAspect="1" noChangeArrowheads="1"/>
            </p:cNvPicPr>
            <p:nvPr/>
          </p:nvPicPr>
          <p:blipFill>
            <a:blip r:embed="rId3" cstate="print"/>
            <a:srcRect r="11058" b="16113"/>
            <a:stretch>
              <a:fillRect/>
            </a:stretch>
          </p:blipFill>
          <p:spPr bwMode="auto">
            <a:xfrm>
              <a:off x="896960" y="599209"/>
              <a:ext cx="7332640" cy="6248400"/>
            </a:xfrm>
            <a:prstGeom prst="rect">
              <a:avLst/>
            </a:prstGeom>
            <a:noFill/>
            <a:ln w="9525">
              <a:noFill/>
              <a:miter lim="800000"/>
              <a:headEnd/>
              <a:tailEnd/>
            </a:ln>
          </p:spPr>
        </p:pic>
        <p:pic>
          <p:nvPicPr>
            <p:cNvPr id="16" name="Picture 4"/>
            <p:cNvPicPr>
              <a:picLocks noChangeAspect="1" noChangeArrowheads="1"/>
            </p:cNvPicPr>
            <p:nvPr/>
          </p:nvPicPr>
          <p:blipFill>
            <a:blip r:embed="rId4" cstate="print"/>
            <a:srcRect/>
            <a:stretch>
              <a:fillRect/>
            </a:stretch>
          </p:blipFill>
          <p:spPr bwMode="auto">
            <a:xfrm>
              <a:off x="3240156" y="2286000"/>
              <a:ext cx="1920662" cy="1742225"/>
            </a:xfrm>
            <a:prstGeom prst="rect">
              <a:avLst/>
            </a:prstGeom>
            <a:noFill/>
            <a:ln w="9525">
              <a:noFill/>
              <a:miter lim="800000"/>
              <a:headEnd/>
              <a:tailEnd/>
            </a:ln>
          </p:spPr>
        </p:pic>
        <p:grpSp>
          <p:nvGrpSpPr>
            <p:cNvPr id="3" name="Group 25"/>
            <p:cNvGrpSpPr/>
            <p:nvPr/>
          </p:nvGrpSpPr>
          <p:grpSpPr>
            <a:xfrm>
              <a:off x="1230977" y="829097"/>
              <a:ext cx="6247684" cy="5866112"/>
              <a:chOff x="166614" y="0"/>
              <a:chExt cx="6005586" cy="5638800"/>
            </a:xfrm>
          </p:grpSpPr>
          <p:sp>
            <p:nvSpPr>
              <p:cNvPr id="18" name="Freeform 17"/>
              <p:cNvSpPr/>
              <p:nvPr/>
            </p:nvSpPr>
            <p:spPr>
              <a:xfrm rot="21480000">
                <a:off x="166614" y="10258"/>
                <a:ext cx="5001111" cy="5619225"/>
              </a:xfrm>
              <a:custGeom>
                <a:avLst/>
                <a:gdLst>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584700 w 5664200"/>
                  <a:gd name="connsiteY57" fmla="*/ 3111500 h 6553200"/>
                  <a:gd name="connsiteX58" fmla="*/ 4559300 w 5664200"/>
                  <a:gd name="connsiteY58" fmla="*/ 2971800 h 6553200"/>
                  <a:gd name="connsiteX59" fmla="*/ 4610100 w 5664200"/>
                  <a:gd name="connsiteY59" fmla="*/ 28067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584700 w 5664200"/>
                  <a:gd name="connsiteY57" fmla="*/ 3111500 h 6553200"/>
                  <a:gd name="connsiteX58" fmla="*/ 45593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584700 w 5664200"/>
                  <a:gd name="connsiteY57" fmla="*/ 31115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10795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89500 w 5664200"/>
                  <a:gd name="connsiteY48" fmla="*/ 52578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13300 w 5664200"/>
                  <a:gd name="connsiteY48" fmla="*/ 51054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13300 w 5664200"/>
                  <a:gd name="connsiteY48" fmla="*/ 5105400 h 6553200"/>
                  <a:gd name="connsiteX49" fmla="*/ 4914900 w 5664200"/>
                  <a:gd name="connsiteY49" fmla="*/ 4953000 h 6553200"/>
                  <a:gd name="connsiteX50" fmla="*/ 5105400 w 5664200"/>
                  <a:gd name="connsiteY50" fmla="*/ 4737100 h 6553200"/>
                  <a:gd name="connsiteX51" fmla="*/ 5422900 w 5664200"/>
                  <a:gd name="connsiteY51" fmla="*/ 44958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213147 w 5664200"/>
                  <a:gd name="connsiteY44" fmla="*/ 6475494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13300 w 5664200"/>
                  <a:gd name="connsiteY48" fmla="*/ 5105400 h 6553200"/>
                  <a:gd name="connsiteX49" fmla="*/ 4914900 w 5664200"/>
                  <a:gd name="connsiteY49" fmla="*/ 4953000 h 6553200"/>
                  <a:gd name="connsiteX50" fmla="*/ 5105400 w 5664200"/>
                  <a:gd name="connsiteY50" fmla="*/ 4737100 h 6553200"/>
                  <a:gd name="connsiteX51" fmla="*/ 5422900 w 5664200"/>
                  <a:gd name="connsiteY51" fmla="*/ 44958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477000"/>
                  <a:gd name="connsiteX1" fmla="*/ 3403600 w 5664200"/>
                  <a:gd name="connsiteY1" fmla="*/ 0 h 6477000"/>
                  <a:gd name="connsiteX2" fmla="*/ 3073400 w 5664200"/>
                  <a:gd name="connsiteY2" fmla="*/ 25400 h 6477000"/>
                  <a:gd name="connsiteX3" fmla="*/ 2997200 w 5664200"/>
                  <a:gd name="connsiteY3" fmla="*/ 127000 h 6477000"/>
                  <a:gd name="connsiteX4" fmla="*/ 2832100 w 5664200"/>
                  <a:gd name="connsiteY4" fmla="*/ 317500 h 6477000"/>
                  <a:gd name="connsiteX5" fmla="*/ 2603500 w 5664200"/>
                  <a:gd name="connsiteY5" fmla="*/ 495300 h 6477000"/>
                  <a:gd name="connsiteX6" fmla="*/ 2476500 w 5664200"/>
                  <a:gd name="connsiteY6" fmla="*/ 635000 h 6477000"/>
                  <a:gd name="connsiteX7" fmla="*/ 2260600 w 5664200"/>
                  <a:gd name="connsiteY7" fmla="*/ 1181100 h 6477000"/>
                  <a:gd name="connsiteX8" fmla="*/ 2082800 w 5664200"/>
                  <a:gd name="connsiteY8" fmla="*/ 1460500 h 6477000"/>
                  <a:gd name="connsiteX9" fmla="*/ 1981200 w 5664200"/>
                  <a:gd name="connsiteY9" fmla="*/ 1663700 h 6477000"/>
                  <a:gd name="connsiteX10" fmla="*/ 1803400 w 5664200"/>
                  <a:gd name="connsiteY10" fmla="*/ 1841500 h 6477000"/>
                  <a:gd name="connsiteX11" fmla="*/ 1765300 w 5664200"/>
                  <a:gd name="connsiteY11" fmla="*/ 2133600 h 6477000"/>
                  <a:gd name="connsiteX12" fmla="*/ 1752600 w 5664200"/>
                  <a:gd name="connsiteY12" fmla="*/ 2387600 h 6477000"/>
                  <a:gd name="connsiteX13" fmla="*/ 1676400 w 5664200"/>
                  <a:gd name="connsiteY13" fmla="*/ 2501900 h 6477000"/>
                  <a:gd name="connsiteX14" fmla="*/ 1460500 w 5664200"/>
                  <a:gd name="connsiteY14" fmla="*/ 2717800 h 6477000"/>
                  <a:gd name="connsiteX15" fmla="*/ 1320800 w 5664200"/>
                  <a:gd name="connsiteY15" fmla="*/ 2870200 h 6477000"/>
                  <a:gd name="connsiteX16" fmla="*/ 1193800 w 5664200"/>
                  <a:gd name="connsiteY16" fmla="*/ 3162300 h 6477000"/>
                  <a:gd name="connsiteX17" fmla="*/ 1028700 w 5664200"/>
                  <a:gd name="connsiteY17" fmla="*/ 3327400 h 6477000"/>
                  <a:gd name="connsiteX18" fmla="*/ 787400 w 5664200"/>
                  <a:gd name="connsiteY18" fmla="*/ 3594100 h 6477000"/>
                  <a:gd name="connsiteX19" fmla="*/ 508000 w 5664200"/>
                  <a:gd name="connsiteY19" fmla="*/ 3721100 h 6477000"/>
                  <a:gd name="connsiteX20" fmla="*/ 355600 w 5664200"/>
                  <a:gd name="connsiteY20" fmla="*/ 3924300 h 6477000"/>
                  <a:gd name="connsiteX21" fmla="*/ 342900 w 5664200"/>
                  <a:gd name="connsiteY21" fmla="*/ 4000500 h 6477000"/>
                  <a:gd name="connsiteX22" fmla="*/ 0 w 5664200"/>
                  <a:gd name="connsiteY22" fmla="*/ 4102100 h 6477000"/>
                  <a:gd name="connsiteX23" fmla="*/ 101600 w 5664200"/>
                  <a:gd name="connsiteY23" fmla="*/ 4318000 h 6477000"/>
                  <a:gd name="connsiteX24" fmla="*/ 88900 w 5664200"/>
                  <a:gd name="connsiteY24" fmla="*/ 4978400 h 6477000"/>
                  <a:gd name="connsiteX25" fmla="*/ 203200 w 5664200"/>
                  <a:gd name="connsiteY25" fmla="*/ 4991100 h 6477000"/>
                  <a:gd name="connsiteX26" fmla="*/ 241300 w 5664200"/>
                  <a:gd name="connsiteY26" fmla="*/ 4508500 h 6477000"/>
                  <a:gd name="connsiteX27" fmla="*/ 228600 w 5664200"/>
                  <a:gd name="connsiteY27" fmla="*/ 4305300 h 6477000"/>
                  <a:gd name="connsiteX28" fmla="*/ 508000 w 5664200"/>
                  <a:gd name="connsiteY28" fmla="*/ 4267200 h 6477000"/>
                  <a:gd name="connsiteX29" fmla="*/ 660400 w 5664200"/>
                  <a:gd name="connsiteY29" fmla="*/ 4356100 h 6477000"/>
                  <a:gd name="connsiteX30" fmla="*/ 571500 w 5664200"/>
                  <a:gd name="connsiteY30" fmla="*/ 4483100 h 6477000"/>
                  <a:gd name="connsiteX31" fmla="*/ 698500 w 5664200"/>
                  <a:gd name="connsiteY31" fmla="*/ 4851400 h 6477000"/>
                  <a:gd name="connsiteX32" fmla="*/ 774700 w 5664200"/>
                  <a:gd name="connsiteY32" fmla="*/ 5029200 h 6477000"/>
                  <a:gd name="connsiteX33" fmla="*/ 1079500 w 5664200"/>
                  <a:gd name="connsiteY33" fmla="*/ 5105400 h 6477000"/>
                  <a:gd name="connsiteX34" fmla="*/ 1257300 w 5664200"/>
                  <a:gd name="connsiteY34" fmla="*/ 5257800 h 6477000"/>
                  <a:gd name="connsiteX35" fmla="*/ 1460500 w 5664200"/>
                  <a:gd name="connsiteY35" fmla="*/ 5410200 h 6477000"/>
                  <a:gd name="connsiteX36" fmla="*/ 1612900 w 5664200"/>
                  <a:gd name="connsiteY36" fmla="*/ 5562600 h 6477000"/>
                  <a:gd name="connsiteX37" fmla="*/ 1993900 w 5664200"/>
                  <a:gd name="connsiteY37" fmla="*/ 5715000 h 6477000"/>
                  <a:gd name="connsiteX38" fmla="*/ 2070100 w 5664200"/>
                  <a:gd name="connsiteY38" fmla="*/ 5854700 h 6477000"/>
                  <a:gd name="connsiteX39" fmla="*/ 2324100 w 5664200"/>
                  <a:gd name="connsiteY39" fmla="*/ 5918200 h 6477000"/>
                  <a:gd name="connsiteX40" fmla="*/ 2705100 w 5664200"/>
                  <a:gd name="connsiteY40" fmla="*/ 6096000 h 6477000"/>
                  <a:gd name="connsiteX41" fmla="*/ 3289300 w 5664200"/>
                  <a:gd name="connsiteY41" fmla="*/ 6337300 h 6477000"/>
                  <a:gd name="connsiteX42" fmla="*/ 3759200 w 5664200"/>
                  <a:gd name="connsiteY42" fmla="*/ 6477000 h 6477000"/>
                  <a:gd name="connsiteX43" fmla="*/ 3907662 w 5664200"/>
                  <a:gd name="connsiteY43" fmla="*/ 6475494 h 6477000"/>
                  <a:gd name="connsiteX44" fmla="*/ 4213147 w 5664200"/>
                  <a:gd name="connsiteY44" fmla="*/ 6475494 h 6477000"/>
                  <a:gd name="connsiteX45" fmla="*/ 4813300 w 5664200"/>
                  <a:gd name="connsiteY45" fmla="*/ 6337300 h 6477000"/>
                  <a:gd name="connsiteX46" fmla="*/ 4965700 w 5664200"/>
                  <a:gd name="connsiteY46" fmla="*/ 5829300 h 6477000"/>
                  <a:gd name="connsiteX47" fmla="*/ 4965700 w 5664200"/>
                  <a:gd name="connsiteY47" fmla="*/ 5562600 h 6477000"/>
                  <a:gd name="connsiteX48" fmla="*/ 4813300 w 5664200"/>
                  <a:gd name="connsiteY48" fmla="*/ 5105400 h 6477000"/>
                  <a:gd name="connsiteX49" fmla="*/ 4914900 w 5664200"/>
                  <a:gd name="connsiteY49" fmla="*/ 4953000 h 6477000"/>
                  <a:gd name="connsiteX50" fmla="*/ 5105400 w 5664200"/>
                  <a:gd name="connsiteY50" fmla="*/ 4737100 h 6477000"/>
                  <a:gd name="connsiteX51" fmla="*/ 5422900 w 5664200"/>
                  <a:gd name="connsiteY51" fmla="*/ 4495800 h 6477000"/>
                  <a:gd name="connsiteX52" fmla="*/ 5626100 w 5664200"/>
                  <a:gd name="connsiteY52" fmla="*/ 4229100 h 6477000"/>
                  <a:gd name="connsiteX53" fmla="*/ 5664200 w 5664200"/>
                  <a:gd name="connsiteY53" fmla="*/ 4038600 h 6477000"/>
                  <a:gd name="connsiteX54" fmla="*/ 5384800 w 5664200"/>
                  <a:gd name="connsiteY54" fmla="*/ 3657600 h 6477000"/>
                  <a:gd name="connsiteX55" fmla="*/ 5130800 w 5664200"/>
                  <a:gd name="connsiteY55" fmla="*/ 3390900 h 6477000"/>
                  <a:gd name="connsiteX56" fmla="*/ 4813300 w 5664200"/>
                  <a:gd name="connsiteY56" fmla="*/ 3238500 h 6477000"/>
                  <a:gd name="connsiteX57" fmla="*/ 4737100 w 5664200"/>
                  <a:gd name="connsiteY57" fmla="*/ 3124200 h 6477000"/>
                  <a:gd name="connsiteX58" fmla="*/ 4660900 w 5664200"/>
                  <a:gd name="connsiteY58" fmla="*/ 2971800 h 6477000"/>
                  <a:gd name="connsiteX59" fmla="*/ 4660900 w 5664200"/>
                  <a:gd name="connsiteY59" fmla="*/ 2819400 h 6477000"/>
                  <a:gd name="connsiteX60" fmla="*/ 4737100 w 5664200"/>
                  <a:gd name="connsiteY60" fmla="*/ 2654300 h 6477000"/>
                  <a:gd name="connsiteX61" fmla="*/ 5016500 w 5664200"/>
                  <a:gd name="connsiteY61" fmla="*/ 2540000 h 6477000"/>
                  <a:gd name="connsiteX62" fmla="*/ 5130800 w 5664200"/>
                  <a:gd name="connsiteY62" fmla="*/ 2438400 h 6477000"/>
                  <a:gd name="connsiteX63" fmla="*/ 5143500 w 5664200"/>
                  <a:gd name="connsiteY63" fmla="*/ 2336800 h 6477000"/>
                  <a:gd name="connsiteX64" fmla="*/ 5041900 w 5664200"/>
                  <a:gd name="connsiteY64" fmla="*/ 1981200 h 6477000"/>
                  <a:gd name="connsiteX65" fmla="*/ 4965700 w 5664200"/>
                  <a:gd name="connsiteY65" fmla="*/ 1854200 h 6477000"/>
                  <a:gd name="connsiteX66" fmla="*/ 4775200 w 5664200"/>
                  <a:gd name="connsiteY66" fmla="*/ 1638300 h 6477000"/>
                  <a:gd name="connsiteX67" fmla="*/ 4775200 w 5664200"/>
                  <a:gd name="connsiteY67" fmla="*/ 1333500 h 6477000"/>
                  <a:gd name="connsiteX68" fmla="*/ 4597400 w 5664200"/>
                  <a:gd name="connsiteY68" fmla="*/ 876300 h 6477000"/>
                  <a:gd name="connsiteX69" fmla="*/ 4673600 w 5664200"/>
                  <a:gd name="connsiteY69" fmla="*/ 520700 h 6477000"/>
                  <a:gd name="connsiteX70" fmla="*/ 4622800 w 5664200"/>
                  <a:gd name="connsiteY70" fmla="*/ 368300 h 6477000"/>
                  <a:gd name="connsiteX71" fmla="*/ 4343400 w 5664200"/>
                  <a:gd name="connsiteY71" fmla="*/ 203200 h 6477000"/>
                  <a:gd name="connsiteX72" fmla="*/ 4127500 w 5664200"/>
                  <a:gd name="connsiteY72" fmla="*/ 88900 h 6477000"/>
                  <a:gd name="connsiteX73" fmla="*/ 4038600 w 5664200"/>
                  <a:gd name="connsiteY73" fmla="*/ 25400 h 6477000"/>
                  <a:gd name="connsiteX74" fmla="*/ 3898900 w 5664200"/>
                  <a:gd name="connsiteY74" fmla="*/ 0 h 6477000"/>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24100 w 5664200"/>
                  <a:gd name="connsiteY39" fmla="*/ 5918200 h 6475494"/>
                  <a:gd name="connsiteX40" fmla="*/ 2705100 w 5664200"/>
                  <a:gd name="connsiteY40" fmla="*/ 6096000 h 6475494"/>
                  <a:gd name="connsiteX41" fmla="*/ 3289300 w 5664200"/>
                  <a:gd name="connsiteY41" fmla="*/ 6337300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24100 w 5664200"/>
                  <a:gd name="connsiteY39" fmla="*/ 5918200 h 6475494"/>
                  <a:gd name="connsiteX40" fmla="*/ 2705100 w 5664200"/>
                  <a:gd name="connsiteY40" fmla="*/ 6096000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24100 w 5664200"/>
                  <a:gd name="connsiteY39" fmla="*/ 5918200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616524 w 5664200"/>
                  <a:gd name="connsiteY11" fmla="*/ 2123963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387411 w 5664200"/>
                  <a:gd name="connsiteY14" fmla="*/ 2590199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18631 w 5664200"/>
                  <a:gd name="connsiteY70" fmla="*/ 492139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13147 w 5664200"/>
                  <a:gd name="connsiteY71" fmla="*/ 336727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5053230 w 5664200"/>
                  <a:gd name="connsiteY47" fmla="*/ 562073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5053230 w 5664200"/>
                  <a:gd name="connsiteY46" fmla="*/ 5931554 h 6475494"/>
                  <a:gd name="connsiteX47" fmla="*/ 5053230 w 5664200"/>
                  <a:gd name="connsiteY47" fmla="*/ 562073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76859 w 5664200"/>
                  <a:gd name="connsiteY46" fmla="*/ 5931554 h 6475494"/>
                  <a:gd name="connsiteX47" fmla="*/ 5053230 w 5664200"/>
                  <a:gd name="connsiteY47" fmla="*/ 562073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664200" h="6475494">
                    <a:moveTo>
                      <a:pt x="3898900" y="0"/>
                    </a:moveTo>
                    <a:lnTo>
                      <a:pt x="3403600" y="0"/>
                    </a:lnTo>
                    <a:lnTo>
                      <a:pt x="3073400" y="25400"/>
                    </a:lnTo>
                    <a:lnTo>
                      <a:pt x="2997200" y="127000"/>
                    </a:lnTo>
                    <a:lnTo>
                      <a:pt x="2832100" y="317500"/>
                    </a:lnTo>
                    <a:lnTo>
                      <a:pt x="2603500" y="495300"/>
                    </a:lnTo>
                    <a:lnTo>
                      <a:pt x="2476500" y="635000"/>
                    </a:lnTo>
                    <a:lnTo>
                      <a:pt x="2260600" y="1181100"/>
                    </a:lnTo>
                    <a:lnTo>
                      <a:pt x="2082800" y="1460500"/>
                    </a:lnTo>
                    <a:lnTo>
                      <a:pt x="1981200" y="1663700"/>
                    </a:lnTo>
                    <a:lnTo>
                      <a:pt x="1845638" y="1890845"/>
                    </a:lnTo>
                    <a:lnTo>
                      <a:pt x="1769267" y="2123963"/>
                    </a:lnTo>
                    <a:lnTo>
                      <a:pt x="1752600" y="2387600"/>
                    </a:lnTo>
                    <a:lnTo>
                      <a:pt x="1676400" y="2501900"/>
                    </a:lnTo>
                    <a:lnTo>
                      <a:pt x="1540153" y="2745610"/>
                    </a:lnTo>
                    <a:lnTo>
                      <a:pt x="1311040" y="2978728"/>
                    </a:lnTo>
                    <a:lnTo>
                      <a:pt x="1193800" y="3162300"/>
                    </a:lnTo>
                    <a:lnTo>
                      <a:pt x="1028700" y="3327400"/>
                    </a:lnTo>
                    <a:lnTo>
                      <a:pt x="787400" y="3594100"/>
                    </a:lnTo>
                    <a:lnTo>
                      <a:pt x="508000" y="3721100"/>
                    </a:lnTo>
                    <a:lnTo>
                      <a:pt x="355600" y="3924300"/>
                    </a:lnTo>
                    <a:lnTo>
                      <a:pt x="342900" y="4000500"/>
                    </a:lnTo>
                    <a:lnTo>
                      <a:pt x="0" y="4102100"/>
                    </a:lnTo>
                    <a:lnTo>
                      <a:pt x="101600" y="4318000"/>
                    </a:lnTo>
                    <a:lnTo>
                      <a:pt x="88900" y="4978400"/>
                    </a:lnTo>
                    <a:lnTo>
                      <a:pt x="203200" y="4991100"/>
                    </a:lnTo>
                    <a:lnTo>
                      <a:pt x="241300" y="4508500"/>
                    </a:lnTo>
                    <a:lnTo>
                      <a:pt x="228600" y="4305300"/>
                    </a:lnTo>
                    <a:lnTo>
                      <a:pt x="508000" y="4267200"/>
                    </a:lnTo>
                    <a:lnTo>
                      <a:pt x="660400" y="4356100"/>
                    </a:lnTo>
                    <a:lnTo>
                      <a:pt x="571500" y="4483100"/>
                    </a:lnTo>
                    <a:lnTo>
                      <a:pt x="698500" y="4851400"/>
                    </a:lnTo>
                    <a:lnTo>
                      <a:pt x="774700" y="5029200"/>
                    </a:lnTo>
                    <a:lnTo>
                      <a:pt x="1079500" y="5105400"/>
                    </a:lnTo>
                    <a:lnTo>
                      <a:pt x="1387411" y="5232200"/>
                    </a:lnTo>
                    <a:lnTo>
                      <a:pt x="1540153" y="5465318"/>
                    </a:lnTo>
                    <a:lnTo>
                      <a:pt x="1845638" y="5543024"/>
                    </a:lnTo>
                    <a:lnTo>
                      <a:pt x="1993900" y="5715000"/>
                    </a:lnTo>
                    <a:lnTo>
                      <a:pt x="2074752" y="5776142"/>
                    </a:lnTo>
                    <a:lnTo>
                      <a:pt x="2380237" y="5853848"/>
                    </a:lnTo>
                    <a:lnTo>
                      <a:pt x="2685722" y="6009259"/>
                    </a:lnTo>
                    <a:lnTo>
                      <a:pt x="3296692" y="6164671"/>
                    </a:lnTo>
                    <a:lnTo>
                      <a:pt x="3678548" y="6397789"/>
                    </a:lnTo>
                    <a:lnTo>
                      <a:pt x="3907662" y="6475494"/>
                    </a:lnTo>
                    <a:lnTo>
                      <a:pt x="4213147" y="6475494"/>
                    </a:lnTo>
                    <a:lnTo>
                      <a:pt x="4813300" y="6337300"/>
                    </a:lnTo>
                    <a:lnTo>
                      <a:pt x="4976859" y="5931554"/>
                    </a:lnTo>
                    <a:lnTo>
                      <a:pt x="5053230" y="5620730"/>
                    </a:lnTo>
                    <a:lnTo>
                      <a:pt x="4900488" y="5076788"/>
                    </a:lnTo>
                    <a:lnTo>
                      <a:pt x="4914900" y="4953000"/>
                    </a:lnTo>
                    <a:lnTo>
                      <a:pt x="5105400" y="4737100"/>
                    </a:lnTo>
                    <a:lnTo>
                      <a:pt x="5422900" y="4495800"/>
                    </a:lnTo>
                    <a:lnTo>
                      <a:pt x="5626100" y="4229100"/>
                    </a:lnTo>
                    <a:lnTo>
                      <a:pt x="5664200" y="4038600"/>
                    </a:lnTo>
                    <a:lnTo>
                      <a:pt x="5384800" y="3657600"/>
                    </a:lnTo>
                    <a:lnTo>
                      <a:pt x="5053230" y="3289552"/>
                    </a:lnTo>
                    <a:lnTo>
                      <a:pt x="4813300" y="3238500"/>
                    </a:lnTo>
                    <a:lnTo>
                      <a:pt x="4737100" y="3124200"/>
                    </a:lnTo>
                    <a:lnTo>
                      <a:pt x="4660900" y="2971800"/>
                    </a:lnTo>
                    <a:lnTo>
                      <a:pt x="4660900" y="2819400"/>
                    </a:lnTo>
                    <a:lnTo>
                      <a:pt x="4737100" y="2654300"/>
                    </a:lnTo>
                    <a:lnTo>
                      <a:pt x="5016500" y="2540000"/>
                    </a:lnTo>
                    <a:lnTo>
                      <a:pt x="5130800" y="2438400"/>
                    </a:lnTo>
                    <a:lnTo>
                      <a:pt x="5143500" y="2336800"/>
                    </a:lnTo>
                    <a:lnTo>
                      <a:pt x="5041900" y="1981200"/>
                    </a:lnTo>
                    <a:lnTo>
                      <a:pt x="4965700" y="1854200"/>
                    </a:lnTo>
                    <a:lnTo>
                      <a:pt x="4775200" y="1638300"/>
                    </a:lnTo>
                    <a:lnTo>
                      <a:pt x="4775200" y="1333500"/>
                    </a:lnTo>
                    <a:lnTo>
                      <a:pt x="4597400" y="876300"/>
                    </a:lnTo>
                    <a:lnTo>
                      <a:pt x="4595003" y="569844"/>
                    </a:lnTo>
                    <a:lnTo>
                      <a:pt x="4595003" y="414433"/>
                    </a:lnTo>
                    <a:lnTo>
                      <a:pt x="4289518" y="181315"/>
                    </a:lnTo>
                    <a:lnTo>
                      <a:pt x="4127500" y="88900"/>
                    </a:lnTo>
                    <a:lnTo>
                      <a:pt x="4038600" y="25400"/>
                    </a:lnTo>
                    <a:lnTo>
                      <a:pt x="3898900" y="0"/>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p:nvPr/>
            </p:nvCxnSpPr>
            <p:spPr>
              <a:xfrm rot="60000">
                <a:off x="3810000" y="0"/>
                <a:ext cx="76200" cy="5638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685800" y="2997200"/>
                <a:ext cx="5486400" cy="2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 name="Freeform 18"/>
          <p:cNvSpPr/>
          <p:nvPr/>
        </p:nvSpPr>
        <p:spPr>
          <a:xfrm>
            <a:off x="2904565" y="2792098"/>
            <a:ext cx="1051315" cy="767705"/>
          </a:xfrm>
          <a:custGeom>
            <a:avLst/>
            <a:gdLst>
              <a:gd name="connsiteX0" fmla="*/ 0 w 1051315"/>
              <a:gd name="connsiteY0" fmla="*/ 0 h 767705"/>
              <a:gd name="connsiteX1" fmla="*/ 1041536 w 1051315"/>
              <a:gd name="connsiteY1" fmla="*/ 0 h 767705"/>
              <a:gd name="connsiteX2" fmla="*/ 1051315 w 1051315"/>
              <a:gd name="connsiteY2" fmla="*/ 762815 h 767705"/>
              <a:gd name="connsiteX3" fmla="*/ 0 w 1051315"/>
              <a:gd name="connsiteY3" fmla="*/ 767705 h 767705"/>
              <a:gd name="connsiteX4" fmla="*/ 0 w 1051315"/>
              <a:gd name="connsiteY4" fmla="*/ 0 h 767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315" h="767705">
                <a:moveTo>
                  <a:pt x="0" y="0"/>
                </a:moveTo>
                <a:lnTo>
                  <a:pt x="1041536" y="0"/>
                </a:lnTo>
                <a:lnTo>
                  <a:pt x="1051315" y="762815"/>
                </a:lnTo>
                <a:lnTo>
                  <a:pt x="0" y="767705"/>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899675" y="3550024"/>
            <a:ext cx="904620" cy="1017086"/>
          </a:xfrm>
          <a:custGeom>
            <a:avLst/>
            <a:gdLst>
              <a:gd name="connsiteX0" fmla="*/ 0 w 904620"/>
              <a:gd name="connsiteY0" fmla="*/ 14669 h 1017086"/>
              <a:gd name="connsiteX1" fmla="*/ 899730 w 904620"/>
              <a:gd name="connsiteY1" fmla="*/ 0 h 1017086"/>
              <a:gd name="connsiteX2" fmla="*/ 904620 w 904620"/>
              <a:gd name="connsiteY2" fmla="*/ 909510 h 1017086"/>
              <a:gd name="connsiteX3" fmla="*/ 396077 w 904620"/>
              <a:gd name="connsiteY3" fmla="*/ 904620 h 1017086"/>
              <a:gd name="connsiteX4" fmla="*/ 391187 w 904620"/>
              <a:gd name="connsiteY4" fmla="*/ 953518 h 1017086"/>
              <a:gd name="connsiteX5" fmla="*/ 127136 w 904620"/>
              <a:gd name="connsiteY5" fmla="*/ 948628 h 1017086"/>
              <a:gd name="connsiteX6" fmla="*/ 122246 w 904620"/>
              <a:gd name="connsiteY6" fmla="*/ 1012196 h 1017086"/>
              <a:gd name="connsiteX7" fmla="*/ 0 w 904620"/>
              <a:gd name="connsiteY7" fmla="*/ 1017086 h 1017086"/>
              <a:gd name="connsiteX8" fmla="*/ 0 w 904620"/>
              <a:gd name="connsiteY8" fmla="*/ 14669 h 101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620" h="1017086">
                <a:moveTo>
                  <a:pt x="0" y="14669"/>
                </a:moveTo>
                <a:lnTo>
                  <a:pt x="899730" y="0"/>
                </a:lnTo>
                <a:lnTo>
                  <a:pt x="904620" y="909510"/>
                </a:lnTo>
                <a:lnTo>
                  <a:pt x="396077" y="904620"/>
                </a:lnTo>
                <a:lnTo>
                  <a:pt x="391187" y="953518"/>
                </a:lnTo>
                <a:lnTo>
                  <a:pt x="127136" y="948628"/>
                </a:lnTo>
                <a:lnTo>
                  <a:pt x="122246" y="1012196"/>
                </a:lnTo>
                <a:lnTo>
                  <a:pt x="0" y="1017086"/>
                </a:lnTo>
                <a:lnTo>
                  <a:pt x="0" y="14669"/>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2058622" y="3540244"/>
            <a:ext cx="841053" cy="1036646"/>
          </a:xfrm>
          <a:custGeom>
            <a:avLst/>
            <a:gdLst>
              <a:gd name="connsiteX0" fmla="*/ 841053 w 841053"/>
              <a:gd name="connsiteY0" fmla="*/ 14669 h 1036646"/>
              <a:gd name="connsiteX1" fmla="*/ 112467 w 841053"/>
              <a:gd name="connsiteY1" fmla="*/ 0 h 1036646"/>
              <a:gd name="connsiteX2" fmla="*/ 63568 w 841053"/>
              <a:gd name="connsiteY2" fmla="*/ 73347 h 1036646"/>
              <a:gd name="connsiteX3" fmla="*/ 9780 w 841053"/>
              <a:gd name="connsiteY3" fmla="*/ 356958 h 1036646"/>
              <a:gd name="connsiteX4" fmla="*/ 78238 w 841053"/>
              <a:gd name="connsiteY4" fmla="*/ 503653 h 1036646"/>
              <a:gd name="connsiteX5" fmla="*/ 48899 w 841053"/>
              <a:gd name="connsiteY5" fmla="*/ 562331 h 1036646"/>
              <a:gd name="connsiteX6" fmla="*/ 19560 w 841053"/>
              <a:gd name="connsiteY6" fmla="*/ 684577 h 1036646"/>
              <a:gd name="connsiteX7" fmla="*/ 44009 w 841053"/>
              <a:gd name="connsiteY7" fmla="*/ 787264 h 1036646"/>
              <a:gd name="connsiteX8" fmla="*/ 0 w 841053"/>
              <a:gd name="connsiteY8" fmla="*/ 816603 h 1036646"/>
              <a:gd name="connsiteX9" fmla="*/ 562332 w 841053"/>
              <a:gd name="connsiteY9" fmla="*/ 1036646 h 1036646"/>
              <a:gd name="connsiteX10" fmla="*/ 841053 w 841053"/>
              <a:gd name="connsiteY10" fmla="*/ 1021976 h 1036646"/>
              <a:gd name="connsiteX11" fmla="*/ 841053 w 841053"/>
              <a:gd name="connsiteY11" fmla="*/ 14669 h 10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053" h="1036646">
                <a:moveTo>
                  <a:pt x="841053" y="14669"/>
                </a:moveTo>
                <a:lnTo>
                  <a:pt x="112467" y="0"/>
                </a:lnTo>
                <a:lnTo>
                  <a:pt x="63568" y="73347"/>
                </a:lnTo>
                <a:lnTo>
                  <a:pt x="9780" y="356958"/>
                </a:lnTo>
                <a:lnTo>
                  <a:pt x="78238" y="503653"/>
                </a:lnTo>
                <a:lnTo>
                  <a:pt x="48899" y="562331"/>
                </a:lnTo>
                <a:lnTo>
                  <a:pt x="19560" y="684577"/>
                </a:lnTo>
                <a:lnTo>
                  <a:pt x="44009" y="787264"/>
                </a:lnTo>
                <a:lnTo>
                  <a:pt x="0" y="816603"/>
                </a:lnTo>
                <a:lnTo>
                  <a:pt x="562332" y="1036646"/>
                </a:lnTo>
                <a:lnTo>
                  <a:pt x="841053" y="1021976"/>
                </a:lnTo>
                <a:lnTo>
                  <a:pt x="841053" y="14669"/>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2151529" y="2576945"/>
            <a:ext cx="757926" cy="977968"/>
          </a:xfrm>
          <a:custGeom>
            <a:avLst/>
            <a:gdLst>
              <a:gd name="connsiteX0" fmla="*/ 753036 w 757926"/>
              <a:gd name="connsiteY0" fmla="*/ 220043 h 977968"/>
              <a:gd name="connsiteX1" fmla="*/ 464535 w 757926"/>
              <a:gd name="connsiteY1" fmla="*/ 215153 h 977968"/>
              <a:gd name="connsiteX2" fmla="*/ 459645 w 757926"/>
              <a:gd name="connsiteY2" fmla="*/ 4890 h 977968"/>
              <a:gd name="connsiteX3" fmla="*/ 0 w 757926"/>
              <a:gd name="connsiteY3" fmla="*/ 0 h 977968"/>
              <a:gd name="connsiteX4" fmla="*/ 9780 w 757926"/>
              <a:gd name="connsiteY4" fmla="*/ 953519 h 977968"/>
              <a:gd name="connsiteX5" fmla="*/ 757926 w 757926"/>
              <a:gd name="connsiteY5" fmla="*/ 977968 h 977968"/>
              <a:gd name="connsiteX6" fmla="*/ 753036 w 757926"/>
              <a:gd name="connsiteY6" fmla="*/ 220043 h 97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926" h="977968">
                <a:moveTo>
                  <a:pt x="753036" y="220043"/>
                </a:moveTo>
                <a:lnTo>
                  <a:pt x="464535" y="215153"/>
                </a:lnTo>
                <a:lnTo>
                  <a:pt x="459645" y="4890"/>
                </a:lnTo>
                <a:lnTo>
                  <a:pt x="0" y="0"/>
                </a:lnTo>
                <a:lnTo>
                  <a:pt x="9780" y="953519"/>
                </a:lnTo>
                <a:lnTo>
                  <a:pt x="757926" y="977968"/>
                </a:lnTo>
                <a:lnTo>
                  <a:pt x="753036" y="220043"/>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298" name="Picture 2"/>
          <p:cNvPicPr>
            <a:picLocks noChangeAspect="1" noChangeArrowheads="1"/>
          </p:cNvPicPr>
          <p:nvPr/>
        </p:nvPicPr>
        <p:blipFill>
          <a:blip r:embed="rId5" cstate="print"/>
          <a:srcRect/>
          <a:stretch>
            <a:fillRect/>
          </a:stretch>
        </p:blipFill>
        <p:spPr bwMode="auto">
          <a:xfrm>
            <a:off x="1735928" y="2590800"/>
            <a:ext cx="2302672" cy="2143647"/>
          </a:xfrm>
          <a:prstGeom prst="rect">
            <a:avLst/>
          </a:prstGeom>
          <a:noFill/>
          <a:ln w="9525">
            <a:noFill/>
            <a:miter lim="800000"/>
            <a:headEnd/>
            <a:tailEnd/>
          </a:ln>
        </p:spPr>
      </p:pic>
      <p:grpSp>
        <p:nvGrpSpPr>
          <p:cNvPr id="4" name="Group 34"/>
          <p:cNvGrpSpPr/>
          <p:nvPr/>
        </p:nvGrpSpPr>
        <p:grpSpPr>
          <a:xfrm>
            <a:off x="914400" y="609600"/>
            <a:ext cx="7332640" cy="6248400"/>
            <a:chOff x="896960" y="599209"/>
            <a:chExt cx="7332640" cy="6248400"/>
          </a:xfrm>
        </p:grpSpPr>
        <p:pic>
          <p:nvPicPr>
            <p:cNvPr id="37" name="Picture 2"/>
            <p:cNvPicPr>
              <a:picLocks noChangeAspect="1" noChangeArrowheads="1"/>
            </p:cNvPicPr>
            <p:nvPr/>
          </p:nvPicPr>
          <p:blipFill>
            <a:blip r:embed="rId6" cstate="print"/>
            <a:srcRect r="11058" b="16113"/>
            <a:stretch>
              <a:fillRect/>
            </a:stretch>
          </p:blipFill>
          <p:spPr bwMode="auto">
            <a:xfrm>
              <a:off x="896960" y="599209"/>
              <a:ext cx="7332640" cy="6248400"/>
            </a:xfrm>
            <a:prstGeom prst="rect">
              <a:avLst/>
            </a:prstGeom>
            <a:noFill/>
            <a:ln w="9525">
              <a:noFill/>
              <a:miter lim="800000"/>
              <a:headEnd/>
              <a:tailEnd/>
            </a:ln>
          </p:spPr>
        </p:pic>
        <p:pic>
          <p:nvPicPr>
            <p:cNvPr id="38" name="Picture 4"/>
            <p:cNvPicPr>
              <a:picLocks noChangeAspect="1" noChangeArrowheads="1"/>
            </p:cNvPicPr>
            <p:nvPr/>
          </p:nvPicPr>
          <p:blipFill>
            <a:blip r:embed="rId7" cstate="print"/>
            <a:srcRect/>
            <a:stretch>
              <a:fillRect/>
            </a:stretch>
          </p:blipFill>
          <p:spPr bwMode="auto">
            <a:xfrm>
              <a:off x="3240156" y="2286000"/>
              <a:ext cx="1920662" cy="1742225"/>
            </a:xfrm>
            <a:prstGeom prst="rect">
              <a:avLst/>
            </a:prstGeom>
            <a:noFill/>
            <a:ln w="9525">
              <a:noFill/>
              <a:miter lim="800000"/>
              <a:headEnd/>
              <a:tailEnd/>
            </a:ln>
          </p:spPr>
        </p:pic>
        <p:grpSp>
          <p:nvGrpSpPr>
            <p:cNvPr id="5" name="Group 25"/>
            <p:cNvGrpSpPr/>
            <p:nvPr/>
          </p:nvGrpSpPr>
          <p:grpSpPr>
            <a:xfrm>
              <a:off x="1230977" y="829097"/>
              <a:ext cx="6517938" cy="5866112"/>
              <a:chOff x="166614" y="0"/>
              <a:chExt cx="6265368" cy="5638800"/>
            </a:xfrm>
          </p:grpSpPr>
          <p:sp>
            <p:nvSpPr>
              <p:cNvPr id="40" name="Freeform 39"/>
              <p:cNvSpPr/>
              <p:nvPr/>
            </p:nvSpPr>
            <p:spPr>
              <a:xfrm rot="21480000">
                <a:off x="166614" y="10258"/>
                <a:ext cx="5001111" cy="5619225"/>
              </a:xfrm>
              <a:custGeom>
                <a:avLst/>
                <a:gdLst>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584700 w 5664200"/>
                  <a:gd name="connsiteY57" fmla="*/ 3111500 h 6553200"/>
                  <a:gd name="connsiteX58" fmla="*/ 4559300 w 5664200"/>
                  <a:gd name="connsiteY58" fmla="*/ 2971800 h 6553200"/>
                  <a:gd name="connsiteX59" fmla="*/ 4610100 w 5664200"/>
                  <a:gd name="connsiteY59" fmla="*/ 28067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584700 w 5664200"/>
                  <a:gd name="connsiteY57" fmla="*/ 3111500 h 6553200"/>
                  <a:gd name="connsiteX58" fmla="*/ 45593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584700 w 5664200"/>
                  <a:gd name="connsiteY57" fmla="*/ 31115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10795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89500 w 5664200"/>
                  <a:gd name="connsiteY48" fmla="*/ 52578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13300 w 5664200"/>
                  <a:gd name="connsiteY48" fmla="*/ 51054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13300 w 5664200"/>
                  <a:gd name="connsiteY48" fmla="*/ 5105400 h 6553200"/>
                  <a:gd name="connsiteX49" fmla="*/ 4914900 w 5664200"/>
                  <a:gd name="connsiteY49" fmla="*/ 4953000 h 6553200"/>
                  <a:gd name="connsiteX50" fmla="*/ 5105400 w 5664200"/>
                  <a:gd name="connsiteY50" fmla="*/ 4737100 h 6553200"/>
                  <a:gd name="connsiteX51" fmla="*/ 5422900 w 5664200"/>
                  <a:gd name="connsiteY51" fmla="*/ 44958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213147 w 5664200"/>
                  <a:gd name="connsiteY44" fmla="*/ 6475494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13300 w 5664200"/>
                  <a:gd name="connsiteY48" fmla="*/ 5105400 h 6553200"/>
                  <a:gd name="connsiteX49" fmla="*/ 4914900 w 5664200"/>
                  <a:gd name="connsiteY49" fmla="*/ 4953000 h 6553200"/>
                  <a:gd name="connsiteX50" fmla="*/ 5105400 w 5664200"/>
                  <a:gd name="connsiteY50" fmla="*/ 4737100 h 6553200"/>
                  <a:gd name="connsiteX51" fmla="*/ 5422900 w 5664200"/>
                  <a:gd name="connsiteY51" fmla="*/ 44958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477000"/>
                  <a:gd name="connsiteX1" fmla="*/ 3403600 w 5664200"/>
                  <a:gd name="connsiteY1" fmla="*/ 0 h 6477000"/>
                  <a:gd name="connsiteX2" fmla="*/ 3073400 w 5664200"/>
                  <a:gd name="connsiteY2" fmla="*/ 25400 h 6477000"/>
                  <a:gd name="connsiteX3" fmla="*/ 2997200 w 5664200"/>
                  <a:gd name="connsiteY3" fmla="*/ 127000 h 6477000"/>
                  <a:gd name="connsiteX4" fmla="*/ 2832100 w 5664200"/>
                  <a:gd name="connsiteY4" fmla="*/ 317500 h 6477000"/>
                  <a:gd name="connsiteX5" fmla="*/ 2603500 w 5664200"/>
                  <a:gd name="connsiteY5" fmla="*/ 495300 h 6477000"/>
                  <a:gd name="connsiteX6" fmla="*/ 2476500 w 5664200"/>
                  <a:gd name="connsiteY6" fmla="*/ 635000 h 6477000"/>
                  <a:gd name="connsiteX7" fmla="*/ 2260600 w 5664200"/>
                  <a:gd name="connsiteY7" fmla="*/ 1181100 h 6477000"/>
                  <a:gd name="connsiteX8" fmla="*/ 2082800 w 5664200"/>
                  <a:gd name="connsiteY8" fmla="*/ 1460500 h 6477000"/>
                  <a:gd name="connsiteX9" fmla="*/ 1981200 w 5664200"/>
                  <a:gd name="connsiteY9" fmla="*/ 1663700 h 6477000"/>
                  <a:gd name="connsiteX10" fmla="*/ 1803400 w 5664200"/>
                  <a:gd name="connsiteY10" fmla="*/ 1841500 h 6477000"/>
                  <a:gd name="connsiteX11" fmla="*/ 1765300 w 5664200"/>
                  <a:gd name="connsiteY11" fmla="*/ 2133600 h 6477000"/>
                  <a:gd name="connsiteX12" fmla="*/ 1752600 w 5664200"/>
                  <a:gd name="connsiteY12" fmla="*/ 2387600 h 6477000"/>
                  <a:gd name="connsiteX13" fmla="*/ 1676400 w 5664200"/>
                  <a:gd name="connsiteY13" fmla="*/ 2501900 h 6477000"/>
                  <a:gd name="connsiteX14" fmla="*/ 1460500 w 5664200"/>
                  <a:gd name="connsiteY14" fmla="*/ 2717800 h 6477000"/>
                  <a:gd name="connsiteX15" fmla="*/ 1320800 w 5664200"/>
                  <a:gd name="connsiteY15" fmla="*/ 2870200 h 6477000"/>
                  <a:gd name="connsiteX16" fmla="*/ 1193800 w 5664200"/>
                  <a:gd name="connsiteY16" fmla="*/ 3162300 h 6477000"/>
                  <a:gd name="connsiteX17" fmla="*/ 1028700 w 5664200"/>
                  <a:gd name="connsiteY17" fmla="*/ 3327400 h 6477000"/>
                  <a:gd name="connsiteX18" fmla="*/ 787400 w 5664200"/>
                  <a:gd name="connsiteY18" fmla="*/ 3594100 h 6477000"/>
                  <a:gd name="connsiteX19" fmla="*/ 508000 w 5664200"/>
                  <a:gd name="connsiteY19" fmla="*/ 3721100 h 6477000"/>
                  <a:gd name="connsiteX20" fmla="*/ 355600 w 5664200"/>
                  <a:gd name="connsiteY20" fmla="*/ 3924300 h 6477000"/>
                  <a:gd name="connsiteX21" fmla="*/ 342900 w 5664200"/>
                  <a:gd name="connsiteY21" fmla="*/ 4000500 h 6477000"/>
                  <a:gd name="connsiteX22" fmla="*/ 0 w 5664200"/>
                  <a:gd name="connsiteY22" fmla="*/ 4102100 h 6477000"/>
                  <a:gd name="connsiteX23" fmla="*/ 101600 w 5664200"/>
                  <a:gd name="connsiteY23" fmla="*/ 4318000 h 6477000"/>
                  <a:gd name="connsiteX24" fmla="*/ 88900 w 5664200"/>
                  <a:gd name="connsiteY24" fmla="*/ 4978400 h 6477000"/>
                  <a:gd name="connsiteX25" fmla="*/ 203200 w 5664200"/>
                  <a:gd name="connsiteY25" fmla="*/ 4991100 h 6477000"/>
                  <a:gd name="connsiteX26" fmla="*/ 241300 w 5664200"/>
                  <a:gd name="connsiteY26" fmla="*/ 4508500 h 6477000"/>
                  <a:gd name="connsiteX27" fmla="*/ 228600 w 5664200"/>
                  <a:gd name="connsiteY27" fmla="*/ 4305300 h 6477000"/>
                  <a:gd name="connsiteX28" fmla="*/ 508000 w 5664200"/>
                  <a:gd name="connsiteY28" fmla="*/ 4267200 h 6477000"/>
                  <a:gd name="connsiteX29" fmla="*/ 660400 w 5664200"/>
                  <a:gd name="connsiteY29" fmla="*/ 4356100 h 6477000"/>
                  <a:gd name="connsiteX30" fmla="*/ 571500 w 5664200"/>
                  <a:gd name="connsiteY30" fmla="*/ 4483100 h 6477000"/>
                  <a:gd name="connsiteX31" fmla="*/ 698500 w 5664200"/>
                  <a:gd name="connsiteY31" fmla="*/ 4851400 h 6477000"/>
                  <a:gd name="connsiteX32" fmla="*/ 774700 w 5664200"/>
                  <a:gd name="connsiteY32" fmla="*/ 5029200 h 6477000"/>
                  <a:gd name="connsiteX33" fmla="*/ 1079500 w 5664200"/>
                  <a:gd name="connsiteY33" fmla="*/ 5105400 h 6477000"/>
                  <a:gd name="connsiteX34" fmla="*/ 1257300 w 5664200"/>
                  <a:gd name="connsiteY34" fmla="*/ 5257800 h 6477000"/>
                  <a:gd name="connsiteX35" fmla="*/ 1460500 w 5664200"/>
                  <a:gd name="connsiteY35" fmla="*/ 5410200 h 6477000"/>
                  <a:gd name="connsiteX36" fmla="*/ 1612900 w 5664200"/>
                  <a:gd name="connsiteY36" fmla="*/ 5562600 h 6477000"/>
                  <a:gd name="connsiteX37" fmla="*/ 1993900 w 5664200"/>
                  <a:gd name="connsiteY37" fmla="*/ 5715000 h 6477000"/>
                  <a:gd name="connsiteX38" fmla="*/ 2070100 w 5664200"/>
                  <a:gd name="connsiteY38" fmla="*/ 5854700 h 6477000"/>
                  <a:gd name="connsiteX39" fmla="*/ 2324100 w 5664200"/>
                  <a:gd name="connsiteY39" fmla="*/ 5918200 h 6477000"/>
                  <a:gd name="connsiteX40" fmla="*/ 2705100 w 5664200"/>
                  <a:gd name="connsiteY40" fmla="*/ 6096000 h 6477000"/>
                  <a:gd name="connsiteX41" fmla="*/ 3289300 w 5664200"/>
                  <a:gd name="connsiteY41" fmla="*/ 6337300 h 6477000"/>
                  <a:gd name="connsiteX42" fmla="*/ 3759200 w 5664200"/>
                  <a:gd name="connsiteY42" fmla="*/ 6477000 h 6477000"/>
                  <a:gd name="connsiteX43" fmla="*/ 3907662 w 5664200"/>
                  <a:gd name="connsiteY43" fmla="*/ 6475494 h 6477000"/>
                  <a:gd name="connsiteX44" fmla="*/ 4213147 w 5664200"/>
                  <a:gd name="connsiteY44" fmla="*/ 6475494 h 6477000"/>
                  <a:gd name="connsiteX45" fmla="*/ 4813300 w 5664200"/>
                  <a:gd name="connsiteY45" fmla="*/ 6337300 h 6477000"/>
                  <a:gd name="connsiteX46" fmla="*/ 4965700 w 5664200"/>
                  <a:gd name="connsiteY46" fmla="*/ 5829300 h 6477000"/>
                  <a:gd name="connsiteX47" fmla="*/ 4965700 w 5664200"/>
                  <a:gd name="connsiteY47" fmla="*/ 5562600 h 6477000"/>
                  <a:gd name="connsiteX48" fmla="*/ 4813300 w 5664200"/>
                  <a:gd name="connsiteY48" fmla="*/ 5105400 h 6477000"/>
                  <a:gd name="connsiteX49" fmla="*/ 4914900 w 5664200"/>
                  <a:gd name="connsiteY49" fmla="*/ 4953000 h 6477000"/>
                  <a:gd name="connsiteX50" fmla="*/ 5105400 w 5664200"/>
                  <a:gd name="connsiteY50" fmla="*/ 4737100 h 6477000"/>
                  <a:gd name="connsiteX51" fmla="*/ 5422900 w 5664200"/>
                  <a:gd name="connsiteY51" fmla="*/ 4495800 h 6477000"/>
                  <a:gd name="connsiteX52" fmla="*/ 5626100 w 5664200"/>
                  <a:gd name="connsiteY52" fmla="*/ 4229100 h 6477000"/>
                  <a:gd name="connsiteX53" fmla="*/ 5664200 w 5664200"/>
                  <a:gd name="connsiteY53" fmla="*/ 4038600 h 6477000"/>
                  <a:gd name="connsiteX54" fmla="*/ 5384800 w 5664200"/>
                  <a:gd name="connsiteY54" fmla="*/ 3657600 h 6477000"/>
                  <a:gd name="connsiteX55" fmla="*/ 5130800 w 5664200"/>
                  <a:gd name="connsiteY55" fmla="*/ 3390900 h 6477000"/>
                  <a:gd name="connsiteX56" fmla="*/ 4813300 w 5664200"/>
                  <a:gd name="connsiteY56" fmla="*/ 3238500 h 6477000"/>
                  <a:gd name="connsiteX57" fmla="*/ 4737100 w 5664200"/>
                  <a:gd name="connsiteY57" fmla="*/ 3124200 h 6477000"/>
                  <a:gd name="connsiteX58" fmla="*/ 4660900 w 5664200"/>
                  <a:gd name="connsiteY58" fmla="*/ 2971800 h 6477000"/>
                  <a:gd name="connsiteX59" fmla="*/ 4660900 w 5664200"/>
                  <a:gd name="connsiteY59" fmla="*/ 2819400 h 6477000"/>
                  <a:gd name="connsiteX60" fmla="*/ 4737100 w 5664200"/>
                  <a:gd name="connsiteY60" fmla="*/ 2654300 h 6477000"/>
                  <a:gd name="connsiteX61" fmla="*/ 5016500 w 5664200"/>
                  <a:gd name="connsiteY61" fmla="*/ 2540000 h 6477000"/>
                  <a:gd name="connsiteX62" fmla="*/ 5130800 w 5664200"/>
                  <a:gd name="connsiteY62" fmla="*/ 2438400 h 6477000"/>
                  <a:gd name="connsiteX63" fmla="*/ 5143500 w 5664200"/>
                  <a:gd name="connsiteY63" fmla="*/ 2336800 h 6477000"/>
                  <a:gd name="connsiteX64" fmla="*/ 5041900 w 5664200"/>
                  <a:gd name="connsiteY64" fmla="*/ 1981200 h 6477000"/>
                  <a:gd name="connsiteX65" fmla="*/ 4965700 w 5664200"/>
                  <a:gd name="connsiteY65" fmla="*/ 1854200 h 6477000"/>
                  <a:gd name="connsiteX66" fmla="*/ 4775200 w 5664200"/>
                  <a:gd name="connsiteY66" fmla="*/ 1638300 h 6477000"/>
                  <a:gd name="connsiteX67" fmla="*/ 4775200 w 5664200"/>
                  <a:gd name="connsiteY67" fmla="*/ 1333500 h 6477000"/>
                  <a:gd name="connsiteX68" fmla="*/ 4597400 w 5664200"/>
                  <a:gd name="connsiteY68" fmla="*/ 876300 h 6477000"/>
                  <a:gd name="connsiteX69" fmla="*/ 4673600 w 5664200"/>
                  <a:gd name="connsiteY69" fmla="*/ 520700 h 6477000"/>
                  <a:gd name="connsiteX70" fmla="*/ 4622800 w 5664200"/>
                  <a:gd name="connsiteY70" fmla="*/ 368300 h 6477000"/>
                  <a:gd name="connsiteX71" fmla="*/ 4343400 w 5664200"/>
                  <a:gd name="connsiteY71" fmla="*/ 203200 h 6477000"/>
                  <a:gd name="connsiteX72" fmla="*/ 4127500 w 5664200"/>
                  <a:gd name="connsiteY72" fmla="*/ 88900 h 6477000"/>
                  <a:gd name="connsiteX73" fmla="*/ 4038600 w 5664200"/>
                  <a:gd name="connsiteY73" fmla="*/ 25400 h 6477000"/>
                  <a:gd name="connsiteX74" fmla="*/ 3898900 w 5664200"/>
                  <a:gd name="connsiteY74" fmla="*/ 0 h 6477000"/>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24100 w 5664200"/>
                  <a:gd name="connsiteY39" fmla="*/ 5918200 h 6475494"/>
                  <a:gd name="connsiteX40" fmla="*/ 2705100 w 5664200"/>
                  <a:gd name="connsiteY40" fmla="*/ 6096000 h 6475494"/>
                  <a:gd name="connsiteX41" fmla="*/ 3289300 w 5664200"/>
                  <a:gd name="connsiteY41" fmla="*/ 6337300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24100 w 5664200"/>
                  <a:gd name="connsiteY39" fmla="*/ 5918200 h 6475494"/>
                  <a:gd name="connsiteX40" fmla="*/ 2705100 w 5664200"/>
                  <a:gd name="connsiteY40" fmla="*/ 6096000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24100 w 5664200"/>
                  <a:gd name="connsiteY39" fmla="*/ 5918200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616524 w 5664200"/>
                  <a:gd name="connsiteY11" fmla="*/ 2123963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387411 w 5664200"/>
                  <a:gd name="connsiteY14" fmla="*/ 2590199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18631 w 5664200"/>
                  <a:gd name="connsiteY70" fmla="*/ 492139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13147 w 5664200"/>
                  <a:gd name="connsiteY71" fmla="*/ 336727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5053230 w 5664200"/>
                  <a:gd name="connsiteY47" fmla="*/ 562073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5053230 w 5664200"/>
                  <a:gd name="connsiteY46" fmla="*/ 5931554 h 6475494"/>
                  <a:gd name="connsiteX47" fmla="*/ 5053230 w 5664200"/>
                  <a:gd name="connsiteY47" fmla="*/ 562073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76859 w 5664200"/>
                  <a:gd name="connsiteY46" fmla="*/ 5931554 h 6475494"/>
                  <a:gd name="connsiteX47" fmla="*/ 5053230 w 5664200"/>
                  <a:gd name="connsiteY47" fmla="*/ 562073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664200" h="6475494">
                    <a:moveTo>
                      <a:pt x="3898900" y="0"/>
                    </a:moveTo>
                    <a:lnTo>
                      <a:pt x="3403600" y="0"/>
                    </a:lnTo>
                    <a:lnTo>
                      <a:pt x="3073400" y="25400"/>
                    </a:lnTo>
                    <a:lnTo>
                      <a:pt x="2997200" y="127000"/>
                    </a:lnTo>
                    <a:lnTo>
                      <a:pt x="2832100" y="317500"/>
                    </a:lnTo>
                    <a:lnTo>
                      <a:pt x="2603500" y="495300"/>
                    </a:lnTo>
                    <a:lnTo>
                      <a:pt x="2476500" y="635000"/>
                    </a:lnTo>
                    <a:lnTo>
                      <a:pt x="2260600" y="1181100"/>
                    </a:lnTo>
                    <a:lnTo>
                      <a:pt x="2082800" y="1460500"/>
                    </a:lnTo>
                    <a:lnTo>
                      <a:pt x="1981200" y="1663700"/>
                    </a:lnTo>
                    <a:lnTo>
                      <a:pt x="1845638" y="1890845"/>
                    </a:lnTo>
                    <a:lnTo>
                      <a:pt x="1769267" y="2123963"/>
                    </a:lnTo>
                    <a:lnTo>
                      <a:pt x="1752600" y="2387600"/>
                    </a:lnTo>
                    <a:lnTo>
                      <a:pt x="1676400" y="2501900"/>
                    </a:lnTo>
                    <a:lnTo>
                      <a:pt x="1540153" y="2745610"/>
                    </a:lnTo>
                    <a:lnTo>
                      <a:pt x="1311040" y="2978728"/>
                    </a:lnTo>
                    <a:lnTo>
                      <a:pt x="1193800" y="3162300"/>
                    </a:lnTo>
                    <a:lnTo>
                      <a:pt x="1028700" y="3327400"/>
                    </a:lnTo>
                    <a:lnTo>
                      <a:pt x="787400" y="3594100"/>
                    </a:lnTo>
                    <a:lnTo>
                      <a:pt x="508000" y="3721100"/>
                    </a:lnTo>
                    <a:lnTo>
                      <a:pt x="355600" y="3924300"/>
                    </a:lnTo>
                    <a:lnTo>
                      <a:pt x="342900" y="4000500"/>
                    </a:lnTo>
                    <a:lnTo>
                      <a:pt x="0" y="4102100"/>
                    </a:lnTo>
                    <a:lnTo>
                      <a:pt x="101600" y="4318000"/>
                    </a:lnTo>
                    <a:lnTo>
                      <a:pt x="88900" y="4978400"/>
                    </a:lnTo>
                    <a:lnTo>
                      <a:pt x="203200" y="4991100"/>
                    </a:lnTo>
                    <a:lnTo>
                      <a:pt x="241300" y="4508500"/>
                    </a:lnTo>
                    <a:lnTo>
                      <a:pt x="228600" y="4305300"/>
                    </a:lnTo>
                    <a:lnTo>
                      <a:pt x="508000" y="4267200"/>
                    </a:lnTo>
                    <a:lnTo>
                      <a:pt x="660400" y="4356100"/>
                    </a:lnTo>
                    <a:lnTo>
                      <a:pt x="571500" y="4483100"/>
                    </a:lnTo>
                    <a:lnTo>
                      <a:pt x="698500" y="4851400"/>
                    </a:lnTo>
                    <a:lnTo>
                      <a:pt x="774700" y="5029200"/>
                    </a:lnTo>
                    <a:lnTo>
                      <a:pt x="1079500" y="5105400"/>
                    </a:lnTo>
                    <a:lnTo>
                      <a:pt x="1387411" y="5232200"/>
                    </a:lnTo>
                    <a:lnTo>
                      <a:pt x="1540153" y="5465318"/>
                    </a:lnTo>
                    <a:lnTo>
                      <a:pt x="1845638" y="5543024"/>
                    </a:lnTo>
                    <a:lnTo>
                      <a:pt x="1993900" y="5715000"/>
                    </a:lnTo>
                    <a:lnTo>
                      <a:pt x="2074752" y="5776142"/>
                    </a:lnTo>
                    <a:lnTo>
                      <a:pt x="2380237" y="5853848"/>
                    </a:lnTo>
                    <a:lnTo>
                      <a:pt x="2685722" y="6009259"/>
                    </a:lnTo>
                    <a:lnTo>
                      <a:pt x="3296692" y="6164671"/>
                    </a:lnTo>
                    <a:lnTo>
                      <a:pt x="3678548" y="6397789"/>
                    </a:lnTo>
                    <a:lnTo>
                      <a:pt x="3907662" y="6475494"/>
                    </a:lnTo>
                    <a:lnTo>
                      <a:pt x="4213147" y="6475494"/>
                    </a:lnTo>
                    <a:lnTo>
                      <a:pt x="4813300" y="6337300"/>
                    </a:lnTo>
                    <a:lnTo>
                      <a:pt x="4976859" y="5931554"/>
                    </a:lnTo>
                    <a:lnTo>
                      <a:pt x="5053230" y="5620730"/>
                    </a:lnTo>
                    <a:lnTo>
                      <a:pt x="4900488" y="5076788"/>
                    </a:lnTo>
                    <a:lnTo>
                      <a:pt x="4914900" y="4953000"/>
                    </a:lnTo>
                    <a:lnTo>
                      <a:pt x="5105400" y="4737100"/>
                    </a:lnTo>
                    <a:lnTo>
                      <a:pt x="5422900" y="4495800"/>
                    </a:lnTo>
                    <a:lnTo>
                      <a:pt x="5626100" y="4229100"/>
                    </a:lnTo>
                    <a:lnTo>
                      <a:pt x="5664200" y="4038600"/>
                    </a:lnTo>
                    <a:lnTo>
                      <a:pt x="5384800" y="3657600"/>
                    </a:lnTo>
                    <a:lnTo>
                      <a:pt x="5053230" y="3289552"/>
                    </a:lnTo>
                    <a:lnTo>
                      <a:pt x="4813300" y="3238500"/>
                    </a:lnTo>
                    <a:lnTo>
                      <a:pt x="4737100" y="3124200"/>
                    </a:lnTo>
                    <a:lnTo>
                      <a:pt x="4660900" y="2971800"/>
                    </a:lnTo>
                    <a:lnTo>
                      <a:pt x="4660900" y="2819400"/>
                    </a:lnTo>
                    <a:lnTo>
                      <a:pt x="4737100" y="2654300"/>
                    </a:lnTo>
                    <a:lnTo>
                      <a:pt x="5016500" y="2540000"/>
                    </a:lnTo>
                    <a:lnTo>
                      <a:pt x="5130800" y="2438400"/>
                    </a:lnTo>
                    <a:lnTo>
                      <a:pt x="5143500" y="2336800"/>
                    </a:lnTo>
                    <a:lnTo>
                      <a:pt x="5041900" y="1981200"/>
                    </a:lnTo>
                    <a:lnTo>
                      <a:pt x="4965700" y="1854200"/>
                    </a:lnTo>
                    <a:lnTo>
                      <a:pt x="4775200" y="1638300"/>
                    </a:lnTo>
                    <a:lnTo>
                      <a:pt x="4775200" y="1333500"/>
                    </a:lnTo>
                    <a:lnTo>
                      <a:pt x="4597400" y="876300"/>
                    </a:lnTo>
                    <a:lnTo>
                      <a:pt x="4595003" y="569844"/>
                    </a:lnTo>
                    <a:lnTo>
                      <a:pt x="4595003" y="414433"/>
                    </a:lnTo>
                    <a:lnTo>
                      <a:pt x="4289518" y="181315"/>
                    </a:lnTo>
                    <a:lnTo>
                      <a:pt x="4127500" y="88900"/>
                    </a:lnTo>
                    <a:lnTo>
                      <a:pt x="4038600" y="25400"/>
                    </a:lnTo>
                    <a:lnTo>
                      <a:pt x="3898900" y="0"/>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p:cNvCxnSpPr/>
              <p:nvPr/>
            </p:nvCxnSpPr>
            <p:spPr>
              <a:xfrm rot="60000">
                <a:off x="3810000" y="0"/>
                <a:ext cx="76200" cy="5638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rot="21600000">
                <a:off x="1225239" y="776937"/>
                <a:ext cx="762000" cy="381000"/>
              </a:xfrm>
              <a:prstGeom prst="rect">
                <a:avLst/>
              </a:prstGeom>
              <a:solidFill>
                <a:schemeClr val="tx1"/>
              </a:solidFill>
            </p:spPr>
            <p:txBody>
              <a:bodyPr wrap="square" rtlCol="0">
                <a:spAutoFit/>
              </a:bodyPr>
              <a:lstStyle/>
              <a:p>
                <a:pPr algn="ctr"/>
                <a:r>
                  <a:rPr lang="en-US" b="1" dirty="0" smtClean="0">
                    <a:solidFill>
                      <a:schemeClr val="bg1"/>
                    </a:solidFill>
                  </a:rPr>
                  <a:t>UTAH</a:t>
                </a:r>
                <a:endParaRPr lang="en-US" b="1" dirty="0">
                  <a:solidFill>
                    <a:schemeClr val="bg1"/>
                  </a:solidFill>
                </a:endParaRPr>
              </a:p>
            </p:txBody>
          </p:sp>
          <p:sp>
            <p:nvSpPr>
              <p:cNvPr id="43" name="TextBox 42"/>
              <p:cNvSpPr txBox="1"/>
              <p:nvPr/>
            </p:nvSpPr>
            <p:spPr>
              <a:xfrm rot="21600000">
                <a:off x="4575630" y="650622"/>
                <a:ext cx="1295400" cy="369332"/>
              </a:xfrm>
              <a:prstGeom prst="rect">
                <a:avLst/>
              </a:prstGeom>
              <a:solidFill>
                <a:schemeClr val="tx1"/>
              </a:solidFill>
            </p:spPr>
            <p:txBody>
              <a:bodyPr wrap="square" rtlCol="0">
                <a:spAutoFit/>
              </a:bodyPr>
              <a:lstStyle/>
              <a:p>
                <a:pPr algn="ctr"/>
                <a:r>
                  <a:rPr lang="en-US" b="1" dirty="0" smtClean="0">
                    <a:solidFill>
                      <a:schemeClr val="bg1"/>
                    </a:solidFill>
                  </a:rPr>
                  <a:t>COLORADO</a:t>
                </a:r>
                <a:endParaRPr lang="en-US" b="1" dirty="0">
                  <a:solidFill>
                    <a:schemeClr val="bg1"/>
                  </a:solidFill>
                </a:endParaRPr>
              </a:p>
            </p:txBody>
          </p:sp>
          <p:sp>
            <p:nvSpPr>
              <p:cNvPr id="44" name="TextBox 43"/>
              <p:cNvSpPr txBox="1"/>
              <p:nvPr/>
            </p:nvSpPr>
            <p:spPr>
              <a:xfrm>
                <a:off x="2637318" y="4759833"/>
                <a:ext cx="1066800" cy="369332"/>
              </a:xfrm>
              <a:prstGeom prst="rect">
                <a:avLst/>
              </a:prstGeom>
              <a:solidFill>
                <a:schemeClr val="tx1"/>
              </a:solidFill>
            </p:spPr>
            <p:txBody>
              <a:bodyPr wrap="square" rtlCol="0">
                <a:spAutoFit/>
              </a:bodyPr>
              <a:lstStyle/>
              <a:p>
                <a:pPr algn="ctr"/>
                <a:r>
                  <a:rPr lang="en-US" b="1" dirty="0" smtClean="0">
                    <a:solidFill>
                      <a:schemeClr val="bg1"/>
                    </a:solidFill>
                  </a:rPr>
                  <a:t>ARIZONA</a:t>
                </a:r>
                <a:endParaRPr lang="en-US" b="1" dirty="0">
                  <a:solidFill>
                    <a:schemeClr val="bg1"/>
                  </a:solidFill>
                </a:endParaRPr>
              </a:p>
            </p:txBody>
          </p:sp>
          <p:sp>
            <p:nvSpPr>
              <p:cNvPr id="45" name="TextBox 44"/>
              <p:cNvSpPr txBox="1"/>
              <p:nvPr/>
            </p:nvSpPr>
            <p:spPr>
              <a:xfrm>
                <a:off x="4907982" y="4759833"/>
                <a:ext cx="1524000" cy="369332"/>
              </a:xfrm>
              <a:prstGeom prst="rect">
                <a:avLst/>
              </a:prstGeom>
              <a:solidFill>
                <a:schemeClr val="tx1"/>
              </a:solidFill>
            </p:spPr>
            <p:txBody>
              <a:bodyPr wrap="square" rtlCol="0">
                <a:spAutoFit/>
              </a:bodyPr>
              <a:lstStyle/>
              <a:p>
                <a:pPr algn="ctr"/>
                <a:r>
                  <a:rPr lang="en-US" b="1" dirty="0" smtClean="0">
                    <a:solidFill>
                      <a:schemeClr val="bg1"/>
                    </a:solidFill>
                  </a:rPr>
                  <a:t>NEW MEXICO</a:t>
                </a:r>
                <a:endParaRPr lang="en-US" b="1" dirty="0">
                  <a:solidFill>
                    <a:schemeClr val="bg1"/>
                  </a:solidFill>
                </a:endParaRPr>
              </a:p>
            </p:txBody>
          </p:sp>
          <p:cxnSp>
            <p:nvCxnSpPr>
              <p:cNvPr id="46" name="Straight Connector 45"/>
              <p:cNvCxnSpPr/>
              <p:nvPr/>
            </p:nvCxnSpPr>
            <p:spPr>
              <a:xfrm flipV="1">
                <a:off x="685800" y="2997200"/>
                <a:ext cx="5486400" cy="2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9" name="TextBox 28"/>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sp>
        <p:nvSpPr>
          <p:cNvPr id="34" name="Freeform 33"/>
          <p:cNvSpPr/>
          <p:nvPr/>
        </p:nvSpPr>
        <p:spPr>
          <a:xfrm>
            <a:off x="1916264" y="4039263"/>
            <a:ext cx="1383527" cy="954156"/>
          </a:xfrm>
          <a:custGeom>
            <a:avLst/>
            <a:gdLst>
              <a:gd name="connsiteX0" fmla="*/ 7952 w 1383527"/>
              <a:gd name="connsiteY0" fmla="*/ 588396 h 954156"/>
              <a:gd name="connsiteX1" fmla="*/ 7952 w 1383527"/>
              <a:gd name="connsiteY1" fmla="*/ 588396 h 954156"/>
              <a:gd name="connsiteX2" fmla="*/ 0 w 1383527"/>
              <a:gd name="connsiteY2" fmla="*/ 691763 h 954156"/>
              <a:gd name="connsiteX3" fmla="*/ 182880 w 1383527"/>
              <a:gd name="connsiteY3" fmla="*/ 866692 h 954156"/>
              <a:gd name="connsiteX4" fmla="*/ 349858 w 1383527"/>
              <a:gd name="connsiteY4" fmla="*/ 954156 h 954156"/>
              <a:gd name="connsiteX5" fmla="*/ 421419 w 1383527"/>
              <a:gd name="connsiteY5" fmla="*/ 954156 h 954156"/>
              <a:gd name="connsiteX6" fmla="*/ 429371 w 1383527"/>
              <a:gd name="connsiteY6" fmla="*/ 795130 h 954156"/>
              <a:gd name="connsiteX7" fmla="*/ 413468 w 1383527"/>
              <a:gd name="connsiteY7" fmla="*/ 691763 h 954156"/>
              <a:gd name="connsiteX8" fmla="*/ 556592 w 1383527"/>
              <a:gd name="connsiteY8" fmla="*/ 596347 h 954156"/>
              <a:gd name="connsiteX9" fmla="*/ 612251 w 1383527"/>
              <a:gd name="connsiteY9" fmla="*/ 580445 h 954156"/>
              <a:gd name="connsiteX10" fmla="*/ 787179 w 1383527"/>
              <a:gd name="connsiteY10" fmla="*/ 532737 h 954156"/>
              <a:gd name="connsiteX11" fmla="*/ 898498 w 1383527"/>
              <a:gd name="connsiteY11" fmla="*/ 516834 h 954156"/>
              <a:gd name="connsiteX12" fmla="*/ 978011 w 1383527"/>
              <a:gd name="connsiteY12" fmla="*/ 612250 h 954156"/>
              <a:gd name="connsiteX13" fmla="*/ 1089329 w 1383527"/>
              <a:gd name="connsiteY13" fmla="*/ 723568 h 954156"/>
              <a:gd name="connsiteX14" fmla="*/ 1232453 w 1383527"/>
              <a:gd name="connsiteY14" fmla="*/ 818984 h 954156"/>
              <a:gd name="connsiteX15" fmla="*/ 1327868 w 1383527"/>
              <a:gd name="connsiteY15" fmla="*/ 779227 h 954156"/>
              <a:gd name="connsiteX16" fmla="*/ 1383527 w 1383527"/>
              <a:gd name="connsiteY16" fmla="*/ 667909 h 954156"/>
              <a:gd name="connsiteX17" fmla="*/ 1288112 w 1383527"/>
              <a:gd name="connsiteY17" fmla="*/ 429370 h 954156"/>
              <a:gd name="connsiteX18" fmla="*/ 1280160 w 1383527"/>
              <a:gd name="connsiteY18" fmla="*/ 254441 h 954156"/>
              <a:gd name="connsiteX19" fmla="*/ 1216550 w 1383527"/>
              <a:gd name="connsiteY19" fmla="*/ 0 h 954156"/>
              <a:gd name="connsiteX20" fmla="*/ 1129086 w 1383527"/>
              <a:gd name="connsiteY20" fmla="*/ 0 h 954156"/>
              <a:gd name="connsiteX21" fmla="*/ 1105232 w 1383527"/>
              <a:gd name="connsiteY21" fmla="*/ 166977 h 954156"/>
              <a:gd name="connsiteX22" fmla="*/ 1113183 w 1383527"/>
              <a:gd name="connsiteY22" fmla="*/ 278295 h 954156"/>
              <a:gd name="connsiteX23" fmla="*/ 1168842 w 1383527"/>
              <a:gd name="connsiteY23" fmla="*/ 357808 h 954156"/>
              <a:gd name="connsiteX24" fmla="*/ 1184745 w 1383527"/>
              <a:gd name="connsiteY24" fmla="*/ 461175 h 954156"/>
              <a:gd name="connsiteX25" fmla="*/ 1113183 w 1383527"/>
              <a:gd name="connsiteY25" fmla="*/ 485029 h 954156"/>
              <a:gd name="connsiteX26" fmla="*/ 1001865 w 1383527"/>
              <a:gd name="connsiteY26" fmla="*/ 365760 h 954156"/>
              <a:gd name="connsiteX27" fmla="*/ 842839 w 1383527"/>
              <a:gd name="connsiteY27" fmla="*/ 349857 h 954156"/>
              <a:gd name="connsiteX28" fmla="*/ 667910 w 1383527"/>
              <a:gd name="connsiteY28" fmla="*/ 421419 h 954156"/>
              <a:gd name="connsiteX29" fmla="*/ 469127 w 1383527"/>
              <a:gd name="connsiteY29" fmla="*/ 516834 h 954156"/>
              <a:gd name="connsiteX30" fmla="*/ 405517 w 1383527"/>
              <a:gd name="connsiteY30" fmla="*/ 548640 h 954156"/>
              <a:gd name="connsiteX31" fmla="*/ 349858 w 1383527"/>
              <a:gd name="connsiteY31" fmla="*/ 564542 h 954156"/>
              <a:gd name="connsiteX32" fmla="*/ 310101 w 1383527"/>
              <a:gd name="connsiteY32" fmla="*/ 612250 h 954156"/>
              <a:gd name="connsiteX33" fmla="*/ 166978 w 1383527"/>
              <a:gd name="connsiteY33" fmla="*/ 612250 h 954156"/>
              <a:gd name="connsiteX34" fmla="*/ 7952 w 1383527"/>
              <a:gd name="connsiteY34" fmla="*/ 588396 h 95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83527" h="954156">
                <a:moveTo>
                  <a:pt x="7952" y="588396"/>
                </a:moveTo>
                <a:lnTo>
                  <a:pt x="7952" y="588396"/>
                </a:lnTo>
                <a:lnTo>
                  <a:pt x="0" y="691763"/>
                </a:lnTo>
                <a:lnTo>
                  <a:pt x="182880" y="866692"/>
                </a:lnTo>
                <a:lnTo>
                  <a:pt x="349858" y="954156"/>
                </a:lnTo>
                <a:lnTo>
                  <a:pt x="421419" y="954156"/>
                </a:lnTo>
                <a:lnTo>
                  <a:pt x="429371" y="795130"/>
                </a:lnTo>
                <a:lnTo>
                  <a:pt x="413468" y="691763"/>
                </a:lnTo>
                <a:lnTo>
                  <a:pt x="556592" y="596347"/>
                </a:lnTo>
                <a:lnTo>
                  <a:pt x="612251" y="580445"/>
                </a:lnTo>
                <a:lnTo>
                  <a:pt x="787179" y="532737"/>
                </a:lnTo>
                <a:lnTo>
                  <a:pt x="898498" y="516834"/>
                </a:lnTo>
                <a:lnTo>
                  <a:pt x="978011" y="612250"/>
                </a:lnTo>
                <a:lnTo>
                  <a:pt x="1089329" y="723568"/>
                </a:lnTo>
                <a:lnTo>
                  <a:pt x="1232453" y="818984"/>
                </a:lnTo>
                <a:lnTo>
                  <a:pt x="1327868" y="779227"/>
                </a:lnTo>
                <a:lnTo>
                  <a:pt x="1383527" y="667909"/>
                </a:lnTo>
                <a:lnTo>
                  <a:pt x="1288112" y="429370"/>
                </a:lnTo>
                <a:lnTo>
                  <a:pt x="1280160" y="254441"/>
                </a:lnTo>
                <a:lnTo>
                  <a:pt x="1216550" y="0"/>
                </a:lnTo>
                <a:lnTo>
                  <a:pt x="1129086" y="0"/>
                </a:lnTo>
                <a:lnTo>
                  <a:pt x="1105232" y="166977"/>
                </a:lnTo>
                <a:lnTo>
                  <a:pt x="1113183" y="278295"/>
                </a:lnTo>
                <a:lnTo>
                  <a:pt x="1168842" y="357808"/>
                </a:lnTo>
                <a:lnTo>
                  <a:pt x="1184745" y="461175"/>
                </a:lnTo>
                <a:lnTo>
                  <a:pt x="1113183" y="485029"/>
                </a:lnTo>
                <a:lnTo>
                  <a:pt x="1001865" y="365760"/>
                </a:lnTo>
                <a:lnTo>
                  <a:pt x="842839" y="349857"/>
                </a:lnTo>
                <a:lnTo>
                  <a:pt x="667910" y="421419"/>
                </a:lnTo>
                <a:lnTo>
                  <a:pt x="469127" y="516834"/>
                </a:lnTo>
                <a:lnTo>
                  <a:pt x="405517" y="548640"/>
                </a:lnTo>
                <a:lnTo>
                  <a:pt x="349858" y="564542"/>
                </a:lnTo>
                <a:lnTo>
                  <a:pt x="310101" y="612250"/>
                </a:lnTo>
                <a:lnTo>
                  <a:pt x="166978" y="612250"/>
                </a:lnTo>
                <a:lnTo>
                  <a:pt x="7952" y="588396"/>
                </a:lnTo>
                <a:close/>
              </a:path>
            </a:pathLst>
          </a:cu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
          <p:cNvPicPr>
            <a:picLocks noChangeAspect="1" noChangeArrowheads="1"/>
          </p:cNvPicPr>
          <p:nvPr/>
        </p:nvPicPr>
        <p:blipFill>
          <a:blip r:embed="rId6" cstate="print"/>
          <a:srcRect t="47059" r="74015" b="37596"/>
          <a:stretch>
            <a:fillRect/>
          </a:stretch>
        </p:blipFill>
        <p:spPr bwMode="auto">
          <a:xfrm>
            <a:off x="914400" y="4114800"/>
            <a:ext cx="2142320" cy="1143000"/>
          </a:xfrm>
          <a:prstGeom prst="rect">
            <a:avLst/>
          </a:prstGeom>
          <a:noFill/>
          <a:ln w="9525">
            <a:solidFill>
              <a:schemeClr val="tx1"/>
            </a:solidFill>
            <a:miter lim="800000"/>
            <a:headEnd/>
            <a:tailEnd/>
          </a:ln>
        </p:spPr>
      </p:pic>
      <p:pic>
        <p:nvPicPr>
          <p:cNvPr id="32" name="Picture 2"/>
          <p:cNvPicPr>
            <a:picLocks noChangeAspect="1" noChangeArrowheads="1"/>
          </p:cNvPicPr>
          <p:nvPr/>
        </p:nvPicPr>
        <p:blipFill>
          <a:blip r:embed="rId8" cstate="print"/>
          <a:srcRect/>
          <a:stretch>
            <a:fillRect/>
          </a:stretch>
        </p:blipFill>
        <p:spPr bwMode="auto">
          <a:xfrm>
            <a:off x="647700" y="706815"/>
            <a:ext cx="7848600" cy="615118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1" presetClass="entr" presetSubtype="0" fill="hold" nodeType="afterEffect">
                                  <p:stCondLst>
                                    <p:cond delay="0"/>
                                  </p:stCondLst>
                                  <p:childTnLst>
                                    <p:set>
                                      <p:cBhvr>
                                        <p:cTn id="10" dur="1" fill="hold">
                                          <p:stCondLst>
                                            <p:cond delay="0"/>
                                          </p:stCondLst>
                                        </p:cTn>
                                        <p:tgtEl>
                                          <p:spTgt spid="552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5E-6 2.81749E-6 L 0.16771 -0.0007 " pathEditMode="relative" rAng="0" ptsTypes="AA">
                                      <p:cBhvr>
                                        <p:cTn id="14" dur="2000" fill="hold"/>
                                        <p:tgtEl>
                                          <p:spTgt spid="55298"/>
                                        </p:tgtEl>
                                        <p:attrNameLst>
                                          <p:attrName>ppt_x</p:attrName>
                                          <p:attrName>ppt_y</p:attrName>
                                        </p:attrNameLst>
                                      </p:cBhvr>
                                      <p:rCtr x="84" y="0"/>
                                    </p:animMotion>
                                  </p:childTnLst>
                                </p:cTn>
                              </p:par>
                              <p:par>
                                <p:cTn id="15" presetID="6" presetClass="emph" presetSubtype="0" fill="hold" nodeType="withEffect">
                                  <p:stCondLst>
                                    <p:cond delay="0"/>
                                  </p:stCondLst>
                                  <p:childTnLst>
                                    <p:animScale>
                                      <p:cBhvr>
                                        <p:cTn id="16" dur="2000" fill="hold"/>
                                        <p:tgtEl>
                                          <p:spTgt spid="55298"/>
                                        </p:tgtEl>
                                      </p:cBhvr>
                                      <p:by x="300000" y="300000"/>
                                    </p:animScale>
                                  </p:childTnLst>
                                </p:cTn>
                              </p:par>
                              <p:par>
                                <p:cTn id="17" presetID="10" presetClass="entr" presetSubtype="0" fill="hold" nodeType="with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2000"/>
                                        <p:tgtEl>
                                          <p:spTgt spid="55298"/>
                                        </p:tgtEl>
                                      </p:cBhvr>
                                    </p:animEffect>
                                    <p:set>
                                      <p:cBhvr>
                                        <p:cTn id="24" dur="1" fill="hold">
                                          <p:stCondLst>
                                            <p:cond delay="1999"/>
                                          </p:stCondLst>
                                        </p:cTn>
                                        <p:tgtEl>
                                          <p:spTgt spid="55298"/>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1000"/>
                                        <p:tgtEl>
                                          <p:spTgt spid="2051"/>
                                        </p:tgtEl>
                                      </p:cBhvr>
                                    </p:animEffect>
                                    <p:set>
                                      <p:cBhvr>
                                        <p:cTn id="27" dur="1" fill="hold">
                                          <p:stCondLst>
                                            <p:cond delay="999"/>
                                          </p:stCondLst>
                                        </p:cTn>
                                        <p:tgtEl>
                                          <p:spTgt spid="2051"/>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1000"/>
                                        <p:tgtEl>
                                          <p:spTgt spid="36"/>
                                        </p:tgtEl>
                                      </p:cBhvr>
                                    </p:animEffect>
                                    <p:set>
                                      <p:cBhvr>
                                        <p:cTn id="30" dur="1" fill="hold">
                                          <p:stCondLst>
                                            <p:cond delay="999"/>
                                          </p:stCondLst>
                                        </p:cTn>
                                        <p:tgtEl>
                                          <p:spTgt spid="3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770" decel="100000"/>
                                        <p:tgtEl>
                                          <p:spTgt spid="34"/>
                                        </p:tgtEl>
                                      </p:cBhvr>
                                    </p:animEffect>
                                    <p:animScale>
                                      <p:cBhvr>
                                        <p:cTn id="36" dur="770" decel="100000"/>
                                        <p:tgtEl>
                                          <p:spTgt spid="34"/>
                                        </p:tgtEl>
                                      </p:cBhvr>
                                      <p:from x="10000" y="10000"/>
                                      <p:to x="200000" y="450000"/>
                                    </p:animScale>
                                    <p:animScale>
                                      <p:cBhvr>
                                        <p:cTn id="37" dur="1230" accel="100000" fill="hold">
                                          <p:stCondLst>
                                            <p:cond delay="770"/>
                                          </p:stCondLst>
                                        </p:cTn>
                                        <p:tgtEl>
                                          <p:spTgt spid="34"/>
                                        </p:tgtEl>
                                      </p:cBhvr>
                                      <p:from x="200000" y="450000"/>
                                      <p:to x="100000" y="100000"/>
                                    </p:animScale>
                                    <p:set>
                                      <p:cBhvr>
                                        <p:cTn id="38" dur="770" fill="hold"/>
                                        <p:tgtEl>
                                          <p:spTgt spid="34"/>
                                        </p:tgtEl>
                                        <p:attrNameLst>
                                          <p:attrName>ppt_x</p:attrName>
                                        </p:attrNameLst>
                                      </p:cBhvr>
                                      <p:to>
                                        <p:strVal val="(0.5)"/>
                                      </p:to>
                                    </p:set>
                                    <p:anim from="(0.5)" to="(#ppt_x)" calcmode="lin" valueType="num">
                                      <p:cBhvr>
                                        <p:cTn id="39" dur="1230" accel="100000" fill="hold">
                                          <p:stCondLst>
                                            <p:cond delay="770"/>
                                          </p:stCondLst>
                                        </p:cTn>
                                        <p:tgtEl>
                                          <p:spTgt spid="34"/>
                                        </p:tgtEl>
                                        <p:attrNameLst>
                                          <p:attrName>ppt_x</p:attrName>
                                        </p:attrNameLst>
                                      </p:cBhvr>
                                    </p:anim>
                                    <p:set>
                                      <p:cBhvr>
                                        <p:cTn id="40" dur="770" fill="hold"/>
                                        <p:tgtEl>
                                          <p:spTgt spid="34"/>
                                        </p:tgtEl>
                                        <p:attrNameLst>
                                          <p:attrName>ppt_y</p:attrName>
                                        </p:attrNameLst>
                                      </p:cBhvr>
                                      <p:to>
                                        <p:strVal val="(#ppt_y+0.4)"/>
                                      </p:to>
                                    </p:set>
                                    <p:anim from="(#ppt_y+0.4)" to="(#ppt_y)" calcmode="lin" valueType="num">
                                      <p:cBhvr>
                                        <p:cTn id="41" dur="1230" accel="100000" fill="hold">
                                          <p:stCondLst>
                                            <p:cond delay="770"/>
                                          </p:stCondLst>
                                        </p:cTn>
                                        <p:tgtEl>
                                          <p:spTgt spid="34"/>
                                        </p:tgtEl>
                                        <p:attrNameLst>
                                          <p:attrName>ppt_y</p:attrName>
                                        </p:attrNameLst>
                                      </p:cBhvr>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0"/>
                                        </p:tgtEl>
                                        <p:attrNameLst>
                                          <p:attrName>style.visibility</p:attrName>
                                        </p:attrNameLst>
                                      </p:cBhvr>
                                      <p:to>
                                        <p:strVal val="visible"/>
                                      </p:to>
                                    </p:set>
                                  </p:childTnLst>
                                </p:cTn>
                              </p:par>
                              <p:par>
                                <p:cTn id="46" presetID="10" presetClass="exit" presetSubtype="0" fill="hold" nodeType="withEffect">
                                  <p:stCondLst>
                                    <p:cond delay="500"/>
                                  </p:stCondLst>
                                  <p:childTnLst>
                                    <p:animEffect transition="out" filter="fade">
                                      <p:cBhvr>
                                        <p:cTn id="47" dur="2000"/>
                                        <p:tgtEl>
                                          <p:spTgt spid="4"/>
                                        </p:tgtEl>
                                      </p:cBhvr>
                                    </p:animEffect>
                                    <p:set>
                                      <p:cBhvr>
                                        <p:cTn id="48" dur="1" fill="hold">
                                          <p:stCondLst>
                                            <p:cond delay="1999"/>
                                          </p:stCondLst>
                                        </p:cTn>
                                        <p:tgtEl>
                                          <p:spTgt spid="4"/>
                                        </p:tgtEl>
                                        <p:attrNameLst>
                                          <p:attrName>style.visibility</p:attrName>
                                        </p:attrNameLst>
                                      </p:cBhvr>
                                      <p:to>
                                        <p:strVal val="hidden"/>
                                      </p:to>
                                    </p:set>
                                  </p:childTnLst>
                                </p:cTn>
                              </p:par>
                              <p:par>
                                <p:cTn id="49" presetID="6" presetClass="emph" presetSubtype="0" fill="hold" nodeType="withEffect">
                                  <p:stCondLst>
                                    <p:cond delay="0"/>
                                  </p:stCondLst>
                                  <p:childTnLst>
                                    <p:animScale>
                                      <p:cBhvr>
                                        <p:cTn id="50" dur="2000" fill="hold"/>
                                        <p:tgtEl>
                                          <p:spTgt spid="30"/>
                                        </p:tgtEl>
                                      </p:cBhvr>
                                      <p:by x="250000" y="250000"/>
                                    </p:animScale>
                                  </p:childTnLst>
                                </p:cTn>
                              </p:par>
                              <p:par>
                                <p:cTn id="51" presetID="56" presetClass="path" presetSubtype="0" accel="50000" decel="50000" fill="hold" nodeType="withEffect">
                                  <p:stCondLst>
                                    <p:cond delay="0"/>
                                  </p:stCondLst>
                                  <p:childTnLst>
                                    <p:animMotion origin="layout" path="M -3.88889E-6 -3.33333E-6 L 0.29966 -0.15 " pathEditMode="relative" rAng="0" ptsTypes="AA">
                                      <p:cBhvr>
                                        <p:cTn id="52" dur="2000" fill="hold"/>
                                        <p:tgtEl>
                                          <p:spTgt spid="30"/>
                                        </p:tgtEl>
                                        <p:attrNameLst>
                                          <p:attrName>ppt_x</p:attrName>
                                          <p:attrName>ppt_y</p:attrName>
                                        </p:attrNameLst>
                                      </p:cBhvr>
                                      <p:rCtr x="150" y="-75"/>
                                    </p:animMotion>
                                  </p:childTnLst>
                                </p:cTn>
                              </p:par>
                              <p:par>
                                <p:cTn id="53" presetID="53" presetClass="entr" presetSubtype="0" fill="hold" nodeType="withEffect">
                                  <p:stCondLst>
                                    <p:cond delay="500"/>
                                  </p:stCondLst>
                                  <p:childTnLst>
                                    <p:set>
                                      <p:cBhvr>
                                        <p:cTn id="54" dur="1" fill="hold">
                                          <p:stCondLst>
                                            <p:cond delay="0"/>
                                          </p:stCondLst>
                                        </p:cTn>
                                        <p:tgtEl>
                                          <p:spTgt spid="32"/>
                                        </p:tgtEl>
                                        <p:attrNameLst>
                                          <p:attrName>style.visibility</p:attrName>
                                        </p:attrNameLst>
                                      </p:cBhvr>
                                      <p:to>
                                        <p:strVal val="visible"/>
                                      </p:to>
                                    </p:set>
                                    <p:anim calcmode="lin" valueType="num">
                                      <p:cBhvr>
                                        <p:cTn id="55" dur="500" fill="hold"/>
                                        <p:tgtEl>
                                          <p:spTgt spid="32"/>
                                        </p:tgtEl>
                                        <p:attrNameLst>
                                          <p:attrName>ppt_w</p:attrName>
                                        </p:attrNameLst>
                                      </p:cBhvr>
                                      <p:tavLst>
                                        <p:tav tm="0">
                                          <p:val>
                                            <p:fltVal val="0"/>
                                          </p:val>
                                        </p:tav>
                                        <p:tav tm="100000">
                                          <p:val>
                                            <p:strVal val="#ppt_w"/>
                                          </p:val>
                                        </p:tav>
                                      </p:tavLst>
                                    </p:anim>
                                    <p:anim calcmode="lin" valueType="num">
                                      <p:cBhvr>
                                        <p:cTn id="56" dur="500" fill="hold"/>
                                        <p:tgtEl>
                                          <p:spTgt spid="32"/>
                                        </p:tgtEl>
                                        <p:attrNameLst>
                                          <p:attrName>ppt_h</p:attrName>
                                        </p:attrNameLst>
                                      </p:cBhvr>
                                      <p:tavLst>
                                        <p:tav tm="0">
                                          <p:val>
                                            <p:fltVal val="0"/>
                                          </p:val>
                                        </p:tav>
                                        <p:tav tm="100000">
                                          <p:val>
                                            <p:strVal val="#ppt_h"/>
                                          </p:val>
                                        </p:tav>
                                      </p:tavLst>
                                    </p:anim>
                                    <p:animEffect transition="in" filter="fade">
                                      <p:cBhvr>
                                        <p:cTn id="5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647700" y="706815"/>
            <a:ext cx="7848600" cy="6151185"/>
          </a:xfrm>
          <a:prstGeom prst="rect">
            <a:avLst/>
          </a:prstGeom>
          <a:noFill/>
          <a:ln w="9525">
            <a:noFill/>
            <a:miter lim="800000"/>
            <a:headEnd/>
            <a:tailEnd/>
          </a:ln>
        </p:spPr>
      </p:pic>
      <p:pic>
        <p:nvPicPr>
          <p:cNvPr id="54" name="Picture 2"/>
          <p:cNvPicPr>
            <a:picLocks noChangeAspect="1" noChangeArrowheads="1"/>
          </p:cNvPicPr>
          <p:nvPr/>
        </p:nvPicPr>
        <p:blipFill>
          <a:blip r:embed="rId3" cstate="print"/>
          <a:srcRect/>
          <a:stretch>
            <a:fillRect/>
          </a:stretch>
        </p:blipFill>
        <p:spPr bwMode="auto">
          <a:xfrm>
            <a:off x="-9170882" y="762000"/>
            <a:ext cx="9170882" cy="5638800"/>
          </a:xfrm>
          <a:prstGeom prst="rect">
            <a:avLst/>
          </a:prstGeom>
          <a:noFill/>
          <a:ln w="9525">
            <a:noFill/>
            <a:miter lim="800000"/>
            <a:headEnd/>
            <a:tailEnd/>
          </a:ln>
        </p:spPr>
      </p:pic>
      <p:sp>
        <p:nvSpPr>
          <p:cNvPr id="55" name="Freeform 54"/>
          <p:cNvSpPr/>
          <p:nvPr/>
        </p:nvSpPr>
        <p:spPr>
          <a:xfrm>
            <a:off x="800100" y="1309255"/>
            <a:ext cx="7439891" cy="4343400"/>
          </a:xfrm>
          <a:custGeom>
            <a:avLst/>
            <a:gdLst>
              <a:gd name="connsiteX0" fmla="*/ 7439891 w 7439891"/>
              <a:gd name="connsiteY0" fmla="*/ 0 h 4343400"/>
              <a:gd name="connsiteX1" fmla="*/ 7138555 w 7439891"/>
              <a:gd name="connsiteY1" fmla="*/ 488372 h 4343400"/>
              <a:gd name="connsiteX2" fmla="*/ 7013864 w 7439891"/>
              <a:gd name="connsiteY2" fmla="*/ 727363 h 4343400"/>
              <a:gd name="connsiteX3" fmla="*/ 6930736 w 7439891"/>
              <a:gd name="connsiteY3" fmla="*/ 1018309 h 4343400"/>
              <a:gd name="connsiteX4" fmla="*/ 6670964 w 7439891"/>
              <a:gd name="connsiteY4" fmla="*/ 1330036 h 4343400"/>
              <a:gd name="connsiteX5" fmla="*/ 6587836 w 7439891"/>
              <a:gd name="connsiteY5" fmla="*/ 1444336 h 4343400"/>
              <a:gd name="connsiteX6" fmla="*/ 6691745 w 7439891"/>
              <a:gd name="connsiteY6" fmla="*/ 1444336 h 4343400"/>
              <a:gd name="connsiteX7" fmla="*/ 6712527 w 7439891"/>
              <a:gd name="connsiteY7" fmla="*/ 1569027 h 4343400"/>
              <a:gd name="connsiteX8" fmla="*/ 6535882 w 7439891"/>
              <a:gd name="connsiteY8" fmla="*/ 1745672 h 4343400"/>
              <a:gd name="connsiteX9" fmla="*/ 6629400 w 7439891"/>
              <a:gd name="connsiteY9" fmla="*/ 1839190 h 4343400"/>
              <a:gd name="connsiteX10" fmla="*/ 6504709 w 7439891"/>
              <a:gd name="connsiteY10" fmla="*/ 1932709 h 4343400"/>
              <a:gd name="connsiteX11" fmla="*/ 6598227 w 7439891"/>
              <a:gd name="connsiteY11" fmla="*/ 2047009 h 4343400"/>
              <a:gd name="connsiteX12" fmla="*/ 6660573 w 7439891"/>
              <a:gd name="connsiteY12" fmla="*/ 2182090 h 4343400"/>
              <a:gd name="connsiteX13" fmla="*/ 6722918 w 7439891"/>
              <a:gd name="connsiteY13" fmla="*/ 2348345 h 4343400"/>
              <a:gd name="connsiteX14" fmla="*/ 6837218 w 7439891"/>
              <a:gd name="connsiteY14" fmla="*/ 2576945 h 4343400"/>
              <a:gd name="connsiteX15" fmla="*/ 6785264 w 7439891"/>
              <a:gd name="connsiteY15" fmla="*/ 2628900 h 4343400"/>
              <a:gd name="connsiteX16" fmla="*/ 6733309 w 7439891"/>
              <a:gd name="connsiteY16" fmla="*/ 2961409 h 4343400"/>
              <a:gd name="connsiteX17" fmla="*/ 6463145 w 7439891"/>
              <a:gd name="connsiteY17" fmla="*/ 3158836 h 4343400"/>
              <a:gd name="connsiteX18" fmla="*/ 6213764 w 7439891"/>
              <a:gd name="connsiteY18" fmla="*/ 3148445 h 4343400"/>
              <a:gd name="connsiteX19" fmla="*/ 6068291 w 7439891"/>
              <a:gd name="connsiteY19" fmla="*/ 3023754 h 4343400"/>
              <a:gd name="connsiteX20" fmla="*/ 5860473 w 7439891"/>
              <a:gd name="connsiteY20" fmla="*/ 2971800 h 4343400"/>
              <a:gd name="connsiteX21" fmla="*/ 5600700 w 7439891"/>
              <a:gd name="connsiteY21" fmla="*/ 2971800 h 4343400"/>
              <a:gd name="connsiteX22" fmla="*/ 5465618 w 7439891"/>
              <a:gd name="connsiteY22" fmla="*/ 2961409 h 4343400"/>
              <a:gd name="connsiteX23" fmla="*/ 5382491 w 7439891"/>
              <a:gd name="connsiteY23" fmla="*/ 2784763 h 4343400"/>
              <a:gd name="connsiteX24" fmla="*/ 5247409 w 7439891"/>
              <a:gd name="connsiteY24" fmla="*/ 2763981 h 4343400"/>
              <a:gd name="connsiteX25" fmla="*/ 5185064 w 7439891"/>
              <a:gd name="connsiteY25" fmla="*/ 2587336 h 4343400"/>
              <a:gd name="connsiteX26" fmla="*/ 5143500 w 7439891"/>
              <a:gd name="connsiteY26" fmla="*/ 2524990 h 4343400"/>
              <a:gd name="connsiteX27" fmla="*/ 5060373 w 7439891"/>
              <a:gd name="connsiteY27" fmla="*/ 2441863 h 4343400"/>
              <a:gd name="connsiteX28" fmla="*/ 4935682 w 7439891"/>
              <a:gd name="connsiteY28" fmla="*/ 2421081 h 4343400"/>
              <a:gd name="connsiteX29" fmla="*/ 4821382 w 7439891"/>
              <a:gd name="connsiteY29" fmla="*/ 2566554 h 4343400"/>
              <a:gd name="connsiteX30" fmla="*/ 4779818 w 7439891"/>
              <a:gd name="connsiteY30" fmla="*/ 2628900 h 4343400"/>
              <a:gd name="connsiteX31" fmla="*/ 4748645 w 7439891"/>
              <a:gd name="connsiteY31" fmla="*/ 2545772 h 4343400"/>
              <a:gd name="connsiteX32" fmla="*/ 4696691 w 7439891"/>
              <a:gd name="connsiteY32" fmla="*/ 2441863 h 4343400"/>
              <a:gd name="connsiteX33" fmla="*/ 4561609 w 7439891"/>
              <a:gd name="connsiteY33" fmla="*/ 2369127 h 4343400"/>
              <a:gd name="connsiteX34" fmla="*/ 4623955 w 7439891"/>
              <a:gd name="connsiteY34" fmla="*/ 2213263 h 4343400"/>
              <a:gd name="connsiteX35" fmla="*/ 4738255 w 7439891"/>
              <a:gd name="connsiteY35" fmla="*/ 2078181 h 4343400"/>
              <a:gd name="connsiteX36" fmla="*/ 4717473 w 7439891"/>
              <a:gd name="connsiteY36" fmla="*/ 1963881 h 4343400"/>
              <a:gd name="connsiteX37" fmla="*/ 4572000 w 7439891"/>
              <a:gd name="connsiteY37" fmla="*/ 1859972 h 4343400"/>
              <a:gd name="connsiteX38" fmla="*/ 4384964 w 7439891"/>
              <a:gd name="connsiteY38" fmla="*/ 1839190 h 4343400"/>
              <a:gd name="connsiteX39" fmla="*/ 4229100 w 7439891"/>
              <a:gd name="connsiteY39" fmla="*/ 1901536 h 4343400"/>
              <a:gd name="connsiteX40" fmla="*/ 4104409 w 7439891"/>
              <a:gd name="connsiteY40" fmla="*/ 2036618 h 4343400"/>
              <a:gd name="connsiteX41" fmla="*/ 4010891 w 7439891"/>
              <a:gd name="connsiteY41" fmla="*/ 2130136 h 4343400"/>
              <a:gd name="connsiteX42" fmla="*/ 3823855 w 7439891"/>
              <a:gd name="connsiteY42" fmla="*/ 2171700 h 4343400"/>
              <a:gd name="connsiteX43" fmla="*/ 3616036 w 7439891"/>
              <a:gd name="connsiteY43" fmla="*/ 2202872 h 4343400"/>
              <a:gd name="connsiteX44" fmla="*/ 3532909 w 7439891"/>
              <a:gd name="connsiteY44" fmla="*/ 2286000 h 4343400"/>
              <a:gd name="connsiteX45" fmla="*/ 3449782 w 7439891"/>
              <a:gd name="connsiteY45" fmla="*/ 2348345 h 4343400"/>
              <a:gd name="connsiteX46" fmla="*/ 3366655 w 7439891"/>
              <a:gd name="connsiteY46" fmla="*/ 2379518 h 4343400"/>
              <a:gd name="connsiteX47" fmla="*/ 3262745 w 7439891"/>
              <a:gd name="connsiteY47" fmla="*/ 2431472 h 4343400"/>
              <a:gd name="connsiteX48" fmla="*/ 3148445 w 7439891"/>
              <a:gd name="connsiteY48" fmla="*/ 2483427 h 4343400"/>
              <a:gd name="connsiteX49" fmla="*/ 3034145 w 7439891"/>
              <a:gd name="connsiteY49" fmla="*/ 2483427 h 4343400"/>
              <a:gd name="connsiteX50" fmla="*/ 2919845 w 7439891"/>
              <a:gd name="connsiteY50" fmla="*/ 2545772 h 4343400"/>
              <a:gd name="connsiteX51" fmla="*/ 2784764 w 7439891"/>
              <a:gd name="connsiteY51" fmla="*/ 2639290 h 4343400"/>
              <a:gd name="connsiteX52" fmla="*/ 2680855 w 7439891"/>
              <a:gd name="connsiteY52" fmla="*/ 2691245 h 4343400"/>
              <a:gd name="connsiteX53" fmla="*/ 2483427 w 7439891"/>
              <a:gd name="connsiteY53" fmla="*/ 2743200 h 4343400"/>
              <a:gd name="connsiteX54" fmla="*/ 2358736 w 7439891"/>
              <a:gd name="connsiteY54" fmla="*/ 2836718 h 4343400"/>
              <a:gd name="connsiteX55" fmla="*/ 2389909 w 7439891"/>
              <a:gd name="connsiteY55" fmla="*/ 2930236 h 4343400"/>
              <a:gd name="connsiteX56" fmla="*/ 2389909 w 7439891"/>
              <a:gd name="connsiteY56" fmla="*/ 2930236 h 4343400"/>
              <a:gd name="connsiteX57" fmla="*/ 2047009 w 7439891"/>
              <a:gd name="connsiteY57" fmla="*/ 2971800 h 4343400"/>
              <a:gd name="connsiteX58" fmla="*/ 1932709 w 7439891"/>
              <a:gd name="connsiteY58" fmla="*/ 3221181 h 4343400"/>
              <a:gd name="connsiteX59" fmla="*/ 2005445 w 7439891"/>
              <a:gd name="connsiteY59" fmla="*/ 3377045 h 4343400"/>
              <a:gd name="connsiteX60" fmla="*/ 2098964 w 7439891"/>
              <a:gd name="connsiteY60" fmla="*/ 3574472 h 4343400"/>
              <a:gd name="connsiteX61" fmla="*/ 2026227 w 7439891"/>
              <a:gd name="connsiteY61" fmla="*/ 3678381 h 4343400"/>
              <a:gd name="connsiteX62" fmla="*/ 2067791 w 7439891"/>
              <a:gd name="connsiteY62" fmla="*/ 3875809 h 4343400"/>
              <a:gd name="connsiteX63" fmla="*/ 2005445 w 7439891"/>
              <a:gd name="connsiteY63" fmla="*/ 3979718 h 4343400"/>
              <a:gd name="connsiteX64" fmla="*/ 1984664 w 7439891"/>
              <a:gd name="connsiteY64" fmla="*/ 4177145 h 4343400"/>
              <a:gd name="connsiteX65" fmla="*/ 1859973 w 7439891"/>
              <a:gd name="connsiteY65" fmla="*/ 4312227 h 4343400"/>
              <a:gd name="connsiteX66" fmla="*/ 1714500 w 7439891"/>
              <a:gd name="connsiteY66" fmla="*/ 4343400 h 4343400"/>
              <a:gd name="connsiteX67" fmla="*/ 1454727 w 7439891"/>
              <a:gd name="connsiteY67" fmla="*/ 4270663 h 4343400"/>
              <a:gd name="connsiteX68" fmla="*/ 1340427 w 7439891"/>
              <a:gd name="connsiteY68" fmla="*/ 4187536 h 4343400"/>
              <a:gd name="connsiteX69" fmla="*/ 1122218 w 7439891"/>
              <a:gd name="connsiteY69" fmla="*/ 3948545 h 4343400"/>
              <a:gd name="connsiteX70" fmla="*/ 1039091 w 7439891"/>
              <a:gd name="connsiteY70" fmla="*/ 4062845 h 4343400"/>
              <a:gd name="connsiteX71" fmla="*/ 976745 w 7439891"/>
              <a:gd name="connsiteY71" fmla="*/ 3948545 h 4343400"/>
              <a:gd name="connsiteX72" fmla="*/ 800100 w 7439891"/>
              <a:gd name="connsiteY72" fmla="*/ 3844636 h 4343400"/>
              <a:gd name="connsiteX73" fmla="*/ 810491 w 7439891"/>
              <a:gd name="connsiteY73" fmla="*/ 3595254 h 4343400"/>
              <a:gd name="connsiteX74" fmla="*/ 706582 w 7439891"/>
              <a:gd name="connsiteY74" fmla="*/ 3512127 h 4343400"/>
              <a:gd name="connsiteX75" fmla="*/ 613064 w 7439891"/>
              <a:gd name="connsiteY75" fmla="*/ 3449781 h 4343400"/>
              <a:gd name="connsiteX76" fmla="*/ 581891 w 7439891"/>
              <a:gd name="connsiteY76" fmla="*/ 3273136 h 4343400"/>
              <a:gd name="connsiteX77" fmla="*/ 498764 w 7439891"/>
              <a:gd name="connsiteY77" fmla="*/ 3179618 h 4343400"/>
              <a:gd name="connsiteX78" fmla="*/ 374073 w 7439891"/>
              <a:gd name="connsiteY78" fmla="*/ 3158836 h 4343400"/>
              <a:gd name="connsiteX79" fmla="*/ 280555 w 7439891"/>
              <a:gd name="connsiteY79" fmla="*/ 3034145 h 4343400"/>
              <a:gd name="connsiteX80" fmla="*/ 176645 w 7439891"/>
              <a:gd name="connsiteY80" fmla="*/ 2940627 h 4343400"/>
              <a:gd name="connsiteX81" fmla="*/ 114300 w 7439891"/>
              <a:gd name="connsiteY81" fmla="*/ 2857500 h 4343400"/>
              <a:gd name="connsiteX82" fmla="*/ 0 w 7439891"/>
              <a:gd name="connsiteY82" fmla="*/ 285750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7439891" h="4343400">
                <a:moveTo>
                  <a:pt x="7439891" y="0"/>
                </a:moveTo>
                <a:lnTo>
                  <a:pt x="7138555" y="488372"/>
                </a:lnTo>
                <a:lnTo>
                  <a:pt x="7013864" y="727363"/>
                </a:lnTo>
                <a:lnTo>
                  <a:pt x="6930736" y="1018309"/>
                </a:lnTo>
                <a:lnTo>
                  <a:pt x="6670964" y="1330036"/>
                </a:lnTo>
                <a:lnTo>
                  <a:pt x="6587836" y="1444336"/>
                </a:lnTo>
                <a:lnTo>
                  <a:pt x="6691745" y="1444336"/>
                </a:lnTo>
                <a:lnTo>
                  <a:pt x="6712527" y="1569027"/>
                </a:lnTo>
                <a:lnTo>
                  <a:pt x="6535882" y="1745672"/>
                </a:lnTo>
                <a:lnTo>
                  <a:pt x="6629400" y="1839190"/>
                </a:lnTo>
                <a:lnTo>
                  <a:pt x="6504709" y="1932709"/>
                </a:lnTo>
                <a:lnTo>
                  <a:pt x="6598227" y="2047009"/>
                </a:lnTo>
                <a:lnTo>
                  <a:pt x="6660573" y="2182090"/>
                </a:lnTo>
                <a:lnTo>
                  <a:pt x="6722918" y="2348345"/>
                </a:lnTo>
                <a:lnTo>
                  <a:pt x="6837218" y="2576945"/>
                </a:lnTo>
                <a:lnTo>
                  <a:pt x="6785264" y="2628900"/>
                </a:lnTo>
                <a:lnTo>
                  <a:pt x="6733309" y="2961409"/>
                </a:lnTo>
                <a:lnTo>
                  <a:pt x="6463145" y="3158836"/>
                </a:lnTo>
                <a:lnTo>
                  <a:pt x="6213764" y="3148445"/>
                </a:lnTo>
                <a:lnTo>
                  <a:pt x="6068291" y="3023754"/>
                </a:lnTo>
                <a:lnTo>
                  <a:pt x="5860473" y="2971800"/>
                </a:lnTo>
                <a:lnTo>
                  <a:pt x="5600700" y="2971800"/>
                </a:lnTo>
                <a:lnTo>
                  <a:pt x="5465618" y="2961409"/>
                </a:lnTo>
                <a:lnTo>
                  <a:pt x="5382491" y="2784763"/>
                </a:lnTo>
                <a:lnTo>
                  <a:pt x="5247409" y="2763981"/>
                </a:lnTo>
                <a:lnTo>
                  <a:pt x="5185064" y="2587336"/>
                </a:lnTo>
                <a:lnTo>
                  <a:pt x="5143500" y="2524990"/>
                </a:lnTo>
                <a:lnTo>
                  <a:pt x="5060373" y="2441863"/>
                </a:lnTo>
                <a:lnTo>
                  <a:pt x="4935682" y="2421081"/>
                </a:lnTo>
                <a:lnTo>
                  <a:pt x="4821382" y="2566554"/>
                </a:lnTo>
                <a:lnTo>
                  <a:pt x="4779818" y="2628900"/>
                </a:lnTo>
                <a:lnTo>
                  <a:pt x="4748645" y="2545772"/>
                </a:lnTo>
                <a:lnTo>
                  <a:pt x="4696691" y="2441863"/>
                </a:lnTo>
                <a:lnTo>
                  <a:pt x="4561609" y="2369127"/>
                </a:lnTo>
                <a:lnTo>
                  <a:pt x="4623955" y="2213263"/>
                </a:lnTo>
                <a:lnTo>
                  <a:pt x="4738255" y="2078181"/>
                </a:lnTo>
                <a:lnTo>
                  <a:pt x="4717473" y="1963881"/>
                </a:lnTo>
                <a:lnTo>
                  <a:pt x="4572000" y="1859972"/>
                </a:lnTo>
                <a:lnTo>
                  <a:pt x="4384964" y="1839190"/>
                </a:lnTo>
                <a:lnTo>
                  <a:pt x="4229100" y="1901536"/>
                </a:lnTo>
                <a:lnTo>
                  <a:pt x="4104409" y="2036618"/>
                </a:lnTo>
                <a:lnTo>
                  <a:pt x="4010891" y="2130136"/>
                </a:lnTo>
                <a:lnTo>
                  <a:pt x="3823855" y="2171700"/>
                </a:lnTo>
                <a:lnTo>
                  <a:pt x="3616036" y="2202872"/>
                </a:lnTo>
                <a:lnTo>
                  <a:pt x="3532909" y="2286000"/>
                </a:lnTo>
                <a:lnTo>
                  <a:pt x="3449782" y="2348345"/>
                </a:lnTo>
                <a:lnTo>
                  <a:pt x="3366655" y="2379518"/>
                </a:lnTo>
                <a:lnTo>
                  <a:pt x="3262745" y="2431472"/>
                </a:lnTo>
                <a:lnTo>
                  <a:pt x="3148445" y="2483427"/>
                </a:lnTo>
                <a:lnTo>
                  <a:pt x="3034145" y="2483427"/>
                </a:lnTo>
                <a:lnTo>
                  <a:pt x="2919845" y="2545772"/>
                </a:lnTo>
                <a:lnTo>
                  <a:pt x="2784764" y="2639290"/>
                </a:lnTo>
                <a:lnTo>
                  <a:pt x="2680855" y="2691245"/>
                </a:lnTo>
                <a:lnTo>
                  <a:pt x="2483427" y="2743200"/>
                </a:lnTo>
                <a:lnTo>
                  <a:pt x="2358736" y="2836718"/>
                </a:lnTo>
                <a:lnTo>
                  <a:pt x="2389909" y="2930236"/>
                </a:lnTo>
                <a:lnTo>
                  <a:pt x="2389909" y="2930236"/>
                </a:lnTo>
                <a:lnTo>
                  <a:pt x="2047009" y="2971800"/>
                </a:lnTo>
                <a:lnTo>
                  <a:pt x="1932709" y="3221181"/>
                </a:lnTo>
                <a:lnTo>
                  <a:pt x="2005445" y="3377045"/>
                </a:lnTo>
                <a:lnTo>
                  <a:pt x="2098964" y="3574472"/>
                </a:lnTo>
                <a:lnTo>
                  <a:pt x="2026227" y="3678381"/>
                </a:lnTo>
                <a:lnTo>
                  <a:pt x="2067791" y="3875809"/>
                </a:lnTo>
                <a:lnTo>
                  <a:pt x="2005445" y="3979718"/>
                </a:lnTo>
                <a:lnTo>
                  <a:pt x="1984664" y="4177145"/>
                </a:lnTo>
                <a:lnTo>
                  <a:pt x="1859973" y="4312227"/>
                </a:lnTo>
                <a:lnTo>
                  <a:pt x="1714500" y="4343400"/>
                </a:lnTo>
                <a:lnTo>
                  <a:pt x="1454727" y="4270663"/>
                </a:lnTo>
                <a:lnTo>
                  <a:pt x="1340427" y="4187536"/>
                </a:lnTo>
                <a:lnTo>
                  <a:pt x="1122218" y="3948545"/>
                </a:lnTo>
                <a:lnTo>
                  <a:pt x="1039091" y="4062845"/>
                </a:lnTo>
                <a:lnTo>
                  <a:pt x="976745" y="3948545"/>
                </a:lnTo>
                <a:lnTo>
                  <a:pt x="800100" y="3844636"/>
                </a:lnTo>
                <a:lnTo>
                  <a:pt x="810491" y="3595254"/>
                </a:lnTo>
                <a:lnTo>
                  <a:pt x="706582" y="3512127"/>
                </a:lnTo>
                <a:lnTo>
                  <a:pt x="613064" y="3449781"/>
                </a:lnTo>
                <a:lnTo>
                  <a:pt x="581891" y="3273136"/>
                </a:lnTo>
                <a:lnTo>
                  <a:pt x="498764" y="3179618"/>
                </a:lnTo>
                <a:lnTo>
                  <a:pt x="374073" y="3158836"/>
                </a:lnTo>
                <a:lnTo>
                  <a:pt x="280555" y="3034145"/>
                </a:lnTo>
                <a:lnTo>
                  <a:pt x="176645" y="2940627"/>
                </a:lnTo>
                <a:lnTo>
                  <a:pt x="114300" y="2857500"/>
                </a:lnTo>
                <a:lnTo>
                  <a:pt x="0" y="2857500"/>
                </a:lnTo>
              </a:path>
            </a:pathLst>
          </a:cu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0" y="0"/>
            <a:ext cx="9144000" cy="646331"/>
          </a:xfrm>
          <a:prstGeom prst="rect">
            <a:avLst/>
          </a:prstGeom>
          <a:solidFill>
            <a:srgbClr val="FFFF00"/>
          </a:solidFill>
        </p:spPr>
        <p:txBody>
          <a:bodyPr wrap="square" rtlCol="0">
            <a:spAutoFit/>
          </a:bodyPr>
          <a:lstStyle/>
          <a:p>
            <a:pPr algn="ctr"/>
            <a:r>
              <a:rPr lang="en-US" sz="3600" b="1" cap="all" dirty="0" smtClean="0"/>
              <a:t>Grand canyon national park overview</a:t>
            </a:r>
          </a:p>
        </p:txBody>
      </p:sp>
      <p:sp>
        <p:nvSpPr>
          <p:cNvPr id="21" name="TextBox 20"/>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grpSp>
        <p:nvGrpSpPr>
          <p:cNvPr id="50" name="Group 49"/>
          <p:cNvGrpSpPr/>
          <p:nvPr/>
        </p:nvGrpSpPr>
        <p:grpSpPr>
          <a:xfrm>
            <a:off x="6781800" y="5486400"/>
            <a:ext cx="1676400" cy="1229380"/>
            <a:chOff x="6781800" y="5486400"/>
            <a:chExt cx="1676400" cy="1229380"/>
          </a:xfrm>
        </p:grpSpPr>
        <p:cxnSp>
          <p:nvCxnSpPr>
            <p:cNvPr id="13" name="Straight Arrow Connector 12"/>
            <p:cNvCxnSpPr/>
            <p:nvPr/>
          </p:nvCxnSpPr>
          <p:spPr>
            <a:xfrm flipH="1" flipV="1">
              <a:off x="7620000" y="6324600"/>
              <a:ext cx="304800" cy="39118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781800" y="5486400"/>
              <a:ext cx="1676400" cy="830997"/>
            </a:xfrm>
            <a:prstGeom prst="rect">
              <a:avLst/>
            </a:prstGeom>
            <a:noFill/>
          </p:spPr>
          <p:txBody>
            <a:bodyPr wrap="square" rtlCol="0">
              <a:spAutoFit/>
            </a:bodyPr>
            <a:lstStyle/>
            <a:p>
              <a:pPr marL="171450" indent="-171450" algn="ctr"/>
              <a:r>
                <a:rPr lang="en-US" sz="2400" dirty="0" smtClean="0">
                  <a:effectLst>
                    <a:outerShdw blurRad="38100" dist="38100" dir="2700000" algn="tl">
                      <a:srgbClr val="000000"/>
                    </a:outerShdw>
                  </a:effectLst>
                </a:rPr>
                <a:t>Flagstaff, Phoenix</a:t>
              </a:r>
            </a:p>
          </p:txBody>
        </p:sp>
      </p:grpSp>
      <p:grpSp>
        <p:nvGrpSpPr>
          <p:cNvPr id="37" name="Group 36"/>
          <p:cNvGrpSpPr/>
          <p:nvPr/>
        </p:nvGrpSpPr>
        <p:grpSpPr>
          <a:xfrm>
            <a:off x="5029200" y="5715000"/>
            <a:ext cx="1676400" cy="990600"/>
            <a:chOff x="5029200" y="5715000"/>
            <a:chExt cx="1676400" cy="990600"/>
          </a:xfrm>
        </p:grpSpPr>
        <p:cxnSp>
          <p:nvCxnSpPr>
            <p:cNvPr id="15" name="Straight Arrow Connector 14"/>
            <p:cNvCxnSpPr/>
            <p:nvPr/>
          </p:nvCxnSpPr>
          <p:spPr>
            <a:xfrm flipV="1">
              <a:off x="6248400" y="6248400"/>
              <a:ext cx="76200" cy="45720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029200" y="5715000"/>
              <a:ext cx="1676400" cy="461665"/>
            </a:xfrm>
            <a:prstGeom prst="rect">
              <a:avLst/>
            </a:prstGeom>
            <a:noFill/>
          </p:spPr>
          <p:txBody>
            <a:bodyPr wrap="square" rtlCol="0">
              <a:spAutoFit/>
            </a:bodyPr>
            <a:lstStyle/>
            <a:p>
              <a:pPr marL="171450" indent="-171450" algn="ctr"/>
              <a:r>
                <a:rPr lang="en-US" sz="2400" dirty="0" smtClean="0">
                  <a:effectLst>
                    <a:outerShdw blurRad="38100" dist="38100" dir="2700000" algn="tl">
                      <a:srgbClr val="000000"/>
                    </a:outerShdw>
                  </a:effectLst>
                </a:rPr>
                <a:t>Las Vegas</a:t>
              </a:r>
            </a:p>
          </p:txBody>
        </p:sp>
      </p:grpSp>
      <p:grpSp>
        <p:nvGrpSpPr>
          <p:cNvPr id="36" name="Group 35"/>
          <p:cNvGrpSpPr/>
          <p:nvPr/>
        </p:nvGrpSpPr>
        <p:grpSpPr>
          <a:xfrm>
            <a:off x="6934200" y="4800600"/>
            <a:ext cx="1676400" cy="614065"/>
            <a:chOff x="6858000" y="4800600"/>
            <a:chExt cx="1676400" cy="614065"/>
          </a:xfrm>
        </p:grpSpPr>
        <p:sp>
          <p:nvSpPr>
            <p:cNvPr id="18" name="TextBox 17"/>
            <p:cNvSpPr txBox="1"/>
            <p:nvPr/>
          </p:nvSpPr>
          <p:spPr>
            <a:xfrm>
              <a:off x="6858000" y="4953000"/>
              <a:ext cx="1676400" cy="461665"/>
            </a:xfrm>
            <a:prstGeom prst="rect">
              <a:avLst/>
            </a:prstGeom>
            <a:noFill/>
          </p:spPr>
          <p:txBody>
            <a:bodyPr wrap="square" rtlCol="0">
              <a:spAutoFit/>
            </a:bodyPr>
            <a:lstStyle/>
            <a:p>
              <a:pPr marL="171450" indent="-171450" algn="ctr"/>
              <a:r>
                <a:rPr lang="en-US" sz="2400" dirty="0" smtClean="0">
                  <a:effectLst>
                    <a:outerShdw blurRad="38100" dist="38100" dir="2700000" algn="tl">
                      <a:srgbClr val="000000"/>
                    </a:outerShdw>
                  </a:effectLst>
                </a:rPr>
                <a:t>From N</a:t>
              </a:r>
            </a:p>
          </p:txBody>
        </p:sp>
        <p:cxnSp>
          <p:nvCxnSpPr>
            <p:cNvPr id="19" name="Straight Arrow Connector 18"/>
            <p:cNvCxnSpPr/>
            <p:nvPr/>
          </p:nvCxnSpPr>
          <p:spPr>
            <a:xfrm flipH="1">
              <a:off x="7772400" y="4800600"/>
              <a:ext cx="533400" cy="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6172200" y="1295400"/>
            <a:ext cx="1905000" cy="690265"/>
            <a:chOff x="6172200" y="1295400"/>
            <a:chExt cx="1905000" cy="690265"/>
          </a:xfrm>
        </p:grpSpPr>
        <p:sp>
          <p:nvSpPr>
            <p:cNvPr id="20" name="TextBox 19"/>
            <p:cNvSpPr txBox="1"/>
            <p:nvPr/>
          </p:nvSpPr>
          <p:spPr>
            <a:xfrm rot="636659">
              <a:off x="6172200" y="1524000"/>
              <a:ext cx="1676400" cy="461665"/>
            </a:xfrm>
            <a:prstGeom prst="rect">
              <a:avLst/>
            </a:prstGeom>
            <a:noFill/>
          </p:spPr>
          <p:txBody>
            <a:bodyPr wrap="square" rtlCol="0">
              <a:spAutoFit/>
            </a:bodyPr>
            <a:lstStyle/>
            <a:p>
              <a:pPr marL="171450" indent="-171450" algn="ctr"/>
              <a:r>
                <a:rPr lang="en-US" sz="2400" dirty="0" smtClean="0">
                  <a:effectLst>
                    <a:outerShdw blurRad="38100" dist="38100" dir="2700000" algn="tl">
                      <a:srgbClr val="000000"/>
                    </a:outerShdw>
                  </a:effectLst>
                </a:rPr>
                <a:t>To N. Rim</a:t>
              </a:r>
            </a:p>
          </p:txBody>
        </p:sp>
        <p:cxnSp>
          <p:nvCxnSpPr>
            <p:cNvPr id="24" name="Straight Arrow Connector 23"/>
            <p:cNvCxnSpPr/>
            <p:nvPr/>
          </p:nvCxnSpPr>
          <p:spPr>
            <a:xfrm flipH="1">
              <a:off x="7543800" y="1295400"/>
              <a:ext cx="533400" cy="45720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3429000" y="914400"/>
            <a:ext cx="2743200" cy="842665"/>
            <a:chOff x="3429000" y="914400"/>
            <a:chExt cx="2743200" cy="842665"/>
          </a:xfrm>
        </p:grpSpPr>
        <p:sp>
          <p:nvSpPr>
            <p:cNvPr id="26" name="TextBox 25"/>
            <p:cNvSpPr txBox="1"/>
            <p:nvPr/>
          </p:nvSpPr>
          <p:spPr>
            <a:xfrm>
              <a:off x="3429000" y="1295400"/>
              <a:ext cx="2743200" cy="461665"/>
            </a:xfrm>
            <a:prstGeom prst="rect">
              <a:avLst/>
            </a:prstGeom>
            <a:noFill/>
          </p:spPr>
          <p:txBody>
            <a:bodyPr wrap="square" rtlCol="0">
              <a:spAutoFit/>
            </a:bodyPr>
            <a:lstStyle/>
            <a:p>
              <a:pPr marL="171450" indent="-171450" algn="ctr"/>
              <a:r>
                <a:rPr lang="en-US" sz="2400" dirty="0" smtClean="0">
                  <a:effectLst>
                    <a:outerShdw blurRad="38100" dist="38100" dir="2700000" algn="tl">
                      <a:srgbClr val="000000"/>
                    </a:outerShdw>
                  </a:effectLst>
                </a:rPr>
                <a:t>From B.C. or Zion</a:t>
              </a:r>
            </a:p>
          </p:txBody>
        </p:sp>
        <p:cxnSp>
          <p:nvCxnSpPr>
            <p:cNvPr id="27" name="Straight Arrow Connector 26"/>
            <p:cNvCxnSpPr/>
            <p:nvPr/>
          </p:nvCxnSpPr>
          <p:spPr>
            <a:xfrm>
              <a:off x="3581400" y="914400"/>
              <a:ext cx="381000" cy="45720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7879170" y="2051305"/>
            <a:ext cx="502830" cy="1676400"/>
            <a:chOff x="7879170" y="2051305"/>
            <a:chExt cx="502830" cy="1676400"/>
          </a:xfrm>
        </p:grpSpPr>
        <p:sp>
          <p:nvSpPr>
            <p:cNvPr id="25" name="TextBox 24"/>
            <p:cNvSpPr txBox="1"/>
            <p:nvPr/>
          </p:nvSpPr>
          <p:spPr>
            <a:xfrm rot="3465549">
              <a:off x="7271803" y="2658672"/>
              <a:ext cx="1676400" cy="461665"/>
            </a:xfrm>
            <a:prstGeom prst="rect">
              <a:avLst/>
            </a:prstGeom>
            <a:noFill/>
          </p:spPr>
          <p:txBody>
            <a:bodyPr wrap="square" rtlCol="0">
              <a:spAutoFit/>
            </a:bodyPr>
            <a:lstStyle/>
            <a:p>
              <a:pPr marL="171450" indent="-171450" algn="ctr"/>
              <a:r>
                <a:rPr lang="en-US" sz="2400" dirty="0" smtClean="0">
                  <a:effectLst>
                    <a:outerShdw blurRad="38100" dist="38100" dir="2700000" algn="tl">
                      <a:srgbClr val="000000"/>
                    </a:outerShdw>
                  </a:effectLst>
                </a:rPr>
                <a:t>To S. Rim</a:t>
              </a:r>
            </a:p>
          </p:txBody>
        </p:sp>
        <p:cxnSp>
          <p:nvCxnSpPr>
            <p:cNvPr id="28" name="Straight Arrow Connector 27"/>
            <p:cNvCxnSpPr/>
            <p:nvPr/>
          </p:nvCxnSpPr>
          <p:spPr>
            <a:xfrm>
              <a:off x="8001000" y="2286000"/>
              <a:ext cx="381000" cy="68580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6019800" y="3352800"/>
            <a:ext cx="1371600" cy="954107"/>
            <a:chOff x="6019800" y="3352800"/>
            <a:chExt cx="1371600" cy="954107"/>
          </a:xfrm>
        </p:grpSpPr>
        <p:sp>
          <p:nvSpPr>
            <p:cNvPr id="29" name="Oval 28"/>
            <p:cNvSpPr/>
            <p:nvPr/>
          </p:nvSpPr>
          <p:spPr>
            <a:xfrm>
              <a:off x="6019800" y="3352800"/>
              <a:ext cx="1371600" cy="9144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6172200" y="3352800"/>
              <a:ext cx="1143000" cy="954107"/>
            </a:xfrm>
            <a:prstGeom prst="rect">
              <a:avLst/>
            </a:prstGeom>
            <a:noFill/>
          </p:spPr>
          <p:txBody>
            <a:bodyPr wrap="square" rtlCol="0">
              <a:spAutoFit/>
            </a:bodyPr>
            <a:lstStyle/>
            <a:p>
              <a:pPr marL="171450" indent="-171450" algn="ctr"/>
              <a:r>
                <a:rPr lang="en-US" sz="2800" b="1" dirty="0" smtClean="0">
                  <a:solidFill>
                    <a:schemeClr val="bg1"/>
                  </a:solidFill>
                </a:rPr>
                <a:t>North</a:t>
              </a:r>
            </a:p>
            <a:p>
              <a:pPr marL="171450" indent="-171450" algn="ctr"/>
              <a:r>
                <a:rPr lang="en-US" sz="2800" b="1" dirty="0" smtClean="0">
                  <a:solidFill>
                    <a:schemeClr val="bg1"/>
                  </a:solidFill>
                </a:rPr>
                <a:t>Rim</a:t>
              </a:r>
            </a:p>
          </p:txBody>
        </p:sp>
      </p:grpSp>
      <p:grpSp>
        <p:nvGrpSpPr>
          <p:cNvPr id="51" name="Group 50"/>
          <p:cNvGrpSpPr/>
          <p:nvPr/>
        </p:nvGrpSpPr>
        <p:grpSpPr>
          <a:xfrm>
            <a:off x="1341474" y="3697020"/>
            <a:ext cx="1295400" cy="2438400"/>
            <a:chOff x="1341474" y="3697020"/>
            <a:chExt cx="1295400" cy="2438400"/>
          </a:xfrm>
        </p:grpSpPr>
        <p:sp>
          <p:nvSpPr>
            <p:cNvPr id="32" name="Oval 31"/>
            <p:cNvSpPr/>
            <p:nvPr/>
          </p:nvSpPr>
          <p:spPr>
            <a:xfrm rot="2833792">
              <a:off x="769974" y="4268520"/>
              <a:ext cx="2438400" cy="12954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p:cNvSpPr txBox="1"/>
            <p:nvPr/>
          </p:nvSpPr>
          <p:spPr>
            <a:xfrm rot="2751159">
              <a:off x="1442194" y="4649062"/>
              <a:ext cx="1143000" cy="523220"/>
            </a:xfrm>
            <a:prstGeom prst="rect">
              <a:avLst/>
            </a:prstGeom>
            <a:noFill/>
          </p:spPr>
          <p:txBody>
            <a:bodyPr wrap="square" rtlCol="0">
              <a:spAutoFit/>
            </a:bodyPr>
            <a:lstStyle/>
            <a:p>
              <a:pPr marL="171450" indent="-171450" algn="ctr"/>
              <a:r>
                <a:rPr lang="en-US" sz="2800" b="1" dirty="0" smtClean="0">
                  <a:solidFill>
                    <a:schemeClr val="bg1"/>
                  </a:solidFill>
                </a:rPr>
                <a:t>West</a:t>
              </a:r>
            </a:p>
          </p:txBody>
        </p:sp>
      </p:grpSp>
      <p:grpSp>
        <p:nvGrpSpPr>
          <p:cNvPr id="52" name="Group 51"/>
          <p:cNvGrpSpPr/>
          <p:nvPr/>
        </p:nvGrpSpPr>
        <p:grpSpPr>
          <a:xfrm>
            <a:off x="3581400" y="3124200"/>
            <a:ext cx="1524000" cy="1066800"/>
            <a:chOff x="3581400" y="3124200"/>
            <a:chExt cx="1524000" cy="1066800"/>
          </a:xfrm>
        </p:grpSpPr>
        <p:sp>
          <p:nvSpPr>
            <p:cNvPr id="31" name="Oval 30"/>
            <p:cNvSpPr/>
            <p:nvPr/>
          </p:nvSpPr>
          <p:spPr>
            <a:xfrm>
              <a:off x="3581400" y="3124200"/>
              <a:ext cx="1524000" cy="10668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3733800" y="3200400"/>
              <a:ext cx="1295400" cy="954107"/>
            </a:xfrm>
            <a:prstGeom prst="rect">
              <a:avLst/>
            </a:prstGeom>
            <a:noFill/>
          </p:spPr>
          <p:txBody>
            <a:bodyPr wrap="square" rtlCol="0">
              <a:spAutoFit/>
            </a:bodyPr>
            <a:lstStyle/>
            <a:p>
              <a:pPr marL="171450" indent="-171450" algn="ctr"/>
              <a:r>
                <a:rPr lang="en-US" sz="2800" b="1" dirty="0" smtClean="0">
                  <a:solidFill>
                    <a:schemeClr val="bg1"/>
                  </a:solidFill>
                </a:rPr>
                <a:t>Havasu Falls</a:t>
              </a:r>
            </a:p>
          </p:txBody>
        </p:sp>
      </p:grpSp>
      <p:grpSp>
        <p:nvGrpSpPr>
          <p:cNvPr id="43" name="Group 42"/>
          <p:cNvGrpSpPr/>
          <p:nvPr/>
        </p:nvGrpSpPr>
        <p:grpSpPr>
          <a:xfrm>
            <a:off x="5791200" y="4191000"/>
            <a:ext cx="1371600" cy="954107"/>
            <a:chOff x="6019800" y="3352800"/>
            <a:chExt cx="1371600" cy="954107"/>
          </a:xfrm>
        </p:grpSpPr>
        <p:sp>
          <p:nvSpPr>
            <p:cNvPr id="44" name="Oval 43"/>
            <p:cNvSpPr/>
            <p:nvPr/>
          </p:nvSpPr>
          <p:spPr>
            <a:xfrm>
              <a:off x="6019800" y="3352800"/>
              <a:ext cx="1371600" cy="9144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p:cNvSpPr txBox="1"/>
            <p:nvPr/>
          </p:nvSpPr>
          <p:spPr>
            <a:xfrm>
              <a:off x="6172200" y="3352800"/>
              <a:ext cx="1143000" cy="954107"/>
            </a:xfrm>
            <a:prstGeom prst="rect">
              <a:avLst/>
            </a:prstGeom>
            <a:noFill/>
          </p:spPr>
          <p:txBody>
            <a:bodyPr wrap="square" rtlCol="0">
              <a:spAutoFit/>
            </a:bodyPr>
            <a:lstStyle/>
            <a:p>
              <a:pPr marL="171450" indent="-171450" algn="ctr"/>
              <a:r>
                <a:rPr lang="en-US" sz="2800" b="1" dirty="0" smtClean="0">
                  <a:solidFill>
                    <a:schemeClr val="bg1"/>
                  </a:solidFill>
                </a:rPr>
                <a:t>South</a:t>
              </a:r>
            </a:p>
            <a:p>
              <a:pPr marL="171450" indent="-171450" algn="ctr"/>
              <a:r>
                <a:rPr lang="en-US" sz="2800" b="1" dirty="0" smtClean="0">
                  <a:solidFill>
                    <a:schemeClr val="bg1"/>
                  </a:solidFill>
                </a:rPr>
                <a:t>Rim</a:t>
              </a:r>
            </a:p>
          </p:txBody>
        </p:sp>
      </p:grpSp>
      <p:sp>
        <p:nvSpPr>
          <p:cNvPr id="46" name="TextBox 45"/>
          <p:cNvSpPr txBox="1"/>
          <p:nvPr/>
        </p:nvSpPr>
        <p:spPr>
          <a:xfrm>
            <a:off x="9144000" y="990600"/>
            <a:ext cx="1066800" cy="1600438"/>
          </a:xfrm>
          <a:prstGeom prst="rect">
            <a:avLst/>
          </a:prstGeom>
          <a:noFill/>
        </p:spPr>
        <p:txBody>
          <a:bodyPr wrap="square" rtlCol="0">
            <a:spAutoFit/>
          </a:bodyPr>
          <a:lstStyle/>
          <a:p>
            <a:pPr marL="171450" indent="-171450"/>
            <a:r>
              <a:rPr lang="en-US" sz="1400" dirty="0" smtClean="0"/>
              <a:t>From Page, AZ via 89</a:t>
            </a:r>
          </a:p>
          <a:p>
            <a:pPr marL="171450" indent="-171450"/>
            <a:endParaRPr lang="en-US" sz="1400" dirty="0" smtClean="0"/>
          </a:p>
          <a:p>
            <a:pPr marL="171450" indent="-171450"/>
            <a:r>
              <a:rPr lang="en-US" sz="1400" dirty="0" smtClean="0"/>
              <a:t>To North Rim on 89A, then 67</a:t>
            </a:r>
          </a:p>
        </p:txBody>
      </p:sp>
      <p:sp>
        <p:nvSpPr>
          <p:cNvPr id="47" name="TextBox 46"/>
          <p:cNvSpPr txBox="1"/>
          <p:nvPr/>
        </p:nvSpPr>
        <p:spPr>
          <a:xfrm>
            <a:off x="-1066800" y="914400"/>
            <a:ext cx="1066800" cy="954107"/>
          </a:xfrm>
          <a:prstGeom prst="rect">
            <a:avLst/>
          </a:prstGeom>
          <a:noFill/>
        </p:spPr>
        <p:txBody>
          <a:bodyPr wrap="square" rtlCol="0">
            <a:spAutoFit/>
          </a:bodyPr>
          <a:lstStyle/>
          <a:p>
            <a:pPr marL="171450" indent="-171450"/>
            <a:r>
              <a:rPr lang="en-US" sz="1400" dirty="0" smtClean="0"/>
              <a:t>From Bryce Canyon &amp; Zion via 89</a:t>
            </a:r>
          </a:p>
        </p:txBody>
      </p:sp>
      <p:sp>
        <p:nvSpPr>
          <p:cNvPr id="48" name="TextBox 47"/>
          <p:cNvSpPr txBox="1"/>
          <p:nvPr/>
        </p:nvSpPr>
        <p:spPr>
          <a:xfrm>
            <a:off x="9144000" y="4114800"/>
            <a:ext cx="1371600" cy="2031325"/>
          </a:xfrm>
          <a:prstGeom prst="rect">
            <a:avLst/>
          </a:prstGeom>
          <a:noFill/>
        </p:spPr>
        <p:txBody>
          <a:bodyPr wrap="square" rtlCol="0">
            <a:spAutoFit/>
          </a:bodyPr>
          <a:lstStyle/>
          <a:p>
            <a:pPr marL="171450" indent="-171450"/>
            <a:r>
              <a:rPr lang="en-US" sz="1400" dirty="0" smtClean="0"/>
              <a:t>From Cameron via 64</a:t>
            </a:r>
          </a:p>
          <a:p>
            <a:pPr marL="171450" indent="-171450"/>
            <a:endParaRPr lang="en-US" sz="1400" dirty="0" smtClean="0"/>
          </a:p>
          <a:p>
            <a:pPr marL="171450" indent="-171450"/>
            <a:endParaRPr lang="en-US" sz="1400" dirty="0" smtClean="0"/>
          </a:p>
          <a:p>
            <a:pPr marL="171450" indent="-171450"/>
            <a:r>
              <a:rPr lang="en-US" sz="1400" dirty="0" smtClean="0"/>
              <a:t>From Flagstaff or Phoenix via 180 then </a:t>
            </a:r>
          </a:p>
          <a:p>
            <a:pPr marL="171450" indent="-171450"/>
            <a:r>
              <a:rPr lang="en-US" sz="1400" dirty="0" smtClean="0"/>
              <a:t>To South Rim on 64</a:t>
            </a:r>
          </a:p>
        </p:txBody>
      </p:sp>
      <p:sp>
        <p:nvSpPr>
          <p:cNvPr id="49" name="TextBox 48"/>
          <p:cNvSpPr txBox="1"/>
          <p:nvPr/>
        </p:nvSpPr>
        <p:spPr>
          <a:xfrm>
            <a:off x="-1066800" y="4180344"/>
            <a:ext cx="1066800" cy="2677656"/>
          </a:xfrm>
          <a:prstGeom prst="rect">
            <a:avLst/>
          </a:prstGeom>
          <a:noFill/>
        </p:spPr>
        <p:txBody>
          <a:bodyPr wrap="square" rtlCol="0">
            <a:spAutoFit/>
          </a:bodyPr>
          <a:lstStyle/>
          <a:p>
            <a:pPr marL="171450" indent="-171450"/>
            <a:r>
              <a:rPr lang="en-US" sz="1400" dirty="0" smtClean="0"/>
              <a:t>From  Las Vegas via 93 to </a:t>
            </a:r>
            <a:r>
              <a:rPr lang="en-US" sz="1400" dirty="0" err="1" smtClean="0"/>
              <a:t>Kingmen</a:t>
            </a:r>
            <a:r>
              <a:rPr lang="en-US" sz="1400" dirty="0" smtClean="0"/>
              <a:t>, then either Route 66 or I-40 east then 64 to South Rim </a:t>
            </a:r>
          </a:p>
        </p:txBody>
      </p:sp>
      <p:sp>
        <p:nvSpPr>
          <p:cNvPr id="56" name="TextBox 55"/>
          <p:cNvSpPr txBox="1"/>
          <p:nvPr/>
        </p:nvSpPr>
        <p:spPr>
          <a:xfrm>
            <a:off x="5029200" y="2286000"/>
            <a:ext cx="2362200" cy="523220"/>
          </a:xfrm>
          <a:prstGeom prst="rect">
            <a:avLst/>
          </a:prstGeom>
          <a:solidFill>
            <a:schemeClr val="bg1"/>
          </a:solidFill>
        </p:spPr>
        <p:txBody>
          <a:bodyPr wrap="square" rtlCol="0">
            <a:spAutoFit/>
          </a:bodyPr>
          <a:lstStyle/>
          <a:p>
            <a:pPr marL="171450" indent="-171450"/>
            <a:r>
              <a:rPr lang="en-US" sz="2800" b="1" dirty="0" smtClean="0"/>
              <a:t>Colorado River</a:t>
            </a:r>
          </a:p>
        </p:txBody>
      </p:sp>
      <p:sp>
        <p:nvSpPr>
          <p:cNvPr id="57" name="Freeform 56"/>
          <p:cNvSpPr/>
          <p:nvPr/>
        </p:nvSpPr>
        <p:spPr>
          <a:xfrm>
            <a:off x="7658100" y="3906982"/>
            <a:ext cx="737755" cy="997527"/>
          </a:xfrm>
          <a:custGeom>
            <a:avLst/>
            <a:gdLst>
              <a:gd name="connsiteX0" fmla="*/ 0 w 737755"/>
              <a:gd name="connsiteY0" fmla="*/ 0 h 997527"/>
              <a:gd name="connsiteX1" fmla="*/ 145473 w 737755"/>
              <a:gd name="connsiteY1" fmla="*/ 10391 h 997527"/>
              <a:gd name="connsiteX2" fmla="*/ 270164 w 737755"/>
              <a:gd name="connsiteY2" fmla="*/ 20782 h 997527"/>
              <a:gd name="connsiteX3" fmla="*/ 280555 w 737755"/>
              <a:gd name="connsiteY3" fmla="*/ 187036 h 997527"/>
              <a:gd name="connsiteX4" fmla="*/ 322118 w 737755"/>
              <a:gd name="connsiteY4" fmla="*/ 280554 h 997527"/>
              <a:gd name="connsiteX5" fmla="*/ 342900 w 737755"/>
              <a:gd name="connsiteY5" fmla="*/ 374073 h 997527"/>
              <a:gd name="connsiteX6" fmla="*/ 446809 w 737755"/>
              <a:gd name="connsiteY6" fmla="*/ 436418 h 997527"/>
              <a:gd name="connsiteX7" fmla="*/ 436418 w 737755"/>
              <a:gd name="connsiteY7" fmla="*/ 540327 h 997527"/>
              <a:gd name="connsiteX8" fmla="*/ 384464 w 737755"/>
              <a:gd name="connsiteY8" fmla="*/ 561109 h 997527"/>
              <a:gd name="connsiteX9" fmla="*/ 394855 w 737755"/>
              <a:gd name="connsiteY9" fmla="*/ 665018 h 997527"/>
              <a:gd name="connsiteX10" fmla="*/ 342900 w 737755"/>
              <a:gd name="connsiteY10" fmla="*/ 768927 h 997527"/>
              <a:gd name="connsiteX11" fmla="*/ 394855 w 737755"/>
              <a:gd name="connsiteY11" fmla="*/ 914400 h 997527"/>
              <a:gd name="connsiteX12" fmla="*/ 488373 w 737755"/>
              <a:gd name="connsiteY12" fmla="*/ 976745 h 997527"/>
              <a:gd name="connsiteX13" fmla="*/ 654627 w 737755"/>
              <a:gd name="connsiteY13" fmla="*/ 987136 h 997527"/>
              <a:gd name="connsiteX14" fmla="*/ 737755 w 737755"/>
              <a:gd name="connsiteY14" fmla="*/ 997527 h 99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7755" h="997527">
                <a:moveTo>
                  <a:pt x="0" y="0"/>
                </a:moveTo>
                <a:lnTo>
                  <a:pt x="145473" y="10391"/>
                </a:lnTo>
                <a:lnTo>
                  <a:pt x="270164" y="20782"/>
                </a:lnTo>
                <a:lnTo>
                  <a:pt x="280555" y="187036"/>
                </a:lnTo>
                <a:lnTo>
                  <a:pt x="322118" y="280554"/>
                </a:lnTo>
                <a:lnTo>
                  <a:pt x="342900" y="374073"/>
                </a:lnTo>
                <a:lnTo>
                  <a:pt x="446809" y="436418"/>
                </a:lnTo>
                <a:lnTo>
                  <a:pt x="436418" y="540327"/>
                </a:lnTo>
                <a:lnTo>
                  <a:pt x="384464" y="561109"/>
                </a:lnTo>
                <a:lnTo>
                  <a:pt x="394855" y="665018"/>
                </a:lnTo>
                <a:lnTo>
                  <a:pt x="342900" y="768927"/>
                </a:lnTo>
                <a:lnTo>
                  <a:pt x="394855" y="914400"/>
                </a:lnTo>
                <a:lnTo>
                  <a:pt x="488373" y="976745"/>
                </a:lnTo>
                <a:lnTo>
                  <a:pt x="654627" y="987136"/>
                </a:lnTo>
                <a:lnTo>
                  <a:pt x="737755" y="997527"/>
                </a:lnTo>
              </a:path>
            </a:pathLst>
          </a:custGeom>
          <a:ln w="57150">
            <a:solidFill>
              <a:srgbClr val="00B0F0"/>
            </a:solidFill>
            <a:headEnd type="triangle" w="med" len="med"/>
            <a:tailEnd type="none" w="med" len="med"/>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TextBox 57"/>
          <p:cNvSpPr txBox="1"/>
          <p:nvPr/>
        </p:nvSpPr>
        <p:spPr>
          <a:xfrm>
            <a:off x="5029200" y="4953000"/>
            <a:ext cx="3200400" cy="523220"/>
          </a:xfrm>
          <a:prstGeom prst="rect">
            <a:avLst/>
          </a:prstGeom>
          <a:solidFill>
            <a:schemeClr val="bg1"/>
          </a:solidFill>
        </p:spPr>
        <p:txBody>
          <a:bodyPr wrap="square" rtlCol="0">
            <a:spAutoFit/>
          </a:bodyPr>
          <a:lstStyle/>
          <a:p>
            <a:pPr marL="171450" indent="-171450"/>
            <a:r>
              <a:rPr lang="en-US" sz="2800" b="1" dirty="0" smtClean="0"/>
              <a:t>Little Colorado River</a:t>
            </a:r>
          </a:p>
        </p:txBody>
      </p:sp>
      <p:sp>
        <p:nvSpPr>
          <p:cNvPr id="53" name="TextBox 52"/>
          <p:cNvSpPr txBox="1"/>
          <p:nvPr/>
        </p:nvSpPr>
        <p:spPr>
          <a:xfrm>
            <a:off x="762000" y="838200"/>
            <a:ext cx="7620000" cy="923330"/>
          </a:xfrm>
          <a:prstGeom prst="rect">
            <a:avLst/>
          </a:prstGeom>
          <a:solidFill>
            <a:schemeClr val="bg1"/>
          </a:solidFill>
        </p:spPr>
        <p:txBody>
          <a:bodyPr wrap="square" rtlCol="0">
            <a:spAutoFit/>
          </a:bodyPr>
          <a:lstStyle/>
          <a:p>
            <a:pPr marL="171450" indent="-171450" algn="ctr"/>
            <a:r>
              <a:rPr lang="en-US" sz="5400" b="1" cap="all" dirty="0" smtClean="0"/>
              <a:t> 4 SECTIONS OF THE PARK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1000"/>
                                        <p:tgtEl>
                                          <p:spTgt spid="5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wipe(right)">
                                      <p:cBhvr>
                                        <p:cTn id="10" dur="50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left)">
                                      <p:cBhvr>
                                        <p:cTn id="15" dur="1000"/>
                                        <p:tgtEl>
                                          <p:spTgt spid="5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200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1000"/>
                                        <p:tgtEl>
                                          <p:spTgt spid="56"/>
                                        </p:tgtEl>
                                      </p:cBhvr>
                                    </p:animEffect>
                                    <p:set>
                                      <p:cBhvr>
                                        <p:cTn id="23" dur="1" fill="hold">
                                          <p:stCondLst>
                                            <p:cond delay="999"/>
                                          </p:stCondLst>
                                        </p:cTn>
                                        <p:tgtEl>
                                          <p:spTgt spid="56"/>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1000"/>
                                        <p:tgtEl>
                                          <p:spTgt spid="58"/>
                                        </p:tgtEl>
                                      </p:cBhvr>
                                    </p:animEffect>
                                    <p:set>
                                      <p:cBhvr>
                                        <p:cTn id="26" dur="1" fill="hold">
                                          <p:stCondLst>
                                            <p:cond delay="999"/>
                                          </p:stCondLst>
                                        </p:cTn>
                                        <p:tgtEl>
                                          <p:spTgt spid="58"/>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1000"/>
                                        <p:tgtEl>
                                          <p:spTgt spid="57"/>
                                        </p:tgtEl>
                                      </p:cBhvr>
                                    </p:animEffect>
                                    <p:set>
                                      <p:cBhvr>
                                        <p:cTn id="29" dur="1" fill="hold">
                                          <p:stCondLst>
                                            <p:cond delay="999"/>
                                          </p:stCondLst>
                                        </p:cTn>
                                        <p:tgtEl>
                                          <p:spTgt spid="57"/>
                                        </p:tgtEl>
                                        <p:attrNameLst>
                                          <p:attrName>style.visibility</p:attrName>
                                        </p:attrNameLst>
                                      </p:cBhvr>
                                      <p:to>
                                        <p:strVal val="hidden"/>
                                      </p:to>
                                    </p:set>
                                  </p:childTnLst>
                                </p:cTn>
                              </p:par>
                              <p:par>
                                <p:cTn id="30" presetID="22" presetClass="entr" presetSubtype="4" fill="hold" grpId="0"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wipe(down)">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51"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770" decel="100000"/>
                                        <p:tgtEl>
                                          <p:spTgt spid="42"/>
                                        </p:tgtEl>
                                      </p:cBhvr>
                                    </p:animEffect>
                                    <p:animScale>
                                      <p:cBhvr>
                                        <p:cTn id="38" dur="770" decel="100000"/>
                                        <p:tgtEl>
                                          <p:spTgt spid="42"/>
                                        </p:tgtEl>
                                      </p:cBhvr>
                                      <p:from x="10000" y="10000"/>
                                      <p:to x="200000" y="450000"/>
                                    </p:animScale>
                                    <p:animScale>
                                      <p:cBhvr>
                                        <p:cTn id="39" dur="1230" accel="100000" fill="hold">
                                          <p:stCondLst>
                                            <p:cond delay="770"/>
                                          </p:stCondLst>
                                        </p:cTn>
                                        <p:tgtEl>
                                          <p:spTgt spid="42"/>
                                        </p:tgtEl>
                                      </p:cBhvr>
                                      <p:from x="200000" y="450000"/>
                                      <p:to x="100000" y="100000"/>
                                    </p:animScale>
                                    <p:set>
                                      <p:cBhvr>
                                        <p:cTn id="40" dur="770" fill="hold"/>
                                        <p:tgtEl>
                                          <p:spTgt spid="42"/>
                                        </p:tgtEl>
                                        <p:attrNameLst>
                                          <p:attrName>ppt_x</p:attrName>
                                        </p:attrNameLst>
                                      </p:cBhvr>
                                      <p:to>
                                        <p:strVal val="(0.5)"/>
                                      </p:to>
                                    </p:set>
                                    <p:anim from="(0.5)" to="(#ppt_x)" calcmode="lin" valueType="num">
                                      <p:cBhvr>
                                        <p:cTn id="41" dur="1230" accel="100000" fill="hold">
                                          <p:stCondLst>
                                            <p:cond delay="770"/>
                                          </p:stCondLst>
                                        </p:cTn>
                                        <p:tgtEl>
                                          <p:spTgt spid="42"/>
                                        </p:tgtEl>
                                        <p:attrNameLst>
                                          <p:attrName>ppt_x</p:attrName>
                                        </p:attrNameLst>
                                      </p:cBhvr>
                                    </p:anim>
                                    <p:set>
                                      <p:cBhvr>
                                        <p:cTn id="42" dur="770" fill="hold"/>
                                        <p:tgtEl>
                                          <p:spTgt spid="42"/>
                                        </p:tgtEl>
                                        <p:attrNameLst>
                                          <p:attrName>ppt_y</p:attrName>
                                        </p:attrNameLst>
                                      </p:cBhvr>
                                      <p:to>
                                        <p:strVal val="(#ppt_y+0.4)"/>
                                      </p:to>
                                    </p:set>
                                    <p:anim from="(#ppt_y+0.4)" to="(#ppt_y)" calcmode="lin" valueType="num">
                                      <p:cBhvr>
                                        <p:cTn id="43" dur="1230" accel="100000" fill="hold">
                                          <p:stCondLst>
                                            <p:cond delay="770"/>
                                          </p:stCondLst>
                                        </p:cTn>
                                        <p:tgtEl>
                                          <p:spTgt spid="42"/>
                                        </p:tgtEl>
                                        <p:attrNameLst>
                                          <p:attrName>ppt_y</p:attrName>
                                        </p:attrNameLst>
                                      </p:cBhvr>
                                    </p:anim>
                                  </p:childTnLst>
                                </p:cTn>
                              </p:par>
                            </p:childTnLst>
                          </p:cTn>
                        </p:par>
                      </p:childTnLst>
                    </p:cTn>
                  </p:par>
                  <p:par>
                    <p:cTn id="44" fill="hold">
                      <p:stCondLst>
                        <p:cond delay="indefinite"/>
                      </p:stCondLst>
                      <p:childTnLst>
                        <p:par>
                          <p:cTn id="45" fill="hold">
                            <p:stCondLst>
                              <p:cond delay="0"/>
                            </p:stCondLst>
                            <p:childTnLst>
                              <p:par>
                                <p:cTn id="46" presetID="51" presetClass="entr" presetSubtype="0" fill="hold"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770" decel="100000"/>
                                        <p:tgtEl>
                                          <p:spTgt spid="43"/>
                                        </p:tgtEl>
                                      </p:cBhvr>
                                    </p:animEffect>
                                    <p:animScale>
                                      <p:cBhvr>
                                        <p:cTn id="49" dur="770" decel="100000"/>
                                        <p:tgtEl>
                                          <p:spTgt spid="43"/>
                                        </p:tgtEl>
                                      </p:cBhvr>
                                      <p:from x="10000" y="10000"/>
                                      <p:to x="200000" y="450000"/>
                                    </p:animScale>
                                    <p:animScale>
                                      <p:cBhvr>
                                        <p:cTn id="50" dur="1230" accel="100000" fill="hold">
                                          <p:stCondLst>
                                            <p:cond delay="770"/>
                                          </p:stCondLst>
                                        </p:cTn>
                                        <p:tgtEl>
                                          <p:spTgt spid="43"/>
                                        </p:tgtEl>
                                      </p:cBhvr>
                                      <p:from x="200000" y="450000"/>
                                      <p:to x="100000" y="100000"/>
                                    </p:animScale>
                                    <p:set>
                                      <p:cBhvr>
                                        <p:cTn id="51" dur="770" fill="hold"/>
                                        <p:tgtEl>
                                          <p:spTgt spid="43"/>
                                        </p:tgtEl>
                                        <p:attrNameLst>
                                          <p:attrName>ppt_x</p:attrName>
                                        </p:attrNameLst>
                                      </p:cBhvr>
                                      <p:to>
                                        <p:strVal val="(0.5)"/>
                                      </p:to>
                                    </p:set>
                                    <p:anim from="(0.5)" to="(#ppt_x)" calcmode="lin" valueType="num">
                                      <p:cBhvr>
                                        <p:cTn id="52" dur="1230" accel="100000" fill="hold">
                                          <p:stCondLst>
                                            <p:cond delay="770"/>
                                          </p:stCondLst>
                                        </p:cTn>
                                        <p:tgtEl>
                                          <p:spTgt spid="43"/>
                                        </p:tgtEl>
                                        <p:attrNameLst>
                                          <p:attrName>ppt_x</p:attrName>
                                        </p:attrNameLst>
                                      </p:cBhvr>
                                    </p:anim>
                                    <p:set>
                                      <p:cBhvr>
                                        <p:cTn id="53" dur="770" fill="hold"/>
                                        <p:tgtEl>
                                          <p:spTgt spid="43"/>
                                        </p:tgtEl>
                                        <p:attrNameLst>
                                          <p:attrName>ppt_y</p:attrName>
                                        </p:attrNameLst>
                                      </p:cBhvr>
                                      <p:to>
                                        <p:strVal val="(#ppt_y+0.4)"/>
                                      </p:to>
                                    </p:set>
                                    <p:anim from="(#ppt_y+0.4)" to="(#ppt_y)" calcmode="lin" valueType="num">
                                      <p:cBhvr>
                                        <p:cTn id="54" dur="1230" accel="100000" fill="hold">
                                          <p:stCondLst>
                                            <p:cond delay="770"/>
                                          </p:stCondLst>
                                        </p:cTn>
                                        <p:tgtEl>
                                          <p:spTgt spid="43"/>
                                        </p:tgtEl>
                                        <p:attrNameLst>
                                          <p:attrName>ppt_y</p:attrName>
                                        </p:attrNameLst>
                                      </p:cBhvr>
                                    </p:anim>
                                  </p:childTnLst>
                                </p:cTn>
                              </p:par>
                            </p:childTnLst>
                          </p:cTn>
                        </p:par>
                      </p:childTnLst>
                    </p:cTn>
                  </p:par>
                  <p:par>
                    <p:cTn id="55" fill="hold">
                      <p:stCondLst>
                        <p:cond delay="indefinite"/>
                      </p:stCondLst>
                      <p:childTnLst>
                        <p:par>
                          <p:cTn id="56" fill="hold">
                            <p:stCondLst>
                              <p:cond delay="0"/>
                            </p:stCondLst>
                            <p:childTnLst>
                              <p:par>
                                <p:cTn id="57" presetID="51" presetClass="entr" presetSubtype="0" fill="hold" nodeType="click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fade">
                                      <p:cBhvr>
                                        <p:cTn id="59" dur="770" decel="100000"/>
                                        <p:tgtEl>
                                          <p:spTgt spid="52"/>
                                        </p:tgtEl>
                                      </p:cBhvr>
                                    </p:animEffect>
                                    <p:animScale>
                                      <p:cBhvr>
                                        <p:cTn id="60" dur="770" decel="100000"/>
                                        <p:tgtEl>
                                          <p:spTgt spid="52"/>
                                        </p:tgtEl>
                                      </p:cBhvr>
                                      <p:from x="10000" y="10000"/>
                                      <p:to x="200000" y="450000"/>
                                    </p:animScale>
                                    <p:animScale>
                                      <p:cBhvr>
                                        <p:cTn id="61" dur="1230" accel="100000" fill="hold">
                                          <p:stCondLst>
                                            <p:cond delay="770"/>
                                          </p:stCondLst>
                                        </p:cTn>
                                        <p:tgtEl>
                                          <p:spTgt spid="52"/>
                                        </p:tgtEl>
                                      </p:cBhvr>
                                      <p:from x="200000" y="450000"/>
                                      <p:to x="100000" y="100000"/>
                                    </p:animScale>
                                    <p:set>
                                      <p:cBhvr>
                                        <p:cTn id="62" dur="770" fill="hold"/>
                                        <p:tgtEl>
                                          <p:spTgt spid="52"/>
                                        </p:tgtEl>
                                        <p:attrNameLst>
                                          <p:attrName>ppt_x</p:attrName>
                                        </p:attrNameLst>
                                      </p:cBhvr>
                                      <p:to>
                                        <p:strVal val="(0.5)"/>
                                      </p:to>
                                    </p:set>
                                    <p:anim from="(0.5)" to="(#ppt_x)" calcmode="lin" valueType="num">
                                      <p:cBhvr>
                                        <p:cTn id="63" dur="1230" accel="100000" fill="hold">
                                          <p:stCondLst>
                                            <p:cond delay="770"/>
                                          </p:stCondLst>
                                        </p:cTn>
                                        <p:tgtEl>
                                          <p:spTgt spid="52"/>
                                        </p:tgtEl>
                                        <p:attrNameLst>
                                          <p:attrName>ppt_x</p:attrName>
                                        </p:attrNameLst>
                                      </p:cBhvr>
                                    </p:anim>
                                    <p:set>
                                      <p:cBhvr>
                                        <p:cTn id="64" dur="770" fill="hold"/>
                                        <p:tgtEl>
                                          <p:spTgt spid="52"/>
                                        </p:tgtEl>
                                        <p:attrNameLst>
                                          <p:attrName>ppt_y</p:attrName>
                                        </p:attrNameLst>
                                      </p:cBhvr>
                                      <p:to>
                                        <p:strVal val="(#ppt_y+0.4)"/>
                                      </p:to>
                                    </p:set>
                                    <p:anim from="(#ppt_y+0.4)" to="(#ppt_y)" calcmode="lin" valueType="num">
                                      <p:cBhvr>
                                        <p:cTn id="65" dur="1230" accel="100000" fill="hold">
                                          <p:stCondLst>
                                            <p:cond delay="770"/>
                                          </p:stCondLst>
                                        </p:cTn>
                                        <p:tgtEl>
                                          <p:spTgt spid="52"/>
                                        </p:tgtEl>
                                        <p:attrNameLst>
                                          <p:attrName>ppt_y</p:attrName>
                                        </p:attrNameLst>
                                      </p:cBhvr>
                                    </p:anim>
                                  </p:childTnLst>
                                </p:cTn>
                              </p:par>
                            </p:childTnLst>
                          </p:cTn>
                        </p:par>
                      </p:childTnLst>
                    </p:cTn>
                  </p:par>
                  <p:par>
                    <p:cTn id="66" fill="hold">
                      <p:stCondLst>
                        <p:cond delay="indefinite"/>
                      </p:stCondLst>
                      <p:childTnLst>
                        <p:par>
                          <p:cTn id="67" fill="hold">
                            <p:stCondLst>
                              <p:cond delay="0"/>
                            </p:stCondLst>
                            <p:childTnLst>
                              <p:par>
                                <p:cTn id="68" presetID="51" presetClass="entr" presetSubtype="0" fill="hold" nodeType="clickEffect">
                                  <p:stCondLst>
                                    <p:cond delay="0"/>
                                  </p:stCondLst>
                                  <p:childTnLst>
                                    <p:set>
                                      <p:cBhvr>
                                        <p:cTn id="69" dur="1" fill="hold">
                                          <p:stCondLst>
                                            <p:cond delay="0"/>
                                          </p:stCondLst>
                                        </p:cTn>
                                        <p:tgtEl>
                                          <p:spTgt spid="51"/>
                                        </p:tgtEl>
                                        <p:attrNameLst>
                                          <p:attrName>style.visibility</p:attrName>
                                        </p:attrNameLst>
                                      </p:cBhvr>
                                      <p:to>
                                        <p:strVal val="visible"/>
                                      </p:to>
                                    </p:set>
                                    <p:animEffect transition="in" filter="fade">
                                      <p:cBhvr>
                                        <p:cTn id="70" dur="770" decel="100000"/>
                                        <p:tgtEl>
                                          <p:spTgt spid="51"/>
                                        </p:tgtEl>
                                      </p:cBhvr>
                                    </p:animEffect>
                                    <p:animScale>
                                      <p:cBhvr>
                                        <p:cTn id="71" dur="770" decel="100000"/>
                                        <p:tgtEl>
                                          <p:spTgt spid="51"/>
                                        </p:tgtEl>
                                      </p:cBhvr>
                                      <p:from x="10000" y="10000"/>
                                      <p:to x="200000" y="450000"/>
                                    </p:animScale>
                                    <p:animScale>
                                      <p:cBhvr>
                                        <p:cTn id="72" dur="1230" accel="100000" fill="hold">
                                          <p:stCondLst>
                                            <p:cond delay="770"/>
                                          </p:stCondLst>
                                        </p:cTn>
                                        <p:tgtEl>
                                          <p:spTgt spid="51"/>
                                        </p:tgtEl>
                                      </p:cBhvr>
                                      <p:from x="200000" y="450000"/>
                                      <p:to x="100000" y="100000"/>
                                    </p:animScale>
                                    <p:set>
                                      <p:cBhvr>
                                        <p:cTn id="73" dur="770" fill="hold"/>
                                        <p:tgtEl>
                                          <p:spTgt spid="51"/>
                                        </p:tgtEl>
                                        <p:attrNameLst>
                                          <p:attrName>ppt_x</p:attrName>
                                        </p:attrNameLst>
                                      </p:cBhvr>
                                      <p:to>
                                        <p:strVal val="(0.5)"/>
                                      </p:to>
                                    </p:set>
                                    <p:anim from="(0.5)" to="(#ppt_x)" calcmode="lin" valueType="num">
                                      <p:cBhvr>
                                        <p:cTn id="74" dur="1230" accel="100000" fill="hold">
                                          <p:stCondLst>
                                            <p:cond delay="770"/>
                                          </p:stCondLst>
                                        </p:cTn>
                                        <p:tgtEl>
                                          <p:spTgt spid="51"/>
                                        </p:tgtEl>
                                        <p:attrNameLst>
                                          <p:attrName>ppt_x</p:attrName>
                                        </p:attrNameLst>
                                      </p:cBhvr>
                                    </p:anim>
                                    <p:set>
                                      <p:cBhvr>
                                        <p:cTn id="75" dur="770" fill="hold"/>
                                        <p:tgtEl>
                                          <p:spTgt spid="51"/>
                                        </p:tgtEl>
                                        <p:attrNameLst>
                                          <p:attrName>ppt_y</p:attrName>
                                        </p:attrNameLst>
                                      </p:cBhvr>
                                      <p:to>
                                        <p:strVal val="(#ppt_y+0.4)"/>
                                      </p:to>
                                    </p:set>
                                    <p:anim from="(#ppt_y+0.4)" to="(#ppt_y)" calcmode="lin" valueType="num">
                                      <p:cBhvr>
                                        <p:cTn id="76" dur="1230" accel="100000" fill="hold">
                                          <p:stCondLst>
                                            <p:cond delay="770"/>
                                          </p:stCondLst>
                                        </p:cTn>
                                        <p:tgtEl>
                                          <p:spTgt spid="51"/>
                                        </p:tgtEl>
                                        <p:attrNameLst>
                                          <p:attrName>ppt_y</p:attrName>
                                        </p:attrNameLst>
                                      </p:cBhvr>
                                    </p:anim>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500"/>
                                        <p:tgtEl>
                                          <p:spTgt spid="53"/>
                                        </p:tgtEl>
                                      </p:cBhvr>
                                    </p:animEffect>
                                    <p:set>
                                      <p:cBhvr>
                                        <p:cTn id="81" dur="1" fill="hold">
                                          <p:stCondLst>
                                            <p:cond delay="499"/>
                                          </p:stCondLst>
                                        </p:cTn>
                                        <p:tgtEl>
                                          <p:spTgt spid="53"/>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nodeType="click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wipe(up)">
                                      <p:cBhvr>
                                        <p:cTn id="86" dur="1000"/>
                                        <p:tgtEl>
                                          <p:spTgt spid="33"/>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1" fill="hold" nodeType="click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wipe(up)">
                                      <p:cBhvr>
                                        <p:cTn id="91" dur="1000"/>
                                        <p:tgtEl>
                                          <p:spTgt spid="34"/>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nodeType="clickEffect">
                                  <p:stCondLst>
                                    <p:cond delay="0"/>
                                  </p:stCondLst>
                                  <p:childTnLst>
                                    <p:set>
                                      <p:cBhvr>
                                        <p:cTn id="95" dur="1" fill="hold">
                                          <p:stCondLst>
                                            <p:cond delay="0"/>
                                          </p:stCondLst>
                                        </p:cTn>
                                        <p:tgtEl>
                                          <p:spTgt spid="35"/>
                                        </p:tgtEl>
                                        <p:attrNameLst>
                                          <p:attrName>style.visibility</p:attrName>
                                        </p:attrNameLst>
                                      </p:cBhvr>
                                      <p:to>
                                        <p:strVal val="visible"/>
                                      </p:to>
                                    </p:set>
                                    <p:animEffect transition="in" filter="wipe(up)">
                                      <p:cBhvr>
                                        <p:cTn id="96" dur="1000"/>
                                        <p:tgtEl>
                                          <p:spTgt spid="35"/>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2" fill="hold"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wipe(right)">
                                      <p:cBhvr>
                                        <p:cTn id="101" dur="1000"/>
                                        <p:tgtEl>
                                          <p:spTgt spid="36"/>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nodeType="clickEffect">
                                  <p:stCondLst>
                                    <p:cond delay="0"/>
                                  </p:stCondLst>
                                  <p:childTnLst>
                                    <p:set>
                                      <p:cBhvr>
                                        <p:cTn id="105" dur="1" fill="hold">
                                          <p:stCondLst>
                                            <p:cond delay="0"/>
                                          </p:stCondLst>
                                        </p:cTn>
                                        <p:tgtEl>
                                          <p:spTgt spid="50"/>
                                        </p:tgtEl>
                                        <p:attrNameLst>
                                          <p:attrName>style.visibility</p:attrName>
                                        </p:attrNameLst>
                                      </p:cBhvr>
                                      <p:to>
                                        <p:strVal val="visible"/>
                                      </p:to>
                                    </p:set>
                                    <p:animEffect transition="in" filter="wipe(down)">
                                      <p:cBhvr>
                                        <p:cTn id="106" dur="1000"/>
                                        <p:tgtEl>
                                          <p:spTgt spid="50"/>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nodeType="clickEffect">
                                  <p:stCondLst>
                                    <p:cond delay="0"/>
                                  </p:stCondLst>
                                  <p:childTnLst>
                                    <p:set>
                                      <p:cBhvr>
                                        <p:cTn id="110" dur="1" fill="hold">
                                          <p:stCondLst>
                                            <p:cond delay="0"/>
                                          </p:stCondLst>
                                        </p:cTn>
                                        <p:tgtEl>
                                          <p:spTgt spid="37"/>
                                        </p:tgtEl>
                                        <p:attrNameLst>
                                          <p:attrName>style.visibility</p:attrName>
                                        </p:attrNameLst>
                                      </p:cBhvr>
                                      <p:to>
                                        <p:strVal val="visible"/>
                                      </p:to>
                                    </p:set>
                                    <p:animEffect transition="in" filter="wipe(down)">
                                      <p:cBhvr>
                                        <p:cTn id="111" dur="1000"/>
                                        <p:tgtEl>
                                          <p:spTgt spid="37"/>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nodeType="clickEffect">
                                  <p:stCondLst>
                                    <p:cond delay="0"/>
                                  </p:stCondLst>
                                  <p:childTnLst>
                                    <p:animEffect transition="out" filter="fade">
                                      <p:cBhvr>
                                        <p:cTn id="115" dur="500"/>
                                        <p:tgtEl>
                                          <p:spTgt spid="33"/>
                                        </p:tgtEl>
                                      </p:cBhvr>
                                    </p:animEffect>
                                    <p:set>
                                      <p:cBhvr>
                                        <p:cTn id="116" dur="1" fill="hold">
                                          <p:stCondLst>
                                            <p:cond delay="499"/>
                                          </p:stCondLst>
                                        </p:cTn>
                                        <p:tgtEl>
                                          <p:spTgt spid="33"/>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500"/>
                                        <p:tgtEl>
                                          <p:spTgt spid="34"/>
                                        </p:tgtEl>
                                      </p:cBhvr>
                                    </p:animEffect>
                                    <p:set>
                                      <p:cBhvr>
                                        <p:cTn id="119" dur="1" fill="hold">
                                          <p:stCondLst>
                                            <p:cond delay="499"/>
                                          </p:stCondLst>
                                        </p:cTn>
                                        <p:tgtEl>
                                          <p:spTgt spid="34"/>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35"/>
                                        </p:tgtEl>
                                      </p:cBhvr>
                                    </p:animEffect>
                                    <p:set>
                                      <p:cBhvr>
                                        <p:cTn id="122" dur="1" fill="hold">
                                          <p:stCondLst>
                                            <p:cond delay="499"/>
                                          </p:stCondLst>
                                        </p:cTn>
                                        <p:tgtEl>
                                          <p:spTgt spid="35"/>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500"/>
                                        <p:tgtEl>
                                          <p:spTgt spid="36"/>
                                        </p:tgtEl>
                                      </p:cBhvr>
                                    </p:animEffect>
                                    <p:set>
                                      <p:cBhvr>
                                        <p:cTn id="125" dur="1" fill="hold">
                                          <p:stCondLst>
                                            <p:cond delay="499"/>
                                          </p:stCondLst>
                                        </p:cTn>
                                        <p:tgtEl>
                                          <p:spTgt spid="36"/>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500"/>
                                        <p:tgtEl>
                                          <p:spTgt spid="50"/>
                                        </p:tgtEl>
                                      </p:cBhvr>
                                    </p:animEffect>
                                    <p:set>
                                      <p:cBhvr>
                                        <p:cTn id="128" dur="1" fill="hold">
                                          <p:stCondLst>
                                            <p:cond delay="499"/>
                                          </p:stCondLst>
                                        </p:cTn>
                                        <p:tgtEl>
                                          <p:spTgt spid="50"/>
                                        </p:tgtEl>
                                        <p:attrNameLst>
                                          <p:attrName>style.visibility</p:attrName>
                                        </p:attrNameLst>
                                      </p:cBhvr>
                                      <p:to>
                                        <p:strVal val="hidden"/>
                                      </p:to>
                                    </p:set>
                                  </p:childTnLst>
                                </p:cTn>
                              </p:par>
                              <p:par>
                                <p:cTn id="129" presetID="10" presetClass="exit" presetSubtype="0" fill="hold" nodeType="withEffect">
                                  <p:stCondLst>
                                    <p:cond delay="0"/>
                                  </p:stCondLst>
                                  <p:childTnLst>
                                    <p:animEffect transition="out" filter="fade">
                                      <p:cBhvr>
                                        <p:cTn id="130" dur="500"/>
                                        <p:tgtEl>
                                          <p:spTgt spid="37"/>
                                        </p:tgtEl>
                                      </p:cBhvr>
                                    </p:animEffect>
                                    <p:set>
                                      <p:cBhvr>
                                        <p:cTn id="131"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6" grpId="1" animBg="1"/>
      <p:bldP spid="57" grpId="0" animBg="1"/>
      <p:bldP spid="57" grpId="1" animBg="1"/>
      <p:bldP spid="58" grpId="0" animBg="1"/>
      <p:bldP spid="58" grpId="1" animBg="1"/>
      <p:bldP spid="53" grpId="0" animBg="1"/>
      <p:bldP spid="5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647700" y="706815"/>
            <a:ext cx="7848600" cy="6151185"/>
          </a:xfrm>
          <a:prstGeom prst="rect">
            <a:avLst/>
          </a:prstGeom>
          <a:noFill/>
          <a:ln w="9525">
            <a:noFill/>
            <a:miter lim="800000"/>
            <a:headEnd/>
            <a:tailEnd/>
          </a:ln>
        </p:spPr>
      </p:pic>
      <p:sp>
        <p:nvSpPr>
          <p:cNvPr id="57" name="Freeform 56"/>
          <p:cNvSpPr/>
          <p:nvPr/>
        </p:nvSpPr>
        <p:spPr>
          <a:xfrm>
            <a:off x="800100" y="1309255"/>
            <a:ext cx="7439891" cy="4343400"/>
          </a:xfrm>
          <a:custGeom>
            <a:avLst/>
            <a:gdLst>
              <a:gd name="connsiteX0" fmla="*/ 7439891 w 7439891"/>
              <a:gd name="connsiteY0" fmla="*/ 0 h 4343400"/>
              <a:gd name="connsiteX1" fmla="*/ 7138555 w 7439891"/>
              <a:gd name="connsiteY1" fmla="*/ 488372 h 4343400"/>
              <a:gd name="connsiteX2" fmla="*/ 7013864 w 7439891"/>
              <a:gd name="connsiteY2" fmla="*/ 727363 h 4343400"/>
              <a:gd name="connsiteX3" fmla="*/ 6930736 w 7439891"/>
              <a:gd name="connsiteY3" fmla="*/ 1018309 h 4343400"/>
              <a:gd name="connsiteX4" fmla="*/ 6670964 w 7439891"/>
              <a:gd name="connsiteY4" fmla="*/ 1330036 h 4343400"/>
              <a:gd name="connsiteX5" fmla="*/ 6587836 w 7439891"/>
              <a:gd name="connsiteY5" fmla="*/ 1444336 h 4343400"/>
              <a:gd name="connsiteX6" fmla="*/ 6691745 w 7439891"/>
              <a:gd name="connsiteY6" fmla="*/ 1444336 h 4343400"/>
              <a:gd name="connsiteX7" fmla="*/ 6712527 w 7439891"/>
              <a:gd name="connsiteY7" fmla="*/ 1569027 h 4343400"/>
              <a:gd name="connsiteX8" fmla="*/ 6535882 w 7439891"/>
              <a:gd name="connsiteY8" fmla="*/ 1745672 h 4343400"/>
              <a:gd name="connsiteX9" fmla="*/ 6629400 w 7439891"/>
              <a:gd name="connsiteY9" fmla="*/ 1839190 h 4343400"/>
              <a:gd name="connsiteX10" fmla="*/ 6504709 w 7439891"/>
              <a:gd name="connsiteY10" fmla="*/ 1932709 h 4343400"/>
              <a:gd name="connsiteX11" fmla="*/ 6598227 w 7439891"/>
              <a:gd name="connsiteY11" fmla="*/ 2047009 h 4343400"/>
              <a:gd name="connsiteX12" fmla="*/ 6660573 w 7439891"/>
              <a:gd name="connsiteY12" fmla="*/ 2182090 h 4343400"/>
              <a:gd name="connsiteX13" fmla="*/ 6722918 w 7439891"/>
              <a:gd name="connsiteY13" fmla="*/ 2348345 h 4343400"/>
              <a:gd name="connsiteX14" fmla="*/ 6837218 w 7439891"/>
              <a:gd name="connsiteY14" fmla="*/ 2576945 h 4343400"/>
              <a:gd name="connsiteX15" fmla="*/ 6785264 w 7439891"/>
              <a:gd name="connsiteY15" fmla="*/ 2628900 h 4343400"/>
              <a:gd name="connsiteX16" fmla="*/ 6733309 w 7439891"/>
              <a:gd name="connsiteY16" fmla="*/ 2961409 h 4343400"/>
              <a:gd name="connsiteX17" fmla="*/ 6463145 w 7439891"/>
              <a:gd name="connsiteY17" fmla="*/ 3158836 h 4343400"/>
              <a:gd name="connsiteX18" fmla="*/ 6213764 w 7439891"/>
              <a:gd name="connsiteY18" fmla="*/ 3148445 h 4343400"/>
              <a:gd name="connsiteX19" fmla="*/ 6068291 w 7439891"/>
              <a:gd name="connsiteY19" fmla="*/ 3023754 h 4343400"/>
              <a:gd name="connsiteX20" fmla="*/ 5860473 w 7439891"/>
              <a:gd name="connsiteY20" fmla="*/ 2971800 h 4343400"/>
              <a:gd name="connsiteX21" fmla="*/ 5600700 w 7439891"/>
              <a:gd name="connsiteY21" fmla="*/ 2971800 h 4343400"/>
              <a:gd name="connsiteX22" fmla="*/ 5465618 w 7439891"/>
              <a:gd name="connsiteY22" fmla="*/ 2961409 h 4343400"/>
              <a:gd name="connsiteX23" fmla="*/ 5382491 w 7439891"/>
              <a:gd name="connsiteY23" fmla="*/ 2784763 h 4343400"/>
              <a:gd name="connsiteX24" fmla="*/ 5247409 w 7439891"/>
              <a:gd name="connsiteY24" fmla="*/ 2763981 h 4343400"/>
              <a:gd name="connsiteX25" fmla="*/ 5185064 w 7439891"/>
              <a:gd name="connsiteY25" fmla="*/ 2587336 h 4343400"/>
              <a:gd name="connsiteX26" fmla="*/ 5143500 w 7439891"/>
              <a:gd name="connsiteY26" fmla="*/ 2524990 h 4343400"/>
              <a:gd name="connsiteX27" fmla="*/ 5060373 w 7439891"/>
              <a:gd name="connsiteY27" fmla="*/ 2441863 h 4343400"/>
              <a:gd name="connsiteX28" fmla="*/ 4935682 w 7439891"/>
              <a:gd name="connsiteY28" fmla="*/ 2421081 h 4343400"/>
              <a:gd name="connsiteX29" fmla="*/ 4821382 w 7439891"/>
              <a:gd name="connsiteY29" fmla="*/ 2566554 h 4343400"/>
              <a:gd name="connsiteX30" fmla="*/ 4779818 w 7439891"/>
              <a:gd name="connsiteY30" fmla="*/ 2628900 h 4343400"/>
              <a:gd name="connsiteX31" fmla="*/ 4748645 w 7439891"/>
              <a:gd name="connsiteY31" fmla="*/ 2545772 h 4343400"/>
              <a:gd name="connsiteX32" fmla="*/ 4696691 w 7439891"/>
              <a:gd name="connsiteY32" fmla="*/ 2441863 h 4343400"/>
              <a:gd name="connsiteX33" fmla="*/ 4561609 w 7439891"/>
              <a:gd name="connsiteY33" fmla="*/ 2369127 h 4343400"/>
              <a:gd name="connsiteX34" fmla="*/ 4623955 w 7439891"/>
              <a:gd name="connsiteY34" fmla="*/ 2213263 h 4343400"/>
              <a:gd name="connsiteX35" fmla="*/ 4738255 w 7439891"/>
              <a:gd name="connsiteY35" fmla="*/ 2078181 h 4343400"/>
              <a:gd name="connsiteX36" fmla="*/ 4717473 w 7439891"/>
              <a:gd name="connsiteY36" fmla="*/ 1963881 h 4343400"/>
              <a:gd name="connsiteX37" fmla="*/ 4572000 w 7439891"/>
              <a:gd name="connsiteY37" fmla="*/ 1859972 h 4343400"/>
              <a:gd name="connsiteX38" fmla="*/ 4384964 w 7439891"/>
              <a:gd name="connsiteY38" fmla="*/ 1839190 h 4343400"/>
              <a:gd name="connsiteX39" fmla="*/ 4229100 w 7439891"/>
              <a:gd name="connsiteY39" fmla="*/ 1901536 h 4343400"/>
              <a:gd name="connsiteX40" fmla="*/ 4104409 w 7439891"/>
              <a:gd name="connsiteY40" fmla="*/ 2036618 h 4343400"/>
              <a:gd name="connsiteX41" fmla="*/ 4010891 w 7439891"/>
              <a:gd name="connsiteY41" fmla="*/ 2130136 h 4343400"/>
              <a:gd name="connsiteX42" fmla="*/ 3823855 w 7439891"/>
              <a:gd name="connsiteY42" fmla="*/ 2171700 h 4343400"/>
              <a:gd name="connsiteX43" fmla="*/ 3616036 w 7439891"/>
              <a:gd name="connsiteY43" fmla="*/ 2202872 h 4343400"/>
              <a:gd name="connsiteX44" fmla="*/ 3532909 w 7439891"/>
              <a:gd name="connsiteY44" fmla="*/ 2286000 h 4343400"/>
              <a:gd name="connsiteX45" fmla="*/ 3449782 w 7439891"/>
              <a:gd name="connsiteY45" fmla="*/ 2348345 h 4343400"/>
              <a:gd name="connsiteX46" fmla="*/ 3366655 w 7439891"/>
              <a:gd name="connsiteY46" fmla="*/ 2379518 h 4343400"/>
              <a:gd name="connsiteX47" fmla="*/ 3262745 w 7439891"/>
              <a:gd name="connsiteY47" fmla="*/ 2431472 h 4343400"/>
              <a:gd name="connsiteX48" fmla="*/ 3148445 w 7439891"/>
              <a:gd name="connsiteY48" fmla="*/ 2483427 h 4343400"/>
              <a:gd name="connsiteX49" fmla="*/ 3034145 w 7439891"/>
              <a:gd name="connsiteY49" fmla="*/ 2483427 h 4343400"/>
              <a:gd name="connsiteX50" fmla="*/ 2919845 w 7439891"/>
              <a:gd name="connsiteY50" fmla="*/ 2545772 h 4343400"/>
              <a:gd name="connsiteX51" fmla="*/ 2784764 w 7439891"/>
              <a:gd name="connsiteY51" fmla="*/ 2639290 h 4343400"/>
              <a:gd name="connsiteX52" fmla="*/ 2680855 w 7439891"/>
              <a:gd name="connsiteY52" fmla="*/ 2691245 h 4343400"/>
              <a:gd name="connsiteX53" fmla="*/ 2483427 w 7439891"/>
              <a:gd name="connsiteY53" fmla="*/ 2743200 h 4343400"/>
              <a:gd name="connsiteX54" fmla="*/ 2358736 w 7439891"/>
              <a:gd name="connsiteY54" fmla="*/ 2836718 h 4343400"/>
              <a:gd name="connsiteX55" fmla="*/ 2389909 w 7439891"/>
              <a:gd name="connsiteY55" fmla="*/ 2930236 h 4343400"/>
              <a:gd name="connsiteX56" fmla="*/ 2389909 w 7439891"/>
              <a:gd name="connsiteY56" fmla="*/ 2930236 h 4343400"/>
              <a:gd name="connsiteX57" fmla="*/ 2047009 w 7439891"/>
              <a:gd name="connsiteY57" fmla="*/ 2971800 h 4343400"/>
              <a:gd name="connsiteX58" fmla="*/ 1932709 w 7439891"/>
              <a:gd name="connsiteY58" fmla="*/ 3221181 h 4343400"/>
              <a:gd name="connsiteX59" fmla="*/ 2005445 w 7439891"/>
              <a:gd name="connsiteY59" fmla="*/ 3377045 h 4343400"/>
              <a:gd name="connsiteX60" fmla="*/ 2098964 w 7439891"/>
              <a:gd name="connsiteY60" fmla="*/ 3574472 h 4343400"/>
              <a:gd name="connsiteX61" fmla="*/ 2026227 w 7439891"/>
              <a:gd name="connsiteY61" fmla="*/ 3678381 h 4343400"/>
              <a:gd name="connsiteX62" fmla="*/ 2067791 w 7439891"/>
              <a:gd name="connsiteY62" fmla="*/ 3875809 h 4343400"/>
              <a:gd name="connsiteX63" fmla="*/ 2005445 w 7439891"/>
              <a:gd name="connsiteY63" fmla="*/ 3979718 h 4343400"/>
              <a:gd name="connsiteX64" fmla="*/ 1984664 w 7439891"/>
              <a:gd name="connsiteY64" fmla="*/ 4177145 h 4343400"/>
              <a:gd name="connsiteX65" fmla="*/ 1859973 w 7439891"/>
              <a:gd name="connsiteY65" fmla="*/ 4312227 h 4343400"/>
              <a:gd name="connsiteX66" fmla="*/ 1714500 w 7439891"/>
              <a:gd name="connsiteY66" fmla="*/ 4343400 h 4343400"/>
              <a:gd name="connsiteX67" fmla="*/ 1454727 w 7439891"/>
              <a:gd name="connsiteY67" fmla="*/ 4270663 h 4343400"/>
              <a:gd name="connsiteX68" fmla="*/ 1340427 w 7439891"/>
              <a:gd name="connsiteY68" fmla="*/ 4187536 h 4343400"/>
              <a:gd name="connsiteX69" fmla="*/ 1122218 w 7439891"/>
              <a:gd name="connsiteY69" fmla="*/ 3948545 h 4343400"/>
              <a:gd name="connsiteX70" fmla="*/ 1039091 w 7439891"/>
              <a:gd name="connsiteY70" fmla="*/ 4062845 h 4343400"/>
              <a:gd name="connsiteX71" fmla="*/ 976745 w 7439891"/>
              <a:gd name="connsiteY71" fmla="*/ 3948545 h 4343400"/>
              <a:gd name="connsiteX72" fmla="*/ 800100 w 7439891"/>
              <a:gd name="connsiteY72" fmla="*/ 3844636 h 4343400"/>
              <a:gd name="connsiteX73" fmla="*/ 810491 w 7439891"/>
              <a:gd name="connsiteY73" fmla="*/ 3595254 h 4343400"/>
              <a:gd name="connsiteX74" fmla="*/ 706582 w 7439891"/>
              <a:gd name="connsiteY74" fmla="*/ 3512127 h 4343400"/>
              <a:gd name="connsiteX75" fmla="*/ 613064 w 7439891"/>
              <a:gd name="connsiteY75" fmla="*/ 3449781 h 4343400"/>
              <a:gd name="connsiteX76" fmla="*/ 581891 w 7439891"/>
              <a:gd name="connsiteY76" fmla="*/ 3273136 h 4343400"/>
              <a:gd name="connsiteX77" fmla="*/ 498764 w 7439891"/>
              <a:gd name="connsiteY77" fmla="*/ 3179618 h 4343400"/>
              <a:gd name="connsiteX78" fmla="*/ 374073 w 7439891"/>
              <a:gd name="connsiteY78" fmla="*/ 3158836 h 4343400"/>
              <a:gd name="connsiteX79" fmla="*/ 280555 w 7439891"/>
              <a:gd name="connsiteY79" fmla="*/ 3034145 h 4343400"/>
              <a:gd name="connsiteX80" fmla="*/ 176645 w 7439891"/>
              <a:gd name="connsiteY80" fmla="*/ 2940627 h 4343400"/>
              <a:gd name="connsiteX81" fmla="*/ 114300 w 7439891"/>
              <a:gd name="connsiteY81" fmla="*/ 2857500 h 4343400"/>
              <a:gd name="connsiteX82" fmla="*/ 0 w 7439891"/>
              <a:gd name="connsiteY82" fmla="*/ 285750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7439891" h="4343400">
                <a:moveTo>
                  <a:pt x="7439891" y="0"/>
                </a:moveTo>
                <a:lnTo>
                  <a:pt x="7138555" y="488372"/>
                </a:lnTo>
                <a:lnTo>
                  <a:pt x="7013864" y="727363"/>
                </a:lnTo>
                <a:lnTo>
                  <a:pt x="6930736" y="1018309"/>
                </a:lnTo>
                <a:lnTo>
                  <a:pt x="6670964" y="1330036"/>
                </a:lnTo>
                <a:lnTo>
                  <a:pt x="6587836" y="1444336"/>
                </a:lnTo>
                <a:lnTo>
                  <a:pt x="6691745" y="1444336"/>
                </a:lnTo>
                <a:lnTo>
                  <a:pt x="6712527" y="1569027"/>
                </a:lnTo>
                <a:lnTo>
                  <a:pt x="6535882" y="1745672"/>
                </a:lnTo>
                <a:lnTo>
                  <a:pt x="6629400" y="1839190"/>
                </a:lnTo>
                <a:lnTo>
                  <a:pt x="6504709" y="1932709"/>
                </a:lnTo>
                <a:lnTo>
                  <a:pt x="6598227" y="2047009"/>
                </a:lnTo>
                <a:lnTo>
                  <a:pt x="6660573" y="2182090"/>
                </a:lnTo>
                <a:lnTo>
                  <a:pt x="6722918" y="2348345"/>
                </a:lnTo>
                <a:lnTo>
                  <a:pt x="6837218" y="2576945"/>
                </a:lnTo>
                <a:lnTo>
                  <a:pt x="6785264" y="2628900"/>
                </a:lnTo>
                <a:lnTo>
                  <a:pt x="6733309" y="2961409"/>
                </a:lnTo>
                <a:lnTo>
                  <a:pt x="6463145" y="3158836"/>
                </a:lnTo>
                <a:lnTo>
                  <a:pt x="6213764" y="3148445"/>
                </a:lnTo>
                <a:lnTo>
                  <a:pt x="6068291" y="3023754"/>
                </a:lnTo>
                <a:lnTo>
                  <a:pt x="5860473" y="2971800"/>
                </a:lnTo>
                <a:lnTo>
                  <a:pt x="5600700" y="2971800"/>
                </a:lnTo>
                <a:lnTo>
                  <a:pt x="5465618" y="2961409"/>
                </a:lnTo>
                <a:lnTo>
                  <a:pt x="5382491" y="2784763"/>
                </a:lnTo>
                <a:lnTo>
                  <a:pt x="5247409" y="2763981"/>
                </a:lnTo>
                <a:lnTo>
                  <a:pt x="5185064" y="2587336"/>
                </a:lnTo>
                <a:lnTo>
                  <a:pt x="5143500" y="2524990"/>
                </a:lnTo>
                <a:lnTo>
                  <a:pt x="5060373" y="2441863"/>
                </a:lnTo>
                <a:lnTo>
                  <a:pt x="4935682" y="2421081"/>
                </a:lnTo>
                <a:lnTo>
                  <a:pt x="4821382" y="2566554"/>
                </a:lnTo>
                <a:lnTo>
                  <a:pt x="4779818" y="2628900"/>
                </a:lnTo>
                <a:lnTo>
                  <a:pt x="4748645" y="2545772"/>
                </a:lnTo>
                <a:lnTo>
                  <a:pt x="4696691" y="2441863"/>
                </a:lnTo>
                <a:lnTo>
                  <a:pt x="4561609" y="2369127"/>
                </a:lnTo>
                <a:lnTo>
                  <a:pt x="4623955" y="2213263"/>
                </a:lnTo>
                <a:lnTo>
                  <a:pt x="4738255" y="2078181"/>
                </a:lnTo>
                <a:lnTo>
                  <a:pt x="4717473" y="1963881"/>
                </a:lnTo>
                <a:lnTo>
                  <a:pt x="4572000" y="1859972"/>
                </a:lnTo>
                <a:lnTo>
                  <a:pt x="4384964" y="1839190"/>
                </a:lnTo>
                <a:lnTo>
                  <a:pt x="4229100" y="1901536"/>
                </a:lnTo>
                <a:lnTo>
                  <a:pt x="4104409" y="2036618"/>
                </a:lnTo>
                <a:lnTo>
                  <a:pt x="4010891" y="2130136"/>
                </a:lnTo>
                <a:lnTo>
                  <a:pt x="3823855" y="2171700"/>
                </a:lnTo>
                <a:lnTo>
                  <a:pt x="3616036" y="2202872"/>
                </a:lnTo>
                <a:lnTo>
                  <a:pt x="3532909" y="2286000"/>
                </a:lnTo>
                <a:lnTo>
                  <a:pt x="3449782" y="2348345"/>
                </a:lnTo>
                <a:lnTo>
                  <a:pt x="3366655" y="2379518"/>
                </a:lnTo>
                <a:lnTo>
                  <a:pt x="3262745" y="2431472"/>
                </a:lnTo>
                <a:lnTo>
                  <a:pt x="3148445" y="2483427"/>
                </a:lnTo>
                <a:lnTo>
                  <a:pt x="3034145" y="2483427"/>
                </a:lnTo>
                <a:lnTo>
                  <a:pt x="2919845" y="2545772"/>
                </a:lnTo>
                <a:lnTo>
                  <a:pt x="2784764" y="2639290"/>
                </a:lnTo>
                <a:lnTo>
                  <a:pt x="2680855" y="2691245"/>
                </a:lnTo>
                <a:lnTo>
                  <a:pt x="2483427" y="2743200"/>
                </a:lnTo>
                <a:lnTo>
                  <a:pt x="2358736" y="2836718"/>
                </a:lnTo>
                <a:lnTo>
                  <a:pt x="2389909" y="2930236"/>
                </a:lnTo>
                <a:lnTo>
                  <a:pt x="2389909" y="2930236"/>
                </a:lnTo>
                <a:lnTo>
                  <a:pt x="2047009" y="2971800"/>
                </a:lnTo>
                <a:lnTo>
                  <a:pt x="1932709" y="3221181"/>
                </a:lnTo>
                <a:lnTo>
                  <a:pt x="2005445" y="3377045"/>
                </a:lnTo>
                <a:lnTo>
                  <a:pt x="2098964" y="3574472"/>
                </a:lnTo>
                <a:lnTo>
                  <a:pt x="2026227" y="3678381"/>
                </a:lnTo>
                <a:lnTo>
                  <a:pt x="2067791" y="3875809"/>
                </a:lnTo>
                <a:lnTo>
                  <a:pt x="2005445" y="3979718"/>
                </a:lnTo>
                <a:lnTo>
                  <a:pt x="1984664" y="4177145"/>
                </a:lnTo>
                <a:lnTo>
                  <a:pt x="1859973" y="4312227"/>
                </a:lnTo>
                <a:lnTo>
                  <a:pt x="1714500" y="4343400"/>
                </a:lnTo>
                <a:lnTo>
                  <a:pt x="1454727" y="4270663"/>
                </a:lnTo>
                <a:lnTo>
                  <a:pt x="1340427" y="4187536"/>
                </a:lnTo>
                <a:lnTo>
                  <a:pt x="1122218" y="3948545"/>
                </a:lnTo>
                <a:lnTo>
                  <a:pt x="1039091" y="4062845"/>
                </a:lnTo>
                <a:lnTo>
                  <a:pt x="976745" y="3948545"/>
                </a:lnTo>
                <a:lnTo>
                  <a:pt x="800100" y="3844636"/>
                </a:lnTo>
                <a:lnTo>
                  <a:pt x="810491" y="3595254"/>
                </a:lnTo>
                <a:lnTo>
                  <a:pt x="706582" y="3512127"/>
                </a:lnTo>
                <a:lnTo>
                  <a:pt x="613064" y="3449781"/>
                </a:lnTo>
                <a:lnTo>
                  <a:pt x="581891" y="3273136"/>
                </a:lnTo>
                <a:lnTo>
                  <a:pt x="498764" y="3179618"/>
                </a:lnTo>
                <a:lnTo>
                  <a:pt x="374073" y="3158836"/>
                </a:lnTo>
                <a:lnTo>
                  <a:pt x="280555" y="3034145"/>
                </a:lnTo>
                <a:lnTo>
                  <a:pt x="176645" y="2940627"/>
                </a:lnTo>
                <a:lnTo>
                  <a:pt x="114300" y="2857500"/>
                </a:lnTo>
                <a:lnTo>
                  <a:pt x="0" y="2857500"/>
                </a:lnTo>
              </a:path>
            </a:pathLst>
          </a:cu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0" y="0"/>
            <a:ext cx="9144000" cy="646331"/>
          </a:xfrm>
          <a:prstGeom prst="rect">
            <a:avLst/>
          </a:prstGeom>
          <a:solidFill>
            <a:srgbClr val="FFFF00"/>
          </a:solidFill>
        </p:spPr>
        <p:txBody>
          <a:bodyPr wrap="square" rtlCol="0">
            <a:spAutoFit/>
          </a:bodyPr>
          <a:lstStyle/>
          <a:p>
            <a:pPr algn="ctr"/>
            <a:r>
              <a:rPr lang="en-US" sz="3600" b="1" cap="all" dirty="0" smtClean="0"/>
              <a:t>Grand canyon national park overview</a:t>
            </a:r>
          </a:p>
        </p:txBody>
      </p:sp>
      <p:sp>
        <p:nvSpPr>
          <p:cNvPr id="21" name="TextBox 20"/>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grpSp>
        <p:nvGrpSpPr>
          <p:cNvPr id="9" name="Group 41"/>
          <p:cNvGrpSpPr/>
          <p:nvPr/>
        </p:nvGrpSpPr>
        <p:grpSpPr>
          <a:xfrm>
            <a:off x="6019800" y="3352800"/>
            <a:ext cx="1371600" cy="954107"/>
            <a:chOff x="6019800" y="3352800"/>
            <a:chExt cx="1371600" cy="954107"/>
          </a:xfrm>
        </p:grpSpPr>
        <p:sp>
          <p:nvSpPr>
            <p:cNvPr id="29" name="Oval 28"/>
            <p:cNvSpPr/>
            <p:nvPr/>
          </p:nvSpPr>
          <p:spPr>
            <a:xfrm>
              <a:off x="6019800" y="3352800"/>
              <a:ext cx="1371600" cy="9144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6172200" y="3352800"/>
              <a:ext cx="1143000" cy="954107"/>
            </a:xfrm>
            <a:prstGeom prst="rect">
              <a:avLst/>
            </a:prstGeom>
            <a:noFill/>
          </p:spPr>
          <p:txBody>
            <a:bodyPr wrap="square" rtlCol="0">
              <a:spAutoFit/>
            </a:bodyPr>
            <a:lstStyle/>
            <a:p>
              <a:pPr marL="171450" indent="-171450" algn="ctr"/>
              <a:r>
                <a:rPr lang="en-US" sz="2800" b="1" dirty="0" smtClean="0">
                  <a:solidFill>
                    <a:schemeClr val="bg1"/>
                  </a:solidFill>
                </a:rPr>
                <a:t>North</a:t>
              </a:r>
            </a:p>
            <a:p>
              <a:pPr marL="171450" indent="-171450" algn="ctr"/>
              <a:r>
                <a:rPr lang="en-US" sz="2800" b="1" dirty="0" smtClean="0">
                  <a:solidFill>
                    <a:schemeClr val="bg1"/>
                  </a:solidFill>
                </a:rPr>
                <a:t>Rim</a:t>
              </a:r>
            </a:p>
          </p:txBody>
        </p:sp>
      </p:grpSp>
      <p:grpSp>
        <p:nvGrpSpPr>
          <p:cNvPr id="10" name="Group 50"/>
          <p:cNvGrpSpPr/>
          <p:nvPr/>
        </p:nvGrpSpPr>
        <p:grpSpPr>
          <a:xfrm>
            <a:off x="1341474" y="3697020"/>
            <a:ext cx="1295400" cy="2438400"/>
            <a:chOff x="1341474" y="3697020"/>
            <a:chExt cx="1295400" cy="2438400"/>
          </a:xfrm>
        </p:grpSpPr>
        <p:sp>
          <p:nvSpPr>
            <p:cNvPr id="32" name="Oval 31"/>
            <p:cNvSpPr/>
            <p:nvPr/>
          </p:nvSpPr>
          <p:spPr>
            <a:xfrm rot="2833792">
              <a:off x="769974" y="4268520"/>
              <a:ext cx="2438400" cy="12954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p:cNvSpPr txBox="1"/>
            <p:nvPr/>
          </p:nvSpPr>
          <p:spPr>
            <a:xfrm rot="2751159">
              <a:off x="1442194" y="4649062"/>
              <a:ext cx="1143000" cy="523220"/>
            </a:xfrm>
            <a:prstGeom prst="rect">
              <a:avLst/>
            </a:prstGeom>
            <a:noFill/>
          </p:spPr>
          <p:txBody>
            <a:bodyPr wrap="square" rtlCol="0">
              <a:spAutoFit/>
            </a:bodyPr>
            <a:lstStyle/>
            <a:p>
              <a:pPr marL="171450" indent="-171450" algn="ctr"/>
              <a:r>
                <a:rPr lang="en-US" sz="2800" b="1" dirty="0" smtClean="0">
                  <a:solidFill>
                    <a:schemeClr val="bg1"/>
                  </a:solidFill>
                </a:rPr>
                <a:t>West</a:t>
              </a:r>
            </a:p>
          </p:txBody>
        </p:sp>
      </p:grpSp>
      <p:grpSp>
        <p:nvGrpSpPr>
          <p:cNvPr id="11" name="Group 51"/>
          <p:cNvGrpSpPr/>
          <p:nvPr/>
        </p:nvGrpSpPr>
        <p:grpSpPr>
          <a:xfrm>
            <a:off x="3581400" y="3124200"/>
            <a:ext cx="1524000" cy="1066800"/>
            <a:chOff x="3581400" y="3124200"/>
            <a:chExt cx="1524000" cy="1066800"/>
          </a:xfrm>
        </p:grpSpPr>
        <p:sp>
          <p:nvSpPr>
            <p:cNvPr id="31" name="Oval 30"/>
            <p:cNvSpPr/>
            <p:nvPr/>
          </p:nvSpPr>
          <p:spPr>
            <a:xfrm>
              <a:off x="3581400" y="3124200"/>
              <a:ext cx="1524000" cy="10668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3733800" y="3200400"/>
              <a:ext cx="1295400" cy="954107"/>
            </a:xfrm>
            <a:prstGeom prst="rect">
              <a:avLst/>
            </a:prstGeom>
            <a:noFill/>
          </p:spPr>
          <p:txBody>
            <a:bodyPr wrap="square" rtlCol="0">
              <a:spAutoFit/>
            </a:bodyPr>
            <a:lstStyle/>
            <a:p>
              <a:pPr marL="171450" indent="-171450" algn="ctr"/>
              <a:r>
                <a:rPr lang="en-US" sz="2800" b="1" dirty="0" smtClean="0">
                  <a:solidFill>
                    <a:schemeClr val="bg1"/>
                  </a:solidFill>
                </a:rPr>
                <a:t>Havasu Falls</a:t>
              </a:r>
            </a:p>
          </p:txBody>
        </p:sp>
      </p:grpSp>
      <p:grpSp>
        <p:nvGrpSpPr>
          <p:cNvPr id="17" name="Group 42"/>
          <p:cNvGrpSpPr/>
          <p:nvPr/>
        </p:nvGrpSpPr>
        <p:grpSpPr>
          <a:xfrm>
            <a:off x="5791200" y="4191000"/>
            <a:ext cx="1371600" cy="954107"/>
            <a:chOff x="6019800" y="3352800"/>
            <a:chExt cx="1371600" cy="954107"/>
          </a:xfrm>
        </p:grpSpPr>
        <p:sp>
          <p:nvSpPr>
            <p:cNvPr id="44" name="Oval 43"/>
            <p:cNvSpPr/>
            <p:nvPr/>
          </p:nvSpPr>
          <p:spPr>
            <a:xfrm>
              <a:off x="6019800" y="3352800"/>
              <a:ext cx="1371600" cy="9144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p:cNvSpPr txBox="1"/>
            <p:nvPr/>
          </p:nvSpPr>
          <p:spPr>
            <a:xfrm>
              <a:off x="6172200" y="3352800"/>
              <a:ext cx="1143000" cy="954107"/>
            </a:xfrm>
            <a:prstGeom prst="rect">
              <a:avLst/>
            </a:prstGeom>
            <a:noFill/>
          </p:spPr>
          <p:txBody>
            <a:bodyPr wrap="square" rtlCol="0">
              <a:spAutoFit/>
            </a:bodyPr>
            <a:lstStyle/>
            <a:p>
              <a:pPr marL="171450" indent="-171450" algn="ctr"/>
              <a:r>
                <a:rPr lang="en-US" sz="2800" b="1" dirty="0" smtClean="0">
                  <a:solidFill>
                    <a:schemeClr val="bg1"/>
                  </a:solidFill>
                </a:rPr>
                <a:t>South</a:t>
              </a:r>
            </a:p>
            <a:p>
              <a:pPr marL="171450" indent="-171450" algn="ctr"/>
              <a:r>
                <a:rPr lang="en-US" sz="2800" b="1" dirty="0" smtClean="0">
                  <a:solidFill>
                    <a:schemeClr val="bg1"/>
                  </a:solidFill>
                </a:rPr>
                <a:t>Rim</a:t>
              </a:r>
            </a:p>
          </p:txBody>
        </p:sp>
      </p:grpSp>
      <p:sp>
        <p:nvSpPr>
          <p:cNvPr id="42" name="Oval 41"/>
          <p:cNvSpPr/>
          <p:nvPr/>
        </p:nvSpPr>
        <p:spPr>
          <a:xfrm>
            <a:off x="2895600" y="3810000"/>
            <a:ext cx="3352800" cy="2362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rot="4730575">
            <a:off x="4917550" y="1270210"/>
            <a:ext cx="2362200" cy="154807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2057400" y="762000"/>
            <a:ext cx="2362200" cy="1828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838200" y="2438400"/>
            <a:ext cx="2362200" cy="1981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6705600" y="762000"/>
            <a:ext cx="1600200" cy="1143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962400" y="4648200"/>
            <a:ext cx="1574342" cy="523220"/>
          </a:xfrm>
          <a:prstGeom prst="rect">
            <a:avLst/>
          </a:prstGeom>
          <a:noFill/>
        </p:spPr>
        <p:txBody>
          <a:bodyPr wrap="none" rtlCol="0">
            <a:spAutoFit/>
          </a:bodyPr>
          <a:lstStyle/>
          <a:p>
            <a:pPr marL="171450" indent="-171450"/>
            <a:r>
              <a:rPr lang="en-US" sz="2800" b="1" dirty="0" smtClean="0"/>
              <a:t>Coconino</a:t>
            </a:r>
          </a:p>
        </p:txBody>
      </p:sp>
      <p:sp>
        <p:nvSpPr>
          <p:cNvPr id="28" name="TextBox 27"/>
          <p:cNvSpPr txBox="1"/>
          <p:nvPr/>
        </p:nvSpPr>
        <p:spPr>
          <a:xfrm>
            <a:off x="5638800" y="2362200"/>
            <a:ext cx="1206036" cy="523220"/>
          </a:xfrm>
          <a:prstGeom prst="rect">
            <a:avLst/>
          </a:prstGeom>
          <a:noFill/>
        </p:spPr>
        <p:txBody>
          <a:bodyPr wrap="none" rtlCol="0">
            <a:spAutoFit/>
          </a:bodyPr>
          <a:lstStyle/>
          <a:p>
            <a:pPr marL="171450" indent="-171450"/>
            <a:r>
              <a:rPr lang="en-US" sz="2800" b="1" dirty="0" smtClean="0"/>
              <a:t>Kaibab</a:t>
            </a:r>
          </a:p>
        </p:txBody>
      </p:sp>
      <p:sp>
        <p:nvSpPr>
          <p:cNvPr id="30" name="TextBox 29"/>
          <p:cNvSpPr txBox="1"/>
          <p:nvPr/>
        </p:nvSpPr>
        <p:spPr>
          <a:xfrm>
            <a:off x="1219200" y="3429000"/>
            <a:ext cx="1431226" cy="523220"/>
          </a:xfrm>
          <a:prstGeom prst="rect">
            <a:avLst/>
          </a:prstGeom>
          <a:noFill/>
        </p:spPr>
        <p:txBody>
          <a:bodyPr wrap="none" rtlCol="0">
            <a:spAutoFit/>
          </a:bodyPr>
          <a:lstStyle/>
          <a:p>
            <a:pPr marL="171450" indent="-171450"/>
            <a:r>
              <a:rPr lang="en-US" sz="2800" b="1" dirty="0" smtClean="0"/>
              <a:t>Shivwits</a:t>
            </a:r>
          </a:p>
        </p:txBody>
      </p:sp>
      <p:sp>
        <p:nvSpPr>
          <p:cNvPr id="33" name="TextBox 32"/>
          <p:cNvSpPr txBox="1"/>
          <p:nvPr/>
        </p:nvSpPr>
        <p:spPr>
          <a:xfrm>
            <a:off x="2971800" y="1524000"/>
            <a:ext cx="1473865" cy="523220"/>
          </a:xfrm>
          <a:prstGeom prst="rect">
            <a:avLst/>
          </a:prstGeom>
          <a:noFill/>
        </p:spPr>
        <p:txBody>
          <a:bodyPr wrap="none" rtlCol="0">
            <a:spAutoFit/>
          </a:bodyPr>
          <a:lstStyle/>
          <a:p>
            <a:pPr marL="171450" indent="-171450"/>
            <a:r>
              <a:rPr lang="en-US" sz="2800" b="1" dirty="0" err="1" smtClean="0"/>
              <a:t>Uinkaret</a:t>
            </a:r>
            <a:endParaRPr lang="en-US" sz="2800" b="1" dirty="0" smtClean="0"/>
          </a:p>
        </p:txBody>
      </p:sp>
      <p:sp>
        <p:nvSpPr>
          <p:cNvPr id="34" name="TextBox 33"/>
          <p:cNvSpPr txBox="1"/>
          <p:nvPr/>
        </p:nvSpPr>
        <p:spPr>
          <a:xfrm>
            <a:off x="6934200" y="1066800"/>
            <a:ext cx="940707" cy="523220"/>
          </a:xfrm>
          <a:prstGeom prst="rect">
            <a:avLst/>
          </a:prstGeom>
          <a:noFill/>
        </p:spPr>
        <p:txBody>
          <a:bodyPr wrap="none" rtlCol="0">
            <a:spAutoFit/>
          </a:bodyPr>
          <a:lstStyle/>
          <a:p>
            <a:pPr marL="171450" indent="-171450"/>
            <a:r>
              <a:rPr lang="en-US" sz="2800" b="1" dirty="0" err="1" smtClean="0"/>
              <a:t>Paria</a:t>
            </a:r>
            <a:endParaRPr lang="en-US" sz="2800" b="1" dirty="0" smtClean="0"/>
          </a:p>
        </p:txBody>
      </p:sp>
      <p:sp>
        <p:nvSpPr>
          <p:cNvPr id="35" name="Oval 34"/>
          <p:cNvSpPr/>
          <p:nvPr/>
        </p:nvSpPr>
        <p:spPr>
          <a:xfrm rot="2498263">
            <a:off x="4021697" y="1659696"/>
            <a:ext cx="942390" cy="182039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733800" y="2600980"/>
            <a:ext cx="1117870" cy="523220"/>
          </a:xfrm>
          <a:prstGeom prst="rect">
            <a:avLst/>
          </a:prstGeom>
          <a:noFill/>
        </p:spPr>
        <p:txBody>
          <a:bodyPr wrap="none" rtlCol="0">
            <a:spAutoFit/>
          </a:bodyPr>
          <a:lstStyle/>
          <a:p>
            <a:pPr marL="171450" indent="-171450"/>
            <a:r>
              <a:rPr lang="en-US" sz="2800" b="1" dirty="0" smtClean="0"/>
              <a:t>Kanab</a:t>
            </a:r>
          </a:p>
        </p:txBody>
      </p:sp>
      <p:sp>
        <p:nvSpPr>
          <p:cNvPr id="53" name="TextBox 52"/>
          <p:cNvSpPr txBox="1"/>
          <p:nvPr/>
        </p:nvSpPr>
        <p:spPr>
          <a:xfrm>
            <a:off x="1866900" y="2274838"/>
            <a:ext cx="5410200" cy="2308324"/>
          </a:xfrm>
          <a:prstGeom prst="rect">
            <a:avLst/>
          </a:prstGeom>
          <a:solidFill>
            <a:srgbClr val="FFFF00"/>
          </a:solidFill>
          <a:ln>
            <a:solidFill>
              <a:schemeClr val="tx1"/>
            </a:solidFill>
          </a:ln>
        </p:spPr>
        <p:txBody>
          <a:bodyPr wrap="square" rtlCol="0">
            <a:spAutoFit/>
          </a:bodyPr>
          <a:lstStyle/>
          <a:p>
            <a:pPr marL="171450" indent="-171450" algn="ctr"/>
            <a:r>
              <a:rPr lang="en-US" sz="4800" b="1" dirty="0" smtClean="0"/>
              <a:t>Let’s look at some physical features of this map</a:t>
            </a:r>
          </a:p>
        </p:txBody>
      </p:sp>
      <p:pic>
        <p:nvPicPr>
          <p:cNvPr id="37" name="Picture 4"/>
          <p:cNvPicPr>
            <a:picLocks noChangeAspect="1" noChangeArrowheads="1"/>
          </p:cNvPicPr>
          <p:nvPr/>
        </p:nvPicPr>
        <p:blipFill>
          <a:blip r:embed="rId3" cstate="print"/>
          <a:srcRect b="2857"/>
          <a:stretch>
            <a:fillRect/>
          </a:stretch>
        </p:blipFill>
        <p:spPr bwMode="auto">
          <a:xfrm>
            <a:off x="4959350" y="762000"/>
            <a:ext cx="4184650" cy="5181600"/>
          </a:xfrm>
          <a:prstGeom prst="rect">
            <a:avLst/>
          </a:prstGeom>
          <a:noFill/>
          <a:ln w="38100">
            <a:solidFill>
              <a:schemeClr val="tx1"/>
            </a:solidFill>
            <a:miter lim="800000"/>
            <a:headEnd/>
            <a:tailEnd/>
          </a:ln>
        </p:spPr>
      </p:pic>
      <p:grpSp>
        <p:nvGrpSpPr>
          <p:cNvPr id="39" name="Group 38"/>
          <p:cNvGrpSpPr/>
          <p:nvPr/>
        </p:nvGrpSpPr>
        <p:grpSpPr>
          <a:xfrm>
            <a:off x="0" y="3810000"/>
            <a:ext cx="3657600" cy="1106507"/>
            <a:chOff x="0" y="3810000"/>
            <a:chExt cx="3657600" cy="1106507"/>
          </a:xfrm>
        </p:grpSpPr>
        <p:sp>
          <p:nvSpPr>
            <p:cNvPr id="54" name="Oval 53"/>
            <p:cNvSpPr/>
            <p:nvPr/>
          </p:nvSpPr>
          <p:spPr>
            <a:xfrm>
              <a:off x="3505200" y="3810000"/>
              <a:ext cx="152400" cy="1524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0" y="3962400"/>
              <a:ext cx="3505200" cy="954107"/>
            </a:xfrm>
            <a:prstGeom prst="rect">
              <a:avLst/>
            </a:prstGeom>
            <a:solidFill>
              <a:schemeClr val="bg1"/>
            </a:solidFill>
          </p:spPr>
          <p:txBody>
            <a:bodyPr wrap="square" rtlCol="0">
              <a:spAutoFit/>
            </a:bodyPr>
            <a:lstStyle/>
            <a:p>
              <a:pPr marL="171450" indent="-171450" algn="ctr"/>
              <a:r>
                <a:rPr lang="en-US" sz="2800" b="1" dirty="0" smtClean="0"/>
                <a:t>Cinder Cone Volcano  &amp; Lava Falls</a:t>
              </a:r>
            </a:p>
          </p:txBody>
        </p:sp>
      </p:grpSp>
      <p:pic>
        <p:nvPicPr>
          <p:cNvPr id="56" name="Picture 2" descr="https://i.pinimg.com/736x/ea/ba/3a/eaba3aac90ccad221ae212ed2d67ec1e.jpg"/>
          <p:cNvPicPr>
            <a:picLocks noChangeAspect="1" noChangeArrowheads="1"/>
          </p:cNvPicPr>
          <p:nvPr/>
        </p:nvPicPr>
        <p:blipFill>
          <a:blip r:embed="rId4" cstate="print"/>
          <a:srcRect l="16296" t="34568" r="2222"/>
          <a:stretch>
            <a:fillRect/>
          </a:stretch>
        </p:blipFill>
        <p:spPr bwMode="auto">
          <a:xfrm>
            <a:off x="4953000" y="762000"/>
            <a:ext cx="4191000" cy="5048251"/>
          </a:xfrm>
          <a:prstGeom prst="rect">
            <a:avLst/>
          </a:prstGeom>
          <a:noFill/>
          <a:ln w="381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7"/>
                                        </p:tgtEl>
                                      </p:cBhvr>
                                    </p:animEffect>
                                    <p:set>
                                      <p:cBhvr>
                                        <p:cTn id="10" dur="1" fill="hold">
                                          <p:stCondLst>
                                            <p:cond delay="999"/>
                                          </p:stCondLst>
                                        </p:cTn>
                                        <p:tgtEl>
                                          <p:spTgt spid="1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11"/>
                                        </p:tgtEl>
                                      </p:cBhvr>
                                    </p:animEffect>
                                    <p:set>
                                      <p:cBhvr>
                                        <p:cTn id="13" dur="1" fill="hold">
                                          <p:stCondLst>
                                            <p:cond delay="999"/>
                                          </p:stCondLst>
                                        </p:cTn>
                                        <p:tgtEl>
                                          <p:spTgt spid="11"/>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10"/>
                                        </p:tgtEl>
                                      </p:cBhvr>
                                    </p:animEffect>
                                    <p:set>
                                      <p:cBhvr>
                                        <p:cTn id="16" dur="1" fill="hold">
                                          <p:stCondLst>
                                            <p:cond delay="999"/>
                                          </p:stCondLst>
                                        </p:cTn>
                                        <p:tgtEl>
                                          <p:spTgt spid="10"/>
                                        </p:tgtEl>
                                        <p:attrNameLst>
                                          <p:attrName>style.visibility</p:attrName>
                                        </p:attrNameLst>
                                      </p:cBhvr>
                                      <p:to>
                                        <p:strVal val="hidden"/>
                                      </p:to>
                                    </p:set>
                                  </p:childTnLst>
                                </p:cTn>
                              </p:par>
                            </p:childTnLst>
                          </p:cTn>
                        </p:par>
                        <p:par>
                          <p:cTn id="17" fill="hold">
                            <p:stCondLst>
                              <p:cond delay="1000"/>
                            </p:stCondLst>
                            <p:childTnLst>
                              <p:par>
                                <p:cTn id="18" presetID="34" presetClass="entr" presetSubtype="0" fill="hold" grpId="0" nodeType="afterEffect">
                                  <p:stCondLst>
                                    <p:cond delay="0"/>
                                  </p:stCondLst>
                                  <p:childTnLst>
                                    <p:set>
                                      <p:cBhvr>
                                        <p:cTn id="19" dur="1" fill="hold">
                                          <p:stCondLst>
                                            <p:cond delay="0"/>
                                          </p:stCondLst>
                                        </p:cTn>
                                        <p:tgtEl>
                                          <p:spTgt spid="53"/>
                                        </p:tgtEl>
                                        <p:attrNameLst>
                                          <p:attrName>style.visibility</p:attrName>
                                        </p:attrNameLst>
                                      </p:cBhvr>
                                      <p:to>
                                        <p:strVal val="visible"/>
                                      </p:to>
                                    </p:set>
                                    <p:anim from="(-#ppt_w/2)" to="(#ppt_x)" calcmode="lin" valueType="num">
                                      <p:cBhvr>
                                        <p:cTn id="20" dur="600" fill="hold">
                                          <p:stCondLst>
                                            <p:cond delay="0"/>
                                          </p:stCondLst>
                                        </p:cTn>
                                        <p:tgtEl>
                                          <p:spTgt spid="53"/>
                                        </p:tgtEl>
                                        <p:attrNameLst>
                                          <p:attrName>ppt_x</p:attrName>
                                        </p:attrNameLst>
                                      </p:cBhvr>
                                    </p:anim>
                                    <p:anim from="0" to="-1.0" calcmode="lin" valueType="num">
                                      <p:cBhvr>
                                        <p:cTn id="21" dur="200" decel="50000" autoRev="1" fill="hold">
                                          <p:stCondLst>
                                            <p:cond delay="600"/>
                                          </p:stCondLst>
                                        </p:cTn>
                                        <p:tgtEl>
                                          <p:spTgt spid="53"/>
                                        </p:tgtEl>
                                        <p:attrNameLst>
                                          <p:attrName>xshear</p:attrName>
                                        </p:attrNameLst>
                                      </p:cBhvr>
                                    </p:anim>
                                    <p:animScale>
                                      <p:cBhvr>
                                        <p:cTn id="22" dur="200" decel="100000" autoRev="1" fill="hold">
                                          <p:stCondLst>
                                            <p:cond delay="600"/>
                                          </p:stCondLst>
                                        </p:cTn>
                                        <p:tgtEl>
                                          <p:spTgt spid="53"/>
                                        </p:tgtEl>
                                      </p:cBhvr>
                                      <p:from x="100000" y="100000"/>
                                      <p:to x="80000" y="100000"/>
                                    </p:animScale>
                                    <p:anim by="(#ppt_h/3+#ppt_w*0.1)" calcmode="lin" valueType="num">
                                      <p:cBhvr additive="sum">
                                        <p:cTn id="23" dur="200" decel="100000" autoRev="1" fill="hold">
                                          <p:stCondLst>
                                            <p:cond delay="600"/>
                                          </p:stCondLst>
                                        </p:cTn>
                                        <p:tgtEl>
                                          <p:spTgt spid="53"/>
                                        </p:tgtEl>
                                        <p:attrNameLst>
                                          <p:attrName>ppt_x</p:attrName>
                                        </p:attrNameLst>
                                      </p:cBhvr>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2000"/>
                                        <p:tgtEl>
                                          <p:spTgt spid="53"/>
                                        </p:tgtEl>
                                      </p:cBhvr>
                                    </p:animEffect>
                                    <p:set>
                                      <p:cBhvr>
                                        <p:cTn id="28" dur="1" fill="hold">
                                          <p:stCondLst>
                                            <p:cond delay="1999"/>
                                          </p:stCondLst>
                                        </p:cTn>
                                        <p:tgtEl>
                                          <p:spTgt spid="53"/>
                                        </p:tgtEl>
                                        <p:attrNameLst>
                                          <p:attrName>style.visibility</p:attrName>
                                        </p:attrNameLst>
                                      </p:cBhvr>
                                      <p:to>
                                        <p:strVal val="hidden"/>
                                      </p:to>
                                    </p:set>
                                  </p:childTnLst>
                                </p:cTn>
                              </p:par>
                              <p:par>
                                <p:cTn id="29" presetID="5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385" decel="100000"/>
                                        <p:tgtEl>
                                          <p:spTgt spid="42"/>
                                        </p:tgtEl>
                                      </p:cBhvr>
                                    </p:animEffect>
                                    <p:animScale>
                                      <p:cBhvr>
                                        <p:cTn id="32" dur="385" decel="100000"/>
                                        <p:tgtEl>
                                          <p:spTgt spid="42"/>
                                        </p:tgtEl>
                                      </p:cBhvr>
                                      <p:from x="10000" y="10000"/>
                                      <p:to x="200000" y="450000"/>
                                    </p:animScale>
                                    <p:animScale>
                                      <p:cBhvr>
                                        <p:cTn id="33" dur="615" accel="100000" fill="hold">
                                          <p:stCondLst>
                                            <p:cond delay="385"/>
                                          </p:stCondLst>
                                        </p:cTn>
                                        <p:tgtEl>
                                          <p:spTgt spid="42"/>
                                        </p:tgtEl>
                                      </p:cBhvr>
                                      <p:from x="200000" y="450000"/>
                                      <p:to x="100000" y="100000"/>
                                    </p:animScale>
                                    <p:set>
                                      <p:cBhvr>
                                        <p:cTn id="34" dur="385" fill="hold"/>
                                        <p:tgtEl>
                                          <p:spTgt spid="42"/>
                                        </p:tgtEl>
                                        <p:attrNameLst>
                                          <p:attrName>ppt_x</p:attrName>
                                        </p:attrNameLst>
                                      </p:cBhvr>
                                      <p:to>
                                        <p:strVal val="(0.5)"/>
                                      </p:to>
                                    </p:set>
                                    <p:anim from="(0.5)" to="(#ppt_x)" calcmode="lin" valueType="num">
                                      <p:cBhvr>
                                        <p:cTn id="35" dur="615" accel="100000" fill="hold">
                                          <p:stCondLst>
                                            <p:cond delay="385"/>
                                          </p:stCondLst>
                                        </p:cTn>
                                        <p:tgtEl>
                                          <p:spTgt spid="42"/>
                                        </p:tgtEl>
                                        <p:attrNameLst>
                                          <p:attrName>ppt_x</p:attrName>
                                        </p:attrNameLst>
                                      </p:cBhvr>
                                    </p:anim>
                                    <p:set>
                                      <p:cBhvr>
                                        <p:cTn id="36" dur="385" fill="hold"/>
                                        <p:tgtEl>
                                          <p:spTgt spid="42"/>
                                        </p:tgtEl>
                                        <p:attrNameLst>
                                          <p:attrName>ppt_y</p:attrName>
                                        </p:attrNameLst>
                                      </p:cBhvr>
                                      <p:to>
                                        <p:strVal val="(#ppt_y+0.4)"/>
                                      </p:to>
                                    </p:set>
                                    <p:anim from="(#ppt_y+0.4)" to="(#ppt_y)" calcmode="lin" valueType="num">
                                      <p:cBhvr>
                                        <p:cTn id="37" dur="615" accel="100000" fill="hold">
                                          <p:stCondLst>
                                            <p:cond delay="385"/>
                                          </p:stCondLst>
                                        </p:cTn>
                                        <p:tgtEl>
                                          <p:spTgt spid="42"/>
                                        </p:tgtEl>
                                        <p:attrNameLst>
                                          <p:attrName>ppt_y</p:attrName>
                                        </p:attrNameLst>
                                      </p:cBhvr>
                                    </p:anim>
                                  </p:childTnLst>
                                </p:cTn>
                              </p:par>
                              <p:par>
                                <p:cTn id="38" presetID="10"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51" presetClass="entr" presetSubtype="0" fill="hold" grpId="0" nodeType="click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385" decel="100000"/>
                                        <p:tgtEl>
                                          <p:spTgt spid="52"/>
                                        </p:tgtEl>
                                      </p:cBhvr>
                                    </p:animEffect>
                                    <p:animScale>
                                      <p:cBhvr>
                                        <p:cTn id="46" dur="385" decel="100000"/>
                                        <p:tgtEl>
                                          <p:spTgt spid="52"/>
                                        </p:tgtEl>
                                      </p:cBhvr>
                                      <p:from x="10000" y="10000"/>
                                      <p:to x="200000" y="450000"/>
                                    </p:animScale>
                                    <p:animScale>
                                      <p:cBhvr>
                                        <p:cTn id="47" dur="615" accel="100000" fill="hold">
                                          <p:stCondLst>
                                            <p:cond delay="385"/>
                                          </p:stCondLst>
                                        </p:cTn>
                                        <p:tgtEl>
                                          <p:spTgt spid="52"/>
                                        </p:tgtEl>
                                      </p:cBhvr>
                                      <p:from x="200000" y="450000"/>
                                      <p:to x="100000" y="100000"/>
                                    </p:animScale>
                                    <p:set>
                                      <p:cBhvr>
                                        <p:cTn id="48" dur="385" fill="hold"/>
                                        <p:tgtEl>
                                          <p:spTgt spid="52"/>
                                        </p:tgtEl>
                                        <p:attrNameLst>
                                          <p:attrName>ppt_x</p:attrName>
                                        </p:attrNameLst>
                                      </p:cBhvr>
                                      <p:to>
                                        <p:strVal val="(0.5)"/>
                                      </p:to>
                                    </p:set>
                                    <p:anim from="(0.5)" to="(#ppt_x)" calcmode="lin" valueType="num">
                                      <p:cBhvr>
                                        <p:cTn id="49" dur="615" accel="100000" fill="hold">
                                          <p:stCondLst>
                                            <p:cond delay="385"/>
                                          </p:stCondLst>
                                        </p:cTn>
                                        <p:tgtEl>
                                          <p:spTgt spid="52"/>
                                        </p:tgtEl>
                                        <p:attrNameLst>
                                          <p:attrName>ppt_x</p:attrName>
                                        </p:attrNameLst>
                                      </p:cBhvr>
                                    </p:anim>
                                    <p:set>
                                      <p:cBhvr>
                                        <p:cTn id="50" dur="385" fill="hold"/>
                                        <p:tgtEl>
                                          <p:spTgt spid="52"/>
                                        </p:tgtEl>
                                        <p:attrNameLst>
                                          <p:attrName>ppt_y</p:attrName>
                                        </p:attrNameLst>
                                      </p:cBhvr>
                                      <p:to>
                                        <p:strVal val="(#ppt_y+0.4)"/>
                                      </p:to>
                                    </p:set>
                                    <p:anim from="(#ppt_y+0.4)" to="(#ppt_y)" calcmode="lin" valueType="num">
                                      <p:cBhvr>
                                        <p:cTn id="51" dur="615" accel="100000" fill="hold">
                                          <p:stCondLst>
                                            <p:cond delay="385"/>
                                          </p:stCondLst>
                                        </p:cTn>
                                        <p:tgtEl>
                                          <p:spTgt spid="52"/>
                                        </p:tgtEl>
                                        <p:attrNameLst>
                                          <p:attrName>ppt_y</p:attrName>
                                        </p:attrNameLst>
                                      </p:cBhvr>
                                    </p:anim>
                                  </p:childTnLst>
                                </p:cTn>
                              </p:par>
                              <p:par>
                                <p:cTn id="52" presetID="10" presetClass="entr" presetSubtype="0"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5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385" decel="100000"/>
                                        <p:tgtEl>
                                          <p:spTgt spid="43"/>
                                        </p:tgtEl>
                                      </p:cBhvr>
                                    </p:animEffect>
                                    <p:animScale>
                                      <p:cBhvr>
                                        <p:cTn id="60" dur="385" decel="100000"/>
                                        <p:tgtEl>
                                          <p:spTgt spid="43"/>
                                        </p:tgtEl>
                                      </p:cBhvr>
                                      <p:from x="10000" y="10000"/>
                                      <p:to x="200000" y="450000"/>
                                    </p:animScale>
                                    <p:animScale>
                                      <p:cBhvr>
                                        <p:cTn id="61" dur="615" accel="100000" fill="hold">
                                          <p:stCondLst>
                                            <p:cond delay="385"/>
                                          </p:stCondLst>
                                        </p:cTn>
                                        <p:tgtEl>
                                          <p:spTgt spid="43"/>
                                        </p:tgtEl>
                                      </p:cBhvr>
                                      <p:from x="200000" y="450000"/>
                                      <p:to x="100000" y="100000"/>
                                    </p:animScale>
                                    <p:set>
                                      <p:cBhvr>
                                        <p:cTn id="62" dur="385" fill="hold"/>
                                        <p:tgtEl>
                                          <p:spTgt spid="43"/>
                                        </p:tgtEl>
                                        <p:attrNameLst>
                                          <p:attrName>ppt_x</p:attrName>
                                        </p:attrNameLst>
                                      </p:cBhvr>
                                      <p:to>
                                        <p:strVal val="(0.5)"/>
                                      </p:to>
                                    </p:set>
                                    <p:anim from="(0.5)" to="(#ppt_x)" calcmode="lin" valueType="num">
                                      <p:cBhvr>
                                        <p:cTn id="63" dur="615" accel="100000" fill="hold">
                                          <p:stCondLst>
                                            <p:cond delay="385"/>
                                          </p:stCondLst>
                                        </p:cTn>
                                        <p:tgtEl>
                                          <p:spTgt spid="43"/>
                                        </p:tgtEl>
                                        <p:attrNameLst>
                                          <p:attrName>ppt_x</p:attrName>
                                        </p:attrNameLst>
                                      </p:cBhvr>
                                    </p:anim>
                                    <p:set>
                                      <p:cBhvr>
                                        <p:cTn id="64" dur="385" fill="hold"/>
                                        <p:tgtEl>
                                          <p:spTgt spid="43"/>
                                        </p:tgtEl>
                                        <p:attrNameLst>
                                          <p:attrName>ppt_y</p:attrName>
                                        </p:attrNameLst>
                                      </p:cBhvr>
                                      <p:to>
                                        <p:strVal val="(#ppt_y+0.4)"/>
                                      </p:to>
                                    </p:set>
                                    <p:anim from="(#ppt_y+0.4)" to="(#ppt_y)" calcmode="lin" valueType="num">
                                      <p:cBhvr>
                                        <p:cTn id="65" dur="615" accel="100000" fill="hold">
                                          <p:stCondLst>
                                            <p:cond delay="385"/>
                                          </p:stCondLst>
                                        </p:cTn>
                                        <p:tgtEl>
                                          <p:spTgt spid="43"/>
                                        </p:tgtEl>
                                        <p:attrNameLst>
                                          <p:attrName>ppt_y</p:attrName>
                                        </p:attrNameLst>
                                      </p:cBhvr>
                                    </p:anim>
                                  </p:childTnLst>
                                </p:cTn>
                              </p:par>
                              <p:par>
                                <p:cTn id="66" presetID="10" presetClass="entr" presetSubtype="0"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10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51" presetClass="entr" presetSubtype="0" fill="hold" grpId="0"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385" decel="100000"/>
                                        <p:tgtEl>
                                          <p:spTgt spid="35"/>
                                        </p:tgtEl>
                                      </p:cBhvr>
                                    </p:animEffect>
                                    <p:animScale>
                                      <p:cBhvr>
                                        <p:cTn id="74" dur="385" decel="100000"/>
                                        <p:tgtEl>
                                          <p:spTgt spid="35"/>
                                        </p:tgtEl>
                                      </p:cBhvr>
                                      <p:from x="10000" y="10000"/>
                                      <p:to x="200000" y="450000"/>
                                    </p:animScale>
                                    <p:animScale>
                                      <p:cBhvr>
                                        <p:cTn id="75" dur="615" accel="100000" fill="hold">
                                          <p:stCondLst>
                                            <p:cond delay="385"/>
                                          </p:stCondLst>
                                        </p:cTn>
                                        <p:tgtEl>
                                          <p:spTgt spid="35"/>
                                        </p:tgtEl>
                                      </p:cBhvr>
                                      <p:from x="200000" y="450000"/>
                                      <p:to x="100000" y="100000"/>
                                    </p:animScale>
                                    <p:set>
                                      <p:cBhvr>
                                        <p:cTn id="76" dur="385" fill="hold"/>
                                        <p:tgtEl>
                                          <p:spTgt spid="35"/>
                                        </p:tgtEl>
                                        <p:attrNameLst>
                                          <p:attrName>ppt_x</p:attrName>
                                        </p:attrNameLst>
                                      </p:cBhvr>
                                      <p:to>
                                        <p:strVal val="(0.5)"/>
                                      </p:to>
                                    </p:set>
                                    <p:anim from="(0.5)" to="(#ppt_x)" calcmode="lin" valueType="num">
                                      <p:cBhvr>
                                        <p:cTn id="77" dur="615" accel="100000" fill="hold">
                                          <p:stCondLst>
                                            <p:cond delay="385"/>
                                          </p:stCondLst>
                                        </p:cTn>
                                        <p:tgtEl>
                                          <p:spTgt spid="35"/>
                                        </p:tgtEl>
                                        <p:attrNameLst>
                                          <p:attrName>ppt_x</p:attrName>
                                        </p:attrNameLst>
                                      </p:cBhvr>
                                    </p:anim>
                                    <p:set>
                                      <p:cBhvr>
                                        <p:cTn id="78" dur="385" fill="hold"/>
                                        <p:tgtEl>
                                          <p:spTgt spid="35"/>
                                        </p:tgtEl>
                                        <p:attrNameLst>
                                          <p:attrName>ppt_y</p:attrName>
                                        </p:attrNameLst>
                                      </p:cBhvr>
                                      <p:to>
                                        <p:strVal val="(#ppt_y+0.4)"/>
                                      </p:to>
                                    </p:set>
                                    <p:anim from="(#ppt_y+0.4)" to="(#ppt_y)" calcmode="lin" valueType="num">
                                      <p:cBhvr>
                                        <p:cTn id="79" dur="615" accel="100000" fill="hold">
                                          <p:stCondLst>
                                            <p:cond delay="385"/>
                                          </p:stCondLst>
                                        </p:cTn>
                                        <p:tgtEl>
                                          <p:spTgt spid="35"/>
                                        </p:tgtEl>
                                        <p:attrNameLst>
                                          <p:attrName>ppt_y</p:attrName>
                                        </p:attrNameLst>
                                      </p:cBhvr>
                                    </p:anim>
                                  </p:childTnLst>
                                </p:cTn>
                              </p:par>
                              <p:par>
                                <p:cTn id="80" presetID="10" presetClass="entr" presetSubtype="0" fill="hold" grpId="0"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10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5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animEffect transition="in" filter="fade">
                                      <p:cBhvr>
                                        <p:cTn id="87" dur="385" decel="100000"/>
                                        <p:tgtEl>
                                          <p:spTgt spid="50"/>
                                        </p:tgtEl>
                                      </p:cBhvr>
                                    </p:animEffect>
                                    <p:animScale>
                                      <p:cBhvr>
                                        <p:cTn id="88" dur="385" decel="100000"/>
                                        <p:tgtEl>
                                          <p:spTgt spid="50"/>
                                        </p:tgtEl>
                                      </p:cBhvr>
                                      <p:from x="10000" y="10000"/>
                                      <p:to x="200000" y="450000"/>
                                    </p:animScale>
                                    <p:animScale>
                                      <p:cBhvr>
                                        <p:cTn id="89" dur="615" accel="100000" fill="hold">
                                          <p:stCondLst>
                                            <p:cond delay="385"/>
                                          </p:stCondLst>
                                        </p:cTn>
                                        <p:tgtEl>
                                          <p:spTgt spid="50"/>
                                        </p:tgtEl>
                                      </p:cBhvr>
                                      <p:from x="200000" y="450000"/>
                                      <p:to x="100000" y="100000"/>
                                    </p:animScale>
                                    <p:set>
                                      <p:cBhvr>
                                        <p:cTn id="90" dur="385" fill="hold"/>
                                        <p:tgtEl>
                                          <p:spTgt spid="50"/>
                                        </p:tgtEl>
                                        <p:attrNameLst>
                                          <p:attrName>ppt_x</p:attrName>
                                        </p:attrNameLst>
                                      </p:cBhvr>
                                      <p:to>
                                        <p:strVal val="(0.5)"/>
                                      </p:to>
                                    </p:set>
                                    <p:anim from="(0.5)" to="(#ppt_x)" calcmode="lin" valueType="num">
                                      <p:cBhvr>
                                        <p:cTn id="91" dur="615" accel="100000" fill="hold">
                                          <p:stCondLst>
                                            <p:cond delay="385"/>
                                          </p:stCondLst>
                                        </p:cTn>
                                        <p:tgtEl>
                                          <p:spTgt spid="50"/>
                                        </p:tgtEl>
                                        <p:attrNameLst>
                                          <p:attrName>ppt_x</p:attrName>
                                        </p:attrNameLst>
                                      </p:cBhvr>
                                    </p:anim>
                                    <p:set>
                                      <p:cBhvr>
                                        <p:cTn id="92" dur="385" fill="hold"/>
                                        <p:tgtEl>
                                          <p:spTgt spid="50"/>
                                        </p:tgtEl>
                                        <p:attrNameLst>
                                          <p:attrName>ppt_y</p:attrName>
                                        </p:attrNameLst>
                                      </p:cBhvr>
                                      <p:to>
                                        <p:strVal val="(#ppt_y+0.4)"/>
                                      </p:to>
                                    </p:set>
                                    <p:anim from="(#ppt_y+0.4)" to="(#ppt_y)" calcmode="lin" valueType="num">
                                      <p:cBhvr>
                                        <p:cTn id="93" dur="615" accel="100000" fill="hold">
                                          <p:stCondLst>
                                            <p:cond delay="385"/>
                                          </p:stCondLst>
                                        </p:cTn>
                                        <p:tgtEl>
                                          <p:spTgt spid="50"/>
                                        </p:tgtEl>
                                        <p:attrNameLst>
                                          <p:attrName>ppt_y</p:attrName>
                                        </p:attrNameLst>
                                      </p:cBhvr>
                                    </p:anim>
                                  </p:childTnLst>
                                </p:cTn>
                              </p:par>
                              <p:par>
                                <p:cTn id="94" presetID="10" presetClass="entr" presetSubtype="0" fill="hold" grpId="0" nodeType="with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fade">
                                      <p:cBhvr>
                                        <p:cTn id="96" dur="1000"/>
                                        <p:tgtEl>
                                          <p:spTgt spid="33"/>
                                        </p:tgtEl>
                                      </p:cBhvr>
                                    </p:animEffect>
                                  </p:childTnLst>
                                </p:cTn>
                              </p:par>
                            </p:childTnLst>
                          </p:cTn>
                        </p:par>
                      </p:childTnLst>
                    </p:cTn>
                  </p:par>
                  <p:par>
                    <p:cTn id="97" fill="hold">
                      <p:stCondLst>
                        <p:cond delay="indefinite"/>
                      </p:stCondLst>
                      <p:childTnLst>
                        <p:par>
                          <p:cTn id="98" fill="hold">
                            <p:stCondLst>
                              <p:cond delay="0"/>
                            </p:stCondLst>
                            <p:childTnLst>
                              <p:par>
                                <p:cTn id="99" presetID="51" presetClass="entr" presetSubtype="0" fill="hold" grpId="0" nodeType="clickEffect">
                                  <p:stCondLst>
                                    <p:cond delay="0"/>
                                  </p:stCondLst>
                                  <p:childTnLst>
                                    <p:set>
                                      <p:cBhvr>
                                        <p:cTn id="100" dur="1" fill="hold">
                                          <p:stCondLst>
                                            <p:cond delay="0"/>
                                          </p:stCondLst>
                                        </p:cTn>
                                        <p:tgtEl>
                                          <p:spTgt spid="51"/>
                                        </p:tgtEl>
                                        <p:attrNameLst>
                                          <p:attrName>style.visibility</p:attrName>
                                        </p:attrNameLst>
                                      </p:cBhvr>
                                      <p:to>
                                        <p:strVal val="visible"/>
                                      </p:to>
                                    </p:set>
                                    <p:animEffect transition="in" filter="fade">
                                      <p:cBhvr>
                                        <p:cTn id="101" dur="385" decel="100000"/>
                                        <p:tgtEl>
                                          <p:spTgt spid="51"/>
                                        </p:tgtEl>
                                      </p:cBhvr>
                                    </p:animEffect>
                                    <p:animScale>
                                      <p:cBhvr>
                                        <p:cTn id="102" dur="385" decel="100000"/>
                                        <p:tgtEl>
                                          <p:spTgt spid="51"/>
                                        </p:tgtEl>
                                      </p:cBhvr>
                                      <p:from x="10000" y="10000"/>
                                      <p:to x="200000" y="450000"/>
                                    </p:animScale>
                                    <p:animScale>
                                      <p:cBhvr>
                                        <p:cTn id="103" dur="615" accel="100000" fill="hold">
                                          <p:stCondLst>
                                            <p:cond delay="385"/>
                                          </p:stCondLst>
                                        </p:cTn>
                                        <p:tgtEl>
                                          <p:spTgt spid="51"/>
                                        </p:tgtEl>
                                      </p:cBhvr>
                                      <p:from x="200000" y="450000"/>
                                      <p:to x="100000" y="100000"/>
                                    </p:animScale>
                                    <p:set>
                                      <p:cBhvr>
                                        <p:cTn id="104" dur="385" fill="hold"/>
                                        <p:tgtEl>
                                          <p:spTgt spid="51"/>
                                        </p:tgtEl>
                                        <p:attrNameLst>
                                          <p:attrName>ppt_x</p:attrName>
                                        </p:attrNameLst>
                                      </p:cBhvr>
                                      <p:to>
                                        <p:strVal val="(0.5)"/>
                                      </p:to>
                                    </p:set>
                                    <p:anim from="(0.5)" to="(#ppt_x)" calcmode="lin" valueType="num">
                                      <p:cBhvr>
                                        <p:cTn id="105" dur="615" accel="100000" fill="hold">
                                          <p:stCondLst>
                                            <p:cond delay="385"/>
                                          </p:stCondLst>
                                        </p:cTn>
                                        <p:tgtEl>
                                          <p:spTgt spid="51"/>
                                        </p:tgtEl>
                                        <p:attrNameLst>
                                          <p:attrName>ppt_x</p:attrName>
                                        </p:attrNameLst>
                                      </p:cBhvr>
                                    </p:anim>
                                    <p:set>
                                      <p:cBhvr>
                                        <p:cTn id="106" dur="385" fill="hold"/>
                                        <p:tgtEl>
                                          <p:spTgt spid="51"/>
                                        </p:tgtEl>
                                        <p:attrNameLst>
                                          <p:attrName>ppt_y</p:attrName>
                                        </p:attrNameLst>
                                      </p:cBhvr>
                                      <p:to>
                                        <p:strVal val="(#ppt_y+0.4)"/>
                                      </p:to>
                                    </p:set>
                                    <p:anim from="(#ppt_y+0.4)" to="(#ppt_y)" calcmode="lin" valueType="num">
                                      <p:cBhvr>
                                        <p:cTn id="107" dur="615" accel="100000" fill="hold">
                                          <p:stCondLst>
                                            <p:cond delay="385"/>
                                          </p:stCondLst>
                                        </p:cTn>
                                        <p:tgtEl>
                                          <p:spTgt spid="51"/>
                                        </p:tgtEl>
                                        <p:attrNameLst>
                                          <p:attrName>ppt_y</p:attrName>
                                        </p:attrNameLst>
                                      </p:cBhvr>
                                    </p:anim>
                                  </p:childTnLst>
                                </p:cTn>
                              </p:par>
                              <p:par>
                                <p:cTn id="108" presetID="10" presetClass="entr" presetSubtype="0" fill="hold" grpId="0" nodeType="withEffect">
                                  <p:stCondLst>
                                    <p:cond delay="0"/>
                                  </p:stCondLst>
                                  <p:childTnLst>
                                    <p:set>
                                      <p:cBhvr>
                                        <p:cTn id="109" dur="1" fill="hold">
                                          <p:stCondLst>
                                            <p:cond delay="0"/>
                                          </p:stCondLst>
                                        </p:cTn>
                                        <p:tgtEl>
                                          <p:spTgt spid="30"/>
                                        </p:tgtEl>
                                        <p:attrNameLst>
                                          <p:attrName>style.visibility</p:attrName>
                                        </p:attrNameLst>
                                      </p:cBhvr>
                                      <p:to>
                                        <p:strVal val="visible"/>
                                      </p:to>
                                    </p:set>
                                    <p:animEffect transition="in" filter="fade">
                                      <p:cBhvr>
                                        <p:cTn id="110" dur="1000"/>
                                        <p:tgtEl>
                                          <p:spTgt spid="30"/>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grpId="1" nodeType="clickEffect">
                                  <p:stCondLst>
                                    <p:cond delay="0"/>
                                  </p:stCondLst>
                                  <p:childTnLst>
                                    <p:animEffect transition="out" filter="fade">
                                      <p:cBhvr>
                                        <p:cTn id="114" dur="1000"/>
                                        <p:tgtEl>
                                          <p:spTgt spid="34"/>
                                        </p:tgtEl>
                                      </p:cBhvr>
                                    </p:animEffect>
                                    <p:set>
                                      <p:cBhvr>
                                        <p:cTn id="115" dur="1" fill="hold">
                                          <p:stCondLst>
                                            <p:cond delay="999"/>
                                          </p:stCondLst>
                                        </p:cTn>
                                        <p:tgtEl>
                                          <p:spTgt spid="34"/>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1000"/>
                                        <p:tgtEl>
                                          <p:spTgt spid="52"/>
                                        </p:tgtEl>
                                      </p:cBhvr>
                                    </p:animEffect>
                                    <p:set>
                                      <p:cBhvr>
                                        <p:cTn id="118" dur="1" fill="hold">
                                          <p:stCondLst>
                                            <p:cond delay="999"/>
                                          </p:stCondLst>
                                        </p:cTn>
                                        <p:tgtEl>
                                          <p:spTgt spid="52"/>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1000"/>
                                        <p:tgtEl>
                                          <p:spTgt spid="43"/>
                                        </p:tgtEl>
                                      </p:cBhvr>
                                    </p:animEffect>
                                    <p:set>
                                      <p:cBhvr>
                                        <p:cTn id="121" dur="1" fill="hold">
                                          <p:stCondLst>
                                            <p:cond delay="999"/>
                                          </p:stCondLst>
                                        </p:cTn>
                                        <p:tgtEl>
                                          <p:spTgt spid="43"/>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1000"/>
                                        <p:tgtEl>
                                          <p:spTgt spid="28"/>
                                        </p:tgtEl>
                                      </p:cBhvr>
                                    </p:animEffect>
                                    <p:set>
                                      <p:cBhvr>
                                        <p:cTn id="124" dur="1" fill="hold">
                                          <p:stCondLst>
                                            <p:cond delay="999"/>
                                          </p:stCondLst>
                                        </p:cTn>
                                        <p:tgtEl>
                                          <p:spTgt spid="28"/>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1000"/>
                                        <p:tgtEl>
                                          <p:spTgt spid="36"/>
                                        </p:tgtEl>
                                      </p:cBhvr>
                                    </p:animEffect>
                                    <p:set>
                                      <p:cBhvr>
                                        <p:cTn id="127" dur="1" fill="hold">
                                          <p:stCondLst>
                                            <p:cond delay="999"/>
                                          </p:stCondLst>
                                        </p:cTn>
                                        <p:tgtEl>
                                          <p:spTgt spid="36"/>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1000"/>
                                        <p:tgtEl>
                                          <p:spTgt spid="35"/>
                                        </p:tgtEl>
                                      </p:cBhvr>
                                    </p:animEffect>
                                    <p:set>
                                      <p:cBhvr>
                                        <p:cTn id="130" dur="1" fill="hold">
                                          <p:stCondLst>
                                            <p:cond delay="999"/>
                                          </p:stCondLst>
                                        </p:cTn>
                                        <p:tgtEl>
                                          <p:spTgt spid="35"/>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1000"/>
                                        <p:tgtEl>
                                          <p:spTgt spid="33"/>
                                        </p:tgtEl>
                                      </p:cBhvr>
                                    </p:animEffect>
                                    <p:set>
                                      <p:cBhvr>
                                        <p:cTn id="133" dur="1" fill="hold">
                                          <p:stCondLst>
                                            <p:cond delay="999"/>
                                          </p:stCondLst>
                                        </p:cTn>
                                        <p:tgtEl>
                                          <p:spTgt spid="33"/>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1000"/>
                                        <p:tgtEl>
                                          <p:spTgt spid="50"/>
                                        </p:tgtEl>
                                      </p:cBhvr>
                                    </p:animEffect>
                                    <p:set>
                                      <p:cBhvr>
                                        <p:cTn id="136" dur="1" fill="hold">
                                          <p:stCondLst>
                                            <p:cond delay="999"/>
                                          </p:stCondLst>
                                        </p:cTn>
                                        <p:tgtEl>
                                          <p:spTgt spid="50"/>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1000"/>
                                        <p:tgtEl>
                                          <p:spTgt spid="30"/>
                                        </p:tgtEl>
                                      </p:cBhvr>
                                    </p:animEffect>
                                    <p:set>
                                      <p:cBhvr>
                                        <p:cTn id="139" dur="1" fill="hold">
                                          <p:stCondLst>
                                            <p:cond delay="999"/>
                                          </p:stCondLst>
                                        </p:cTn>
                                        <p:tgtEl>
                                          <p:spTgt spid="30"/>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1000"/>
                                        <p:tgtEl>
                                          <p:spTgt spid="51"/>
                                        </p:tgtEl>
                                      </p:cBhvr>
                                    </p:animEffect>
                                    <p:set>
                                      <p:cBhvr>
                                        <p:cTn id="142" dur="1" fill="hold">
                                          <p:stCondLst>
                                            <p:cond delay="999"/>
                                          </p:stCondLst>
                                        </p:cTn>
                                        <p:tgtEl>
                                          <p:spTgt spid="51"/>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1000"/>
                                        <p:tgtEl>
                                          <p:spTgt spid="27"/>
                                        </p:tgtEl>
                                      </p:cBhvr>
                                    </p:animEffect>
                                    <p:set>
                                      <p:cBhvr>
                                        <p:cTn id="145" dur="1" fill="hold">
                                          <p:stCondLst>
                                            <p:cond delay="999"/>
                                          </p:stCondLst>
                                        </p:cTn>
                                        <p:tgtEl>
                                          <p:spTgt spid="27"/>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1000"/>
                                        <p:tgtEl>
                                          <p:spTgt spid="42"/>
                                        </p:tgtEl>
                                      </p:cBhvr>
                                    </p:animEffect>
                                    <p:set>
                                      <p:cBhvr>
                                        <p:cTn id="148" dur="1" fill="hold">
                                          <p:stCondLst>
                                            <p:cond delay="999"/>
                                          </p:stCondLst>
                                        </p:cTn>
                                        <p:tgtEl>
                                          <p:spTgt spid="42"/>
                                        </p:tgtEl>
                                        <p:attrNameLst>
                                          <p:attrName>style.visibility</p:attrName>
                                        </p:attrNameLst>
                                      </p:cBhvr>
                                      <p:to>
                                        <p:strVal val="hidden"/>
                                      </p:to>
                                    </p:set>
                                  </p:childTnLst>
                                </p:cTn>
                              </p:par>
                              <p:par>
                                <p:cTn id="149" presetID="26" presetClass="entr" presetSubtype="0" fill="hold" nodeType="withEffect">
                                  <p:stCondLst>
                                    <p:cond delay="0"/>
                                  </p:stCondLst>
                                  <p:childTnLst>
                                    <p:set>
                                      <p:cBhvr>
                                        <p:cTn id="150" dur="1" fill="hold">
                                          <p:stCondLst>
                                            <p:cond delay="0"/>
                                          </p:stCondLst>
                                        </p:cTn>
                                        <p:tgtEl>
                                          <p:spTgt spid="39"/>
                                        </p:tgtEl>
                                        <p:attrNameLst>
                                          <p:attrName>style.visibility</p:attrName>
                                        </p:attrNameLst>
                                      </p:cBhvr>
                                      <p:to>
                                        <p:strVal val="visible"/>
                                      </p:to>
                                    </p:set>
                                    <p:animEffect transition="in" filter="wipe(down)">
                                      <p:cBhvr>
                                        <p:cTn id="151" dur="580">
                                          <p:stCondLst>
                                            <p:cond delay="0"/>
                                          </p:stCondLst>
                                        </p:cTn>
                                        <p:tgtEl>
                                          <p:spTgt spid="39"/>
                                        </p:tgtEl>
                                      </p:cBhvr>
                                    </p:animEffect>
                                    <p:anim calcmode="lin" valueType="num">
                                      <p:cBhvr>
                                        <p:cTn id="15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57" dur="26">
                                          <p:stCondLst>
                                            <p:cond delay="650"/>
                                          </p:stCondLst>
                                        </p:cTn>
                                        <p:tgtEl>
                                          <p:spTgt spid="39"/>
                                        </p:tgtEl>
                                      </p:cBhvr>
                                      <p:to x="100000" y="60000"/>
                                    </p:animScale>
                                    <p:animScale>
                                      <p:cBhvr>
                                        <p:cTn id="158" dur="166" decel="50000">
                                          <p:stCondLst>
                                            <p:cond delay="676"/>
                                          </p:stCondLst>
                                        </p:cTn>
                                        <p:tgtEl>
                                          <p:spTgt spid="39"/>
                                        </p:tgtEl>
                                      </p:cBhvr>
                                      <p:to x="100000" y="100000"/>
                                    </p:animScale>
                                    <p:animScale>
                                      <p:cBhvr>
                                        <p:cTn id="159" dur="26">
                                          <p:stCondLst>
                                            <p:cond delay="1312"/>
                                          </p:stCondLst>
                                        </p:cTn>
                                        <p:tgtEl>
                                          <p:spTgt spid="39"/>
                                        </p:tgtEl>
                                      </p:cBhvr>
                                      <p:to x="100000" y="80000"/>
                                    </p:animScale>
                                    <p:animScale>
                                      <p:cBhvr>
                                        <p:cTn id="160" dur="166" decel="50000">
                                          <p:stCondLst>
                                            <p:cond delay="1338"/>
                                          </p:stCondLst>
                                        </p:cTn>
                                        <p:tgtEl>
                                          <p:spTgt spid="39"/>
                                        </p:tgtEl>
                                      </p:cBhvr>
                                      <p:to x="100000" y="100000"/>
                                    </p:animScale>
                                    <p:animScale>
                                      <p:cBhvr>
                                        <p:cTn id="161" dur="26">
                                          <p:stCondLst>
                                            <p:cond delay="1642"/>
                                          </p:stCondLst>
                                        </p:cTn>
                                        <p:tgtEl>
                                          <p:spTgt spid="39"/>
                                        </p:tgtEl>
                                      </p:cBhvr>
                                      <p:to x="100000" y="90000"/>
                                    </p:animScale>
                                    <p:animScale>
                                      <p:cBhvr>
                                        <p:cTn id="162" dur="166" decel="50000">
                                          <p:stCondLst>
                                            <p:cond delay="1668"/>
                                          </p:stCondLst>
                                        </p:cTn>
                                        <p:tgtEl>
                                          <p:spTgt spid="39"/>
                                        </p:tgtEl>
                                      </p:cBhvr>
                                      <p:to x="100000" y="100000"/>
                                    </p:animScale>
                                    <p:animScale>
                                      <p:cBhvr>
                                        <p:cTn id="163" dur="26">
                                          <p:stCondLst>
                                            <p:cond delay="1808"/>
                                          </p:stCondLst>
                                        </p:cTn>
                                        <p:tgtEl>
                                          <p:spTgt spid="39"/>
                                        </p:tgtEl>
                                      </p:cBhvr>
                                      <p:to x="100000" y="95000"/>
                                    </p:animScale>
                                    <p:animScale>
                                      <p:cBhvr>
                                        <p:cTn id="164" dur="166" decel="50000">
                                          <p:stCondLst>
                                            <p:cond delay="1834"/>
                                          </p:stCondLst>
                                        </p:cTn>
                                        <p:tgtEl>
                                          <p:spTgt spid="39"/>
                                        </p:tgtEl>
                                      </p:cBhvr>
                                      <p:to x="100000" y="100000"/>
                                    </p:animScale>
                                  </p:childTnLst>
                                </p:cTn>
                              </p:par>
                            </p:childTnLst>
                          </p:cTn>
                        </p:par>
                      </p:childTnLst>
                    </p:cTn>
                  </p:par>
                  <p:par>
                    <p:cTn id="165" fill="hold">
                      <p:stCondLst>
                        <p:cond delay="indefinite"/>
                      </p:stCondLst>
                      <p:childTnLst>
                        <p:par>
                          <p:cTn id="166" fill="hold">
                            <p:stCondLst>
                              <p:cond delay="0"/>
                            </p:stCondLst>
                            <p:childTnLst>
                              <p:par>
                                <p:cTn id="167" presetID="53" presetClass="entr" presetSubtype="0" fill="hold" nodeType="clickEffect">
                                  <p:stCondLst>
                                    <p:cond delay="0"/>
                                  </p:stCondLst>
                                  <p:childTnLst>
                                    <p:set>
                                      <p:cBhvr>
                                        <p:cTn id="168" dur="1" fill="hold">
                                          <p:stCondLst>
                                            <p:cond delay="0"/>
                                          </p:stCondLst>
                                        </p:cTn>
                                        <p:tgtEl>
                                          <p:spTgt spid="37"/>
                                        </p:tgtEl>
                                        <p:attrNameLst>
                                          <p:attrName>style.visibility</p:attrName>
                                        </p:attrNameLst>
                                      </p:cBhvr>
                                      <p:to>
                                        <p:strVal val="visible"/>
                                      </p:to>
                                    </p:set>
                                    <p:anim calcmode="lin" valueType="num">
                                      <p:cBhvr>
                                        <p:cTn id="169" dur="500" fill="hold"/>
                                        <p:tgtEl>
                                          <p:spTgt spid="37"/>
                                        </p:tgtEl>
                                        <p:attrNameLst>
                                          <p:attrName>ppt_w</p:attrName>
                                        </p:attrNameLst>
                                      </p:cBhvr>
                                      <p:tavLst>
                                        <p:tav tm="0">
                                          <p:val>
                                            <p:fltVal val="0"/>
                                          </p:val>
                                        </p:tav>
                                        <p:tav tm="100000">
                                          <p:val>
                                            <p:strVal val="#ppt_w"/>
                                          </p:val>
                                        </p:tav>
                                      </p:tavLst>
                                    </p:anim>
                                    <p:anim calcmode="lin" valueType="num">
                                      <p:cBhvr>
                                        <p:cTn id="170" dur="500" fill="hold"/>
                                        <p:tgtEl>
                                          <p:spTgt spid="37"/>
                                        </p:tgtEl>
                                        <p:attrNameLst>
                                          <p:attrName>ppt_h</p:attrName>
                                        </p:attrNameLst>
                                      </p:cBhvr>
                                      <p:tavLst>
                                        <p:tav tm="0">
                                          <p:val>
                                            <p:fltVal val="0"/>
                                          </p:val>
                                        </p:tav>
                                        <p:tav tm="100000">
                                          <p:val>
                                            <p:strVal val="#ppt_h"/>
                                          </p:val>
                                        </p:tav>
                                      </p:tavLst>
                                    </p:anim>
                                    <p:animEffect transition="in" filter="fade">
                                      <p:cBhvr>
                                        <p:cTn id="171" dur="500"/>
                                        <p:tgtEl>
                                          <p:spTgt spid="37"/>
                                        </p:tgtEl>
                                      </p:cBhvr>
                                    </p:animEffect>
                                  </p:childTnLst>
                                </p:cTn>
                              </p:par>
                            </p:childTnLst>
                          </p:cTn>
                        </p:par>
                      </p:childTnLst>
                    </p:cTn>
                  </p:par>
                  <p:par>
                    <p:cTn id="172" fill="hold">
                      <p:stCondLst>
                        <p:cond delay="indefinite"/>
                      </p:stCondLst>
                      <p:childTnLst>
                        <p:par>
                          <p:cTn id="173" fill="hold">
                            <p:stCondLst>
                              <p:cond delay="0"/>
                            </p:stCondLst>
                            <p:childTnLst>
                              <p:par>
                                <p:cTn id="174" presetID="22" presetClass="entr" presetSubtype="4" fill="hold" nodeType="clickEffect">
                                  <p:stCondLst>
                                    <p:cond delay="0"/>
                                  </p:stCondLst>
                                  <p:childTnLst>
                                    <p:set>
                                      <p:cBhvr>
                                        <p:cTn id="175" dur="1" fill="hold">
                                          <p:stCondLst>
                                            <p:cond delay="0"/>
                                          </p:stCondLst>
                                        </p:cTn>
                                        <p:tgtEl>
                                          <p:spTgt spid="56"/>
                                        </p:tgtEl>
                                        <p:attrNameLst>
                                          <p:attrName>style.visibility</p:attrName>
                                        </p:attrNameLst>
                                      </p:cBhvr>
                                      <p:to>
                                        <p:strVal val="visible"/>
                                      </p:to>
                                    </p:set>
                                    <p:animEffect transition="in" filter="wipe(down)">
                                      <p:cBhvr>
                                        <p:cTn id="176"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3" grpId="0" animBg="1"/>
      <p:bldP spid="43" grpId="1" animBg="1"/>
      <p:bldP spid="50" grpId="0" animBg="1"/>
      <p:bldP spid="50" grpId="1" animBg="1"/>
      <p:bldP spid="51" grpId="0" animBg="1"/>
      <p:bldP spid="51" grpId="1" animBg="1"/>
      <p:bldP spid="52" grpId="0" animBg="1"/>
      <p:bldP spid="52" grpId="1" animBg="1"/>
      <p:bldP spid="27" grpId="0"/>
      <p:bldP spid="27" grpId="1"/>
      <p:bldP spid="28" grpId="0"/>
      <p:bldP spid="28" grpId="1"/>
      <p:bldP spid="30" grpId="0"/>
      <p:bldP spid="30" grpId="1"/>
      <p:bldP spid="33" grpId="0"/>
      <p:bldP spid="33" grpId="1"/>
      <p:bldP spid="34" grpId="0"/>
      <p:bldP spid="34" grpId="1"/>
      <p:bldP spid="35" grpId="0" animBg="1"/>
      <p:bldP spid="35" grpId="1" animBg="1"/>
      <p:bldP spid="36" grpId="0"/>
      <p:bldP spid="36" grpId="1"/>
      <p:bldP spid="53" grpId="0" animBg="1"/>
      <p:bldP spid="5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4" descr="Grand Canyon Wallpapers"/>
          <p:cNvPicPr>
            <a:picLocks noChangeAspect="1" noChangeArrowheads="1"/>
          </p:cNvPicPr>
          <p:nvPr/>
        </p:nvPicPr>
        <p:blipFill>
          <a:blip r:embed="rId3" cstate="print"/>
          <a:srcRect t="6250"/>
          <a:stretch>
            <a:fillRect/>
          </a:stretch>
        </p:blipFill>
        <p:spPr bwMode="auto">
          <a:xfrm>
            <a:off x="0" y="0"/>
            <a:ext cx="9144000" cy="6858000"/>
          </a:xfrm>
          <a:prstGeom prst="rect">
            <a:avLst/>
          </a:prstGeom>
          <a:noFill/>
        </p:spPr>
      </p:pic>
      <p:sp>
        <p:nvSpPr>
          <p:cNvPr id="5" name="Rectangle 4"/>
          <p:cNvSpPr/>
          <p:nvPr/>
        </p:nvSpPr>
        <p:spPr>
          <a:xfrm>
            <a:off x="0" y="0"/>
            <a:ext cx="9144000" cy="6858000"/>
          </a:xfrm>
          <a:prstGeom prst="rect">
            <a:avLst/>
          </a:prstGeom>
          <a:solidFill>
            <a:schemeClr val="tx1">
              <a:alpha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066800" y="457200"/>
            <a:ext cx="7338869" cy="5632311"/>
          </a:xfrm>
          <a:prstGeom prst="rect">
            <a:avLst/>
          </a:prstGeom>
          <a:noFill/>
        </p:spPr>
        <p:txBody>
          <a:bodyPr wrap="none" rtlCol="0">
            <a:spAutoFit/>
          </a:bodyPr>
          <a:lstStyle/>
          <a:p>
            <a:r>
              <a:rPr lang="en-US" sz="12000" b="1" spc="100" dirty="0" smtClean="0">
                <a:ln>
                  <a:solidFill>
                    <a:schemeClr val="bg1"/>
                  </a:solidFill>
                </a:ln>
                <a:solidFill>
                  <a:schemeClr val="bg1"/>
                </a:solidFill>
                <a:effectLst>
                  <a:outerShdw dist="50800" dir="7200000" algn="ctr" rotWithShape="0">
                    <a:schemeClr val="tx1"/>
                  </a:outerShdw>
                </a:effectLst>
                <a:latin typeface="Bradley Hand ITC" pitchFamily="66" charset="0"/>
              </a:rPr>
              <a:t>The</a:t>
            </a:r>
          </a:p>
          <a:p>
            <a:r>
              <a:rPr lang="en-US" sz="12000" b="1" spc="100" dirty="0" smtClean="0">
                <a:ln>
                  <a:solidFill>
                    <a:schemeClr val="bg1"/>
                  </a:solidFill>
                </a:ln>
                <a:solidFill>
                  <a:schemeClr val="bg1"/>
                </a:solidFill>
                <a:effectLst>
                  <a:outerShdw dist="50800" dir="7200000" algn="ctr" rotWithShape="0">
                    <a:schemeClr val="tx1"/>
                  </a:outerShdw>
                </a:effectLst>
                <a:latin typeface="Bradley Hand ITC" pitchFamily="66" charset="0"/>
              </a:rPr>
              <a:t>	Grand</a:t>
            </a:r>
          </a:p>
          <a:p>
            <a:r>
              <a:rPr lang="en-US" sz="12000" b="1" spc="100" dirty="0" smtClean="0">
                <a:ln>
                  <a:solidFill>
                    <a:schemeClr val="bg1"/>
                  </a:solidFill>
                </a:ln>
                <a:solidFill>
                  <a:schemeClr val="bg1"/>
                </a:solidFill>
                <a:effectLst>
                  <a:outerShdw dist="50800" dir="7200000" algn="ctr" rotWithShape="0">
                    <a:schemeClr val="tx1"/>
                  </a:outerShdw>
                </a:effectLst>
                <a:latin typeface="Bradley Hand ITC" pitchFamily="66" charset="0"/>
              </a:rPr>
              <a:t>		Canyon</a:t>
            </a:r>
            <a:endParaRPr lang="en-US" sz="12000" b="1" spc="100" dirty="0">
              <a:ln>
                <a:solidFill>
                  <a:schemeClr val="bg1"/>
                </a:solidFill>
              </a:ln>
              <a:solidFill>
                <a:schemeClr val="bg1"/>
              </a:solidFill>
              <a:effectLst>
                <a:outerShdw dist="50800" dir="7200000" algn="ctr" rotWithShape="0">
                  <a:schemeClr val="tx1"/>
                </a:outerShdw>
              </a:effectLst>
              <a:latin typeface="Bradley Hand ITC" pitchFamily="66" charset="0"/>
            </a:endParaRPr>
          </a:p>
        </p:txBody>
      </p:sp>
      <p:sp>
        <p:nvSpPr>
          <p:cNvPr id="9" name="TextBox 8"/>
          <p:cNvSpPr txBox="1"/>
          <p:nvPr/>
        </p:nvSpPr>
        <p:spPr>
          <a:xfrm>
            <a:off x="914400" y="6858000"/>
            <a:ext cx="7315200" cy="30469880"/>
          </a:xfrm>
          <a:prstGeom prst="rect">
            <a:avLst/>
          </a:prstGeom>
          <a:noFill/>
        </p:spPr>
        <p:txBody>
          <a:bodyPr wrap="square" rtlCol="0">
            <a:spAutoFit/>
          </a:bodyPr>
          <a:lstStyle/>
          <a:p>
            <a:pPr>
              <a:lnSpc>
                <a:spcPct val="150000"/>
              </a:lnSpc>
            </a:pPr>
            <a:r>
              <a:rPr lang="en-US" sz="2800" dirty="0" smtClean="0">
                <a:solidFill>
                  <a:schemeClr val="bg1"/>
                </a:solidFill>
              </a:rPr>
              <a:t>Then we let down [our boats] with lines, over a long rapids, and start again.  Once more the walls close in, and we find ourselves in a narrow gorge, the water again filling the channel, and very swift.  With great care, and constant watchfulness, we proceed, making about four miles this afternoon, and camp in a cave.</a:t>
            </a:r>
          </a:p>
          <a:p>
            <a:pPr>
              <a:lnSpc>
                <a:spcPct val="150000"/>
              </a:lnSpc>
            </a:pPr>
            <a:endParaRPr lang="en-US" sz="1000" dirty="0" smtClean="0">
              <a:solidFill>
                <a:schemeClr val="bg1"/>
              </a:solidFill>
            </a:endParaRPr>
          </a:p>
          <a:p>
            <a:pPr>
              <a:lnSpc>
                <a:spcPct val="150000"/>
              </a:lnSpc>
            </a:pPr>
            <a:r>
              <a:rPr lang="en-US" sz="2800" dirty="0" smtClean="0">
                <a:solidFill>
                  <a:schemeClr val="bg1"/>
                </a:solidFill>
              </a:rPr>
              <a:t>	August 14. . . The River enters the granite! We can see but a little way into the granite gorge, but it looks threatening.</a:t>
            </a:r>
          </a:p>
          <a:p>
            <a:pPr>
              <a:lnSpc>
                <a:spcPct val="150000"/>
              </a:lnSpc>
            </a:pPr>
            <a:r>
              <a:rPr lang="en-US" sz="2800" dirty="0" smtClean="0">
                <a:solidFill>
                  <a:schemeClr val="bg1"/>
                </a:solidFill>
              </a:rPr>
              <a:t>	After breakfast we enter the waves.  At the very introduction, it inspires awe!  The canyon is narrower than we have ever before seen it;  the water is swifter, there are but few broken rocks in the channel;  but the walls are set, on either side, with pinnacles and crags; and sharp, angular buttresses, bristling with wind and wave polished spires, extend far out into the river.</a:t>
            </a:r>
          </a:p>
          <a:p>
            <a:pPr>
              <a:lnSpc>
                <a:spcPct val="150000"/>
              </a:lnSpc>
            </a:pPr>
            <a:r>
              <a:rPr lang="en-US" sz="2800" dirty="0" smtClean="0">
                <a:solidFill>
                  <a:schemeClr val="bg1"/>
                </a:solidFill>
              </a:rPr>
              <a:t>	Ledges of rocks jut into the stream, their tops sometimes just below the surface, sometimes rising few or many feet above;  and island ledges, and island pinnacles, and island towers break the swift course of the stream into chutes, and eddies, and whirlpools.  We soon reach a place where a creek comes in from the left, and just below, the channel is choked with boulders, which have washed down this lateral canyon forming a dam, over which there is a fall of thirty or forty feet;  but on the boulders we can get foot-hold, and we make portage.</a:t>
            </a:r>
          </a:p>
          <a:p>
            <a:pPr>
              <a:lnSpc>
                <a:spcPct val="150000"/>
              </a:lnSpc>
            </a:pPr>
            <a:r>
              <a:rPr lang="en-US" sz="2800" dirty="0" smtClean="0">
                <a:solidFill>
                  <a:schemeClr val="bg1"/>
                </a:solidFill>
              </a:rPr>
              <a:t>	Three more such dams are found;  over one we make portage;  at the other two we find chutes, through which we can run.</a:t>
            </a:r>
          </a:p>
          <a:p>
            <a:pPr>
              <a:lnSpc>
                <a:spcPct val="150000"/>
              </a:lnSpc>
            </a:pPr>
            <a:r>
              <a:rPr lang="en-US" sz="2800" dirty="0" smtClean="0">
                <a:solidFill>
                  <a:schemeClr val="bg1"/>
                </a:solidFill>
              </a:rPr>
              <a:t>	As we proceed, the granite rises higher, until nearly a thousand feet of the lower part of the walls are composed of this rock.</a:t>
            </a:r>
          </a:p>
          <a:p>
            <a:pPr>
              <a:lnSpc>
                <a:spcPct val="150000"/>
              </a:lnSpc>
            </a:pPr>
            <a:r>
              <a:rPr lang="en-US" sz="2800" dirty="0" smtClean="0">
                <a:solidFill>
                  <a:schemeClr val="bg1"/>
                </a:solidFill>
              </a:rPr>
              <a:t>	About eleven o’clock we hear a great roar ahead, and approach it very cautiously.  The sound grows louder and louder as we run, and at last we find ourselves above a long, broken fall, with ledges and pinnacles of rock obstructing the river.  There is a  descent of, perhaps, seventy or eighty feet in a third of a mile and the rushing waters break into great waves on the rocks, and lash themselves into a mad, white foam.</a:t>
            </a:r>
          </a:p>
          <a:p>
            <a:pPr>
              <a:lnSpc>
                <a:spcPct val="150000"/>
              </a:lnSpc>
            </a:pPr>
            <a:endParaRPr lang="en-US" sz="2800" dirty="0" smtClean="0">
              <a:solidFill>
                <a:schemeClr val="bg1"/>
              </a:solidFill>
            </a:endParaRPr>
          </a:p>
        </p:txBody>
      </p:sp>
      <p:sp>
        <p:nvSpPr>
          <p:cNvPr id="6" name="TextBox 5"/>
          <p:cNvSpPr txBox="1"/>
          <p:nvPr/>
        </p:nvSpPr>
        <p:spPr>
          <a:xfrm>
            <a:off x="762000" y="2895600"/>
            <a:ext cx="7315200" cy="30093345"/>
          </a:xfrm>
          <a:prstGeom prst="rect">
            <a:avLst/>
          </a:prstGeom>
          <a:noFill/>
        </p:spPr>
        <p:txBody>
          <a:bodyPr wrap="square" rtlCol="0">
            <a:spAutoFit/>
          </a:bodyPr>
          <a:lstStyle/>
          <a:p>
            <a:pPr marL="171450" indent="-171450" algn="ctr"/>
            <a:r>
              <a:rPr lang="en-US" sz="2400" cap="all" dirty="0" smtClean="0">
                <a:solidFill>
                  <a:schemeClr val="bg1"/>
                </a:solidFill>
              </a:rPr>
              <a:t>Chapter viii</a:t>
            </a:r>
          </a:p>
          <a:p>
            <a:pPr marL="171450" indent="-171450" algn="ctr"/>
            <a:r>
              <a:rPr lang="en-US" sz="2400" cap="all" dirty="0" smtClean="0">
                <a:solidFill>
                  <a:schemeClr val="bg1"/>
                </a:solidFill>
              </a:rPr>
              <a:t>THE Grand Canyon of the Colorado</a:t>
            </a:r>
          </a:p>
          <a:p>
            <a:pPr marL="171450" indent="-171450"/>
            <a:endParaRPr lang="en-US" sz="2400" cap="all" dirty="0" smtClean="0">
              <a:solidFill>
                <a:schemeClr val="bg1"/>
              </a:solidFill>
            </a:endParaRPr>
          </a:p>
          <a:p>
            <a:pPr marL="171450" indent="-171450">
              <a:lnSpc>
                <a:spcPct val="150000"/>
              </a:lnSpc>
              <a:tabLst>
                <a:tab pos="914400" algn="l"/>
              </a:tabLst>
            </a:pPr>
            <a:r>
              <a:rPr lang="en-US" sz="2800" dirty="0" smtClean="0">
                <a:solidFill>
                  <a:schemeClr val="bg1"/>
                </a:solidFill>
              </a:rPr>
              <a:t>		August 13 - We are now ready to start on our way down the Great Unknown.  Our boats   . . . ride high and buoyant, for their loads are lighter than we could desire.  We have but a month’s rations remaining.  The flour has been re-sifted through the mosquito net;  the spoiled bacon has been dried, and the worst of it boiled;  the few pounds of dried apples have been spread in the sun, and re-shrunken to their normal bulk;  the sugar has all melted, and gone on its way down the river;  but we have a large sack of coffee.  The lighting of the boats has this advantage: they will ride the waves better, and we shall have but little to carry when we make a portage.</a:t>
            </a:r>
          </a:p>
          <a:p>
            <a:pPr marL="171450" indent="-171450">
              <a:lnSpc>
                <a:spcPct val="150000"/>
              </a:lnSpc>
              <a:tabLst>
                <a:tab pos="914400" algn="l"/>
              </a:tabLst>
            </a:pPr>
            <a:r>
              <a:rPr lang="en-US" sz="2800" dirty="0" smtClean="0">
                <a:solidFill>
                  <a:schemeClr val="bg1"/>
                </a:solidFill>
              </a:rPr>
              <a:t>		We are three quarters of a mile in the depths of the earth, and the great river shrinks into insignificance, as it clashes its angry waves against the walls and cliffs, that rise to the world above;  they are but puny ripples, and we but pigmies, running up and down the sands, or lost among the boulders.</a:t>
            </a:r>
          </a:p>
          <a:p>
            <a:pPr marL="171450" indent="-171450">
              <a:lnSpc>
                <a:spcPct val="150000"/>
              </a:lnSpc>
              <a:tabLst>
                <a:tab pos="914400" algn="l"/>
              </a:tabLst>
            </a:pPr>
            <a:r>
              <a:rPr lang="en-US" sz="2800" dirty="0" smtClean="0">
                <a:solidFill>
                  <a:schemeClr val="bg1"/>
                </a:solidFill>
              </a:rPr>
              <a:t>		We have an unknown distance yet to run; an unknown river yet to explore.  What falls there are, we know not;  what rocks beset the channel, we know not;  what walls rise over the river, we know not.  Ah, well! . . . </a:t>
            </a:r>
          </a:p>
          <a:p>
            <a:pPr marL="171450" indent="-171450">
              <a:lnSpc>
                <a:spcPct val="150000"/>
              </a:lnSpc>
            </a:pPr>
            <a:r>
              <a:rPr lang="en-US" sz="2800" dirty="0" smtClean="0">
                <a:solidFill>
                  <a:schemeClr val="bg1"/>
                </a:solidFill>
              </a:rPr>
              <a:t>		With some eagerness, and some anxiety, and some misgiving, we enter the canyon below, and are carried along by the swift water through walls which rise to its very edge.  They have the same structure as we noticed yesterday - tiers of irregular shelves below, and above these, steep slopes to the foot of marble cliffs.  We run six miles in a little more than half an hour, and emerge into a more open portion of the canyon, where high hills and ledges of rock intervene between the river and the distant walls.</a:t>
            </a:r>
          </a:p>
          <a:p>
            <a:pPr>
              <a:lnSpc>
                <a:spcPct val="150000"/>
              </a:lnSpc>
            </a:pPr>
            <a:r>
              <a:rPr lang="en-US" sz="2800" dirty="0" smtClean="0">
                <a:solidFill>
                  <a:schemeClr val="bg1"/>
                </a:solidFill>
              </a:rPr>
              <a:t>	. . . Then on we go, gliding by the hills and ledges, with distant walls in view;  sweeping past sharp angles of rock;  stopping at a few points to examine rapids, which we find can be run, until we have made another five miles, when we land for dinner.</a:t>
            </a:r>
          </a:p>
        </p:txBody>
      </p:sp>
      <p:pic>
        <p:nvPicPr>
          <p:cNvPr id="7" name="Picture 2"/>
          <p:cNvPicPr>
            <a:picLocks noChangeAspect="1" noChangeArrowheads="1"/>
          </p:cNvPicPr>
          <p:nvPr/>
        </p:nvPicPr>
        <p:blipFill>
          <a:blip r:embed="rId4" cstate="print"/>
          <a:srcRect/>
          <a:stretch>
            <a:fillRect/>
          </a:stretch>
        </p:blipFill>
        <p:spPr bwMode="auto">
          <a:xfrm>
            <a:off x="9191625" y="3200400"/>
            <a:ext cx="4448175" cy="5438775"/>
          </a:xfrm>
          <a:prstGeom prst="rect">
            <a:avLst/>
          </a:prstGeom>
          <a:noFill/>
          <a:ln w="9525">
            <a:noFill/>
            <a:miter lim="800000"/>
            <a:headEnd/>
            <a:tailEnd/>
          </a:ln>
        </p:spPr>
      </p:pic>
      <p:sp>
        <p:nvSpPr>
          <p:cNvPr id="10" name="TextBox 9"/>
          <p:cNvSpPr txBox="1"/>
          <p:nvPr/>
        </p:nvSpPr>
        <p:spPr>
          <a:xfrm>
            <a:off x="0" y="381000"/>
            <a:ext cx="9144000" cy="6001643"/>
          </a:xfrm>
          <a:prstGeom prst="rect">
            <a:avLst/>
          </a:prstGeom>
          <a:noFill/>
          <a:effectLst/>
        </p:spPr>
        <p:txBody>
          <a:bodyPr wrap="square" rtlCol="0">
            <a:spAutoFit/>
          </a:bodyPr>
          <a:lstStyle/>
          <a:p>
            <a:pPr marL="171450" indent="-171450" algn="ctr">
              <a:lnSpc>
                <a:spcPct val="150000"/>
              </a:lnSpc>
            </a:pPr>
            <a:r>
              <a:rPr lang="en-US" sz="3200" cap="all" spc="50" dirty="0" smtClean="0">
                <a:solidFill>
                  <a:schemeClr val="accent6">
                    <a:lumMod val="75000"/>
                  </a:schemeClr>
                </a:solidFill>
                <a:effectLst>
                  <a:outerShdw dist="25400" dir="7200000" algn="ctr" rotWithShape="0">
                    <a:schemeClr val="bg1"/>
                  </a:outerShdw>
                </a:effectLst>
              </a:rPr>
              <a:t>  I</a:t>
            </a:r>
            <a:r>
              <a:rPr lang="en-US" sz="3200" spc="50" dirty="0" smtClean="0">
                <a:solidFill>
                  <a:schemeClr val="accent6">
                    <a:lumMod val="75000"/>
                  </a:schemeClr>
                </a:solidFill>
                <a:effectLst>
                  <a:outerShdw dist="25400" dir="7200000" algn="ctr" rotWithShape="0">
                    <a:schemeClr val="bg1"/>
                  </a:outerShdw>
                </a:effectLst>
              </a:rPr>
              <a:t>n 1869, a world-class explorer enters the spectacular and dangerous chute of the Grand Canyon, sight unseen.  One of the first </a:t>
            </a:r>
          </a:p>
          <a:p>
            <a:pPr marL="171450" indent="-171450" algn="ctr">
              <a:lnSpc>
                <a:spcPct val="150000"/>
              </a:lnSpc>
            </a:pPr>
            <a:r>
              <a:rPr lang="en-US" sz="3200" spc="50" dirty="0" smtClean="0">
                <a:solidFill>
                  <a:schemeClr val="accent6">
                    <a:lumMod val="75000"/>
                  </a:schemeClr>
                </a:solidFill>
                <a:effectLst>
                  <a:outerShdw dist="25400" dir="7200000" algn="ctr" rotWithShape="0">
                    <a:schemeClr val="bg1"/>
                  </a:outerShdw>
                </a:effectLst>
              </a:rPr>
              <a:t>Euro-Americans ever to lay eyes on </a:t>
            </a:r>
          </a:p>
          <a:p>
            <a:pPr marL="171450" indent="-171450" algn="ctr">
              <a:lnSpc>
                <a:spcPct val="150000"/>
              </a:lnSpc>
            </a:pPr>
            <a:r>
              <a:rPr lang="en-US" sz="3200" spc="50" dirty="0" smtClean="0">
                <a:solidFill>
                  <a:schemeClr val="accent6">
                    <a:lumMod val="75000"/>
                  </a:schemeClr>
                </a:solidFill>
                <a:effectLst>
                  <a:outerShdw dist="25400" dir="7200000" algn="ctr" rotWithShape="0">
                    <a:schemeClr val="bg1"/>
                  </a:outerShdw>
                </a:effectLst>
              </a:rPr>
              <a:t>this massive canyon. . . until now!</a:t>
            </a:r>
          </a:p>
          <a:p>
            <a:pPr marL="171450" indent="-171450" algn="ctr">
              <a:lnSpc>
                <a:spcPct val="150000"/>
              </a:lnSpc>
            </a:pPr>
            <a:r>
              <a:rPr lang="en-US" sz="3200" spc="50" dirty="0" smtClean="0">
                <a:solidFill>
                  <a:schemeClr val="accent6">
                    <a:lumMod val="75000"/>
                  </a:schemeClr>
                </a:solidFill>
                <a:effectLst>
                  <a:outerShdw dist="25400" dir="7200000" algn="ctr" rotWithShape="0">
                    <a:schemeClr val="bg1"/>
                  </a:outerShdw>
                </a:effectLst>
              </a:rPr>
              <a:t> </a:t>
            </a:r>
          </a:p>
          <a:p>
            <a:pPr marL="171450" indent="-171450" algn="ctr">
              <a:lnSpc>
                <a:spcPct val="150000"/>
              </a:lnSpc>
            </a:pPr>
            <a:r>
              <a:rPr lang="en-US" sz="3200" spc="50" dirty="0" smtClean="0">
                <a:solidFill>
                  <a:schemeClr val="accent6">
                    <a:lumMod val="75000"/>
                  </a:schemeClr>
                </a:solidFill>
                <a:effectLst>
                  <a:outerShdw dist="25400" dir="7200000" algn="ctr" rotWithShape="0">
                    <a:schemeClr val="bg1"/>
                  </a:outerShdw>
                </a:effectLst>
              </a:rPr>
              <a:t> From the journal of JOHN WESLEY POWELL </a:t>
            </a:r>
          </a:p>
          <a:p>
            <a:pPr marL="171450" indent="-171450" algn="ctr">
              <a:lnSpc>
                <a:spcPct val="150000"/>
              </a:lnSpc>
            </a:pPr>
            <a:r>
              <a:rPr lang="en-US" sz="3200" spc="50" dirty="0" smtClean="0">
                <a:solidFill>
                  <a:schemeClr val="accent6">
                    <a:lumMod val="75000"/>
                  </a:schemeClr>
                </a:solidFill>
                <a:effectLst>
                  <a:outerShdw dist="25400" dir="7200000" algn="ctr" rotWithShape="0">
                    <a:schemeClr val="bg1"/>
                  </a:outerShdw>
                </a:effectLst>
              </a:rPr>
              <a:t>here’s how his Canyon adventure starts . . .</a:t>
            </a:r>
            <a:endParaRPr lang="en-US" sz="3200" cap="all" spc="50" dirty="0" smtClean="0">
              <a:solidFill>
                <a:schemeClr val="accent6">
                  <a:lumMod val="75000"/>
                </a:schemeClr>
              </a:solidFill>
              <a:effectLst>
                <a:outerShdw dist="25400" dir="7200000" algn="ctr" rotWithShape="0">
                  <a:schemeClr val="bg1"/>
                </a:outerShdw>
              </a:effectLst>
            </a:endParaRPr>
          </a:p>
        </p:txBody>
      </p:sp>
      <p:pic>
        <p:nvPicPr>
          <p:cNvPr id="11" name="Native American Flute 4min.mp3">
            <a:hlinkClick r:id="" action="ppaction://media"/>
          </p:cNvPr>
          <p:cNvPicPr>
            <a:picLocks noRot="1" noChangeAspect="1"/>
          </p:cNvPicPr>
          <p:nvPr>
            <a:audioFile r:link="rId1"/>
          </p:nvPr>
        </p:nvPicPr>
        <p:blipFill>
          <a:blip r:embed="rId5" cstate="print"/>
          <a:stretch>
            <a:fillRect/>
          </a:stretch>
        </p:blipFill>
        <p:spPr>
          <a:xfrm>
            <a:off x="9372600" y="2819400"/>
            <a:ext cx="203200" cy="203200"/>
          </a:xfrm>
          <a:prstGeom prst="rect">
            <a:avLst/>
          </a:prstGeom>
        </p:spPr>
      </p:pic>
      <p:pic>
        <p:nvPicPr>
          <p:cNvPr id="1026" name="Picture 2"/>
          <p:cNvPicPr>
            <a:picLocks noChangeAspect="1" noChangeArrowheads="1"/>
          </p:cNvPicPr>
          <p:nvPr/>
        </p:nvPicPr>
        <p:blipFill>
          <a:blip r:embed="rId6" cstate="print"/>
          <a:srcRect/>
          <a:stretch>
            <a:fillRect/>
          </a:stretch>
        </p:blipFill>
        <p:spPr bwMode="auto">
          <a:xfrm>
            <a:off x="9144000" y="8991600"/>
            <a:ext cx="4402138" cy="60737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10" presetClass="exit" presetSubtype="0" fill="hold" grpId="0" nodeType="withEffect">
                                  <p:stCondLst>
                                    <p:cond delay="0"/>
                                  </p:stCondLst>
                                  <p:childTnLst>
                                    <p:animEffect transition="out" filter="fade">
                                      <p:cBhvr>
                                        <p:cTn id="8" dur="2000"/>
                                        <p:tgtEl>
                                          <p:spTgt spid="14"/>
                                        </p:tgtEl>
                                      </p:cBhvr>
                                    </p:animEffect>
                                    <p:set>
                                      <p:cBhvr>
                                        <p:cTn id="9" dur="1" fill="hold">
                                          <p:stCondLst>
                                            <p:cond delay="1999"/>
                                          </p:stCondLst>
                                        </p:cTn>
                                        <p:tgtEl>
                                          <p:spTgt spid="14"/>
                                        </p:tgtEl>
                                        <p:attrNameLst>
                                          <p:attrName>style.visibility</p:attrName>
                                        </p:attrNameLst>
                                      </p:cBhvr>
                                      <p:to>
                                        <p:strVal val="hidden"/>
                                      </p:to>
                                    </p:set>
                                  </p:childTnLst>
                                </p:cTn>
                              </p:par>
                              <p:par>
                                <p:cTn id="10" presetID="10" presetClass="entr" presetSubtype="0" fill="hold" grpId="0" nodeType="withEffect">
                                  <p:stCondLst>
                                    <p:cond delay="3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par>
                                <p:cTn id="13" presetID="10" presetClass="entr" presetSubtype="0" fill="hold" grpId="0" nodeType="withEffect">
                                  <p:stCondLst>
                                    <p:cond delay="4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par>
                                <p:cTn id="16" presetID="10" presetClass="exit" presetSubtype="0" fill="hold" grpId="1" nodeType="withEffect">
                                  <p:stCondLst>
                                    <p:cond delay="22000"/>
                                  </p:stCondLst>
                                  <p:childTnLst>
                                    <p:animEffect transition="out" filter="fade">
                                      <p:cBhvr>
                                        <p:cTn id="17" dur="2000"/>
                                        <p:tgtEl>
                                          <p:spTgt spid="10"/>
                                        </p:tgtEl>
                                      </p:cBhvr>
                                    </p:animEffect>
                                    <p:set>
                                      <p:cBhvr>
                                        <p:cTn id="18" dur="1" fill="hold">
                                          <p:stCondLst>
                                            <p:cond delay="1999"/>
                                          </p:stCondLst>
                                        </p:cTn>
                                        <p:tgtEl>
                                          <p:spTgt spid="10"/>
                                        </p:tgtEl>
                                        <p:attrNameLst>
                                          <p:attrName>style.visibility</p:attrName>
                                        </p:attrNameLst>
                                      </p:cBhvr>
                                      <p:to>
                                        <p:strVal val="hidden"/>
                                      </p:to>
                                    </p:set>
                                  </p:childTnLst>
                                </p:cTn>
                              </p:par>
                              <p:par>
                                <p:cTn id="19" presetID="10" presetClass="entr" presetSubtype="0" fill="hold" grpId="1" nodeType="withEffect">
                                  <p:stCondLst>
                                    <p:cond delay="215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0"/>
                                        <p:tgtEl>
                                          <p:spTgt spid="6"/>
                                        </p:tgtEl>
                                      </p:cBhvr>
                                    </p:animEffect>
                                  </p:childTnLst>
                                </p:cTn>
                              </p:par>
                              <p:par>
                                <p:cTn id="22" presetID="64" presetClass="path" presetSubtype="0" fill="hold" grpId="0" nodeType="withEffect">
                                  <p:stCondLst>
                                    <p:cond delay="20500"/>
                                  </p:stCondLst>
                                  <p:childTnLst>
                                    <p:animMotion origin="layout" path="M 0 -1.48148E-6 L 0.00833 -4.72731 " pathEditMode="relative" rAng="0" ptsTypes="AA">
                                      <p:cBhvr>
                                        <p:cTn id="23" dur="120000" fill="hold"/>
                                        <p:tgtEl>
                                          <p:spTgt spid="6"/>
                                        </p:tgtEl>
                                        <p:attrNameLst>
                                          <p:attrName>ppt_x</p:attrName>
                                          <p:attrName>ppt_y</p:attrName>
                                        </p:attrNameLst>
                                      </p:cBhvr>
                                      <p:rCtr x="4" y="-2364"/>
                                    </p:animMotion>
                                  </p:childTnLst>
                                </p:cTn>
                              </p:par>
                              <p:par>
                                <p:cTn id="24" presetID="10" presetClass="entr" presetSubtype="0" fill="hold" grpId="1" nodeType="withEffect">
                                  <p:stCondLst>
                                    <p:cond delay="12100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64" presetClass="path" presetSubtype="0" fill="hold" grpId="0" nodeType="withEffect">
                                  <p:stCondLst>
                                    <p:cond delay="121000"/>
                                  </p:stCondLst>
                                  <p:childTnLst>
                                    <p:animMotion origin="layout" path="M -0.01667 -0.16647 L -0.00833 -4.3422 " pathEditMode="relative" rAng="0" ptsTypes="AA">
                                      <p:cBhvr>
                                        <p:cTn id="28" dur="130000" fill="hold"/>
                                        <p:tgtEl>
                                          <p:spTgt spid="9"/>
                                        </p:tgtEl>
                                        <p:attrNameLst>
                                          <p:attrName>ppt_x</p:attrName>
                                          <p:attrName>ppt_y</p:attrName>
                                        </p:attrNameLst>
                                      </p:cBhvr>
                                      <p:rCtr x="4" y="-2088"/>
                                    </p:animMotion>
                                  </p:childTnLst>
                                </p:cTn>
                              </p:par>
                              <p:par>
                                <p:cTn id="29" presetID="10" presetClass="exit" presetSubtype="0" fill="hold" grpId="2" nodeType="withEffect">
                                  <p:stCondLst>
                                    <p:cond delay="140000"/>
                                  </p:stCondLst>
                                  <p:childTnLst>
                                    <p:animEffect transition="out" filter="fade">
                                      <p:cBhvr>
                                        <p:cTn id="30" dur="2000"/>
                                        <p:tgtEl>
                                          <p:spTgt spid="6"/>
                                        </p:tgtEl>
                                      </p:cBhvr>
                                    </p:animEffect>
                                    <p:set>
                                      <p:cBhvr>
                                        <p:cTn id="31" dur="1" fill="hold">
                                          <p:stCondLst>
                                            <p:cond delay="1999"/>
                                          </p:stCondLst>
                                        </p:cTn>
                                        <p:tgtEl>
                                          <p:spTgt spid="6"/>
                                        </p:tgtEl>
                                        <p:attrNameLst>
                                          <p:attrName>style.visibility</p:attrName>
                                        </p:attrNameLst>
                                      </p:cBhvr>
                                      <p:to>
                                        <p:strVal val="hidden"/>
                                      </p:to>
                                    </p:set>
                                  </p:childTnLst>
                                </p:cTn>
                              </p:par>
                              <p:par>
                                <p:cTn id="32" presetID="10" presetClass="exit" presetSubtype="0" fill="hold" grpId="2" nodeType="withEffect">
                                  <p:stCondLst>
                                    <p:cond delay="250000"/>
                                  </p:stCondLst>
                                  <p:childTnLst>
                                    <p:animEffect transition="out" filter="fade">
                                      <p:cBhvr>
                                        <p:cTn id="33" dur="5000"/>
                                        <p:tgtEl>
                                          <p:spTgt spid="9"/>
                                        </p:tgtEl>
                                      </p:cBhvr>
                                    </p:animEffect>
                                    <p:set>
                                      <p:cBhvr>
                                        <p:cTn id="34" dur="1" fill="hold">
                                          <p:stCondLst>
                                            <p:cond delay="4999"/>
                                          </p:stCondLst>
                                        </p:cTn>
                                        <p:tgtEl>
                                          <p:spTgt spid="9"/>
                                        </p:tgtEl>
                                        <p:attrNameLst>
                                          <p:attrName>style.visibility</p:attrName>
                                        </p:attrNameLst>
                                      </p:cBhvr>
                                      <p:to>
                                        <p:strVal val="hidden"/>
                                      </p:to>
                                    </p:set>
                                  </p:childTnLst>
                                </p:cTn>
                              </p:par>
                              <p:par>
                                <p:cTn id="35" presetID="10" presetClass="exit" presetSubtype="0" fill="hold" grpId="1" nodeType="withEffect">
                                  <p:stCondLst>
                                    <p:cond delay="250000"/>
                                  </p:stCondLst>
                                  <p:childTnLst>
                                    <p:animEffect transition="out" filter="fade">
                                      <p:cBhvr>
                                        <p:cTn id="36" dur="5000"/>
                                        <p:tgtEl>
                                          <p:spTgt spid="5"/>
                                        </p:tgtEl>
                                      </p:cBhvr>
                                    </p:animEffect>
                                    <p:set>
                                      <p:cBhvr>
                                        <p:cTn id="37" dur="1" fill="hold">
                                          <p:stCondLst>
                                            <p:cond delay="4999"/>
                                          </p:stCondLst>
                                        </p:cTn>
                                        <p:tgtEl>
                                          <p:spTgt spid="5"/>
                                        </p:tgtEl>
                                        <p:attrNameLst>
                                          <p:attrName>style.visibility</p:attrName>
                                        </p:attrNameLst>
                                      </p:cBhvr>
                                      <p:to>
                                        <p:strVal val="hidden"/>
                                      </p:to>
                                    </p:set>
                                  </p:childTnLst>
                                </p:cTn>
                              </p:par>
                              <p:par>
                                <p:cTn id="38" presetID="10" presetClass="entr" presetSubtype="0" fill="hold" grpId="1" nodeType="withEffect">
                                  <p:stCondLst>
                                    <p:cond delay="2530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1" repeatCount="2000"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5" grpId="0" animBg="1"/>
      <p:bldP spid="5" grpId="1" animBg="1"/>
      <p:bldP spid="14" grpId="0"/>
      <p:bldP spid="14" grpId="1"/>
      <p:bldP spid="9" grpId="0"/>
      <p:bldP spid="9" grpId="1"/>
      <p:bldP spid="9" grpId="2"/>
      <p:bldP spid="6" grpId="0"/>
      <p:bldP spid="6" grpId="1"/>
      <p:bldP spid="6" grpId="2"/>
      <p:bldP spid="10" grpId="0"/>
      <p:bldP spid="10" grpId="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PLATEAUS OF THE REGION</a:t>
            </a:r>
            <a:endParaRPr lang="en-US" dirty="0"/>
          </a:p>
        </p:txBody>
      </p:sp>
      <p:pic>
        <p:nvPicPr>
          <p:cNvPr id="221186" name="Picture 2"/>
          <p:cNvPicPr>
            <a:picLocks noChangeAspect="1" noChangeArrowheads="1"/>
          </p:cNvPicPr>
          <p:nvPr/>
        </p:nvPicPr>
        <p:blipFill>
          <a:blip r:embed="rId2" cstate="print"/>
          <a:srcRect r="1302"/>
          <a:stretch>
            <a:fillRect/>
          </a:stretch>
        </p:blipFill>
        <p:spPr bwMode="auto">
          <a:xfrm>
            <a:off x="0" y="838200"/>
            <a:ext cx="9144000" cy="5753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srcRect/>
          <a:stretch>
            <a:fillRect/>
          </a:stretch>
        </p:blipFill>
        <p:spPr bwMode="auto">
          <a:xfrm>
            <a:off x="647700" y="706815"/>
            <a:ext cx="7848600" cy="6151185"/>
          </a:xfrm>
          <a:prstGeom prst="rect">
            <a:avLst/>
          </a:prstGeom>
          <a:noFill/>
          <a:ln w="9525">
            <a:noFill/>
            <a:miter lim="800000"/>
            <a:headEnd/>
            <a:tailEnd/>
          </a:ln>
        </p:spPr>
      </p:pic>
      <p:sp>
        <p:nvSpPr>
          <p:cNvPr id="22" name="Freeform 21"/>
          <p:cNvSpPr/>
          <p:nvPr/>
        </p:nvSpPr>
        <p:spPr>
          <a:xfrm>
            <a:off x="800100" y="1309255"/>
            <a:ext cx="7439891" cy="4343400"/>
          </a:xfrm>
          <a:custGeom>
            <a:avLst/>
            <a:gdLst>
              <a:gd name="connsiteX0" fmla="*/ 7439891 w 7439891"/>
              <a:gd name="connsiteY0" fmla="*/ 0 h 4343400"/>
              <a:gd name="connsiteX1" fmla="*/ 7138555 w 7439891"/>
              <a:gd name="connsiteY1" fmla="*/ 488372 h 4343400"/>
              <a:gd name="connsiteX2" fmla="*/ 7013864 w 7439891"/>
              <a:gd name="connsiteY2" fmla="*/ 727363 h 4343400"/>
              <a:gd name="connsiteX3" fmla="*/ 6930736 w 7439891"/>
              <a:gd name="connsiteY3" fmla="*/ 1018309 h 4343400"/>
              <a:gd name="connsiteX4" fmla="*/ 6670964 w 7439891"/>
              <a:gd name="connsiteY4" fmla="*/ 1330036 h 4343400"/>
              <a:gd name="connsiteX5" fmla="*/ 6587836 w 7439891"/>
              <a:gd name="connsiteY5" fmla="*/ 1444336 h 4343400"/>
              <a:gd name="connsiteX6" fmla="*/ 6691745 w 7439891"/>
              <a:gd name="connsiteY6" fmla="*/ 1444336 h 4343400"/>
              <a:gd name="connsiteX7" fmla="*/ 6712527 w 7439891"/>
              <a:gd name="connsiteY7" fmla="*/ 1569027 h 4343400"/>
              <a:gd name="connsiteX8" fmla="*/ 6535882 w 7439891"/>
              <a:gd name="connsiteY8" fmla="*/ 1745672 h 4343400"/>
              <a:gd name="connsiteX9" fmla="*/ 6629400 w 7439891"/>
              <a:gd name="connsiteY9" fmla="*/ 1839190 h 4343400"/>
              <a:gd name="connsiteX10" fmla="*/ 6504709 w 7439891"/>
              <a:gd name="connsiteY10" fmla="*/ 1932709 h 4343400"/>
              <a:gd name="connsiteX11" fmla="*/ 6598227 w 7439891"/>
              <a:gd name="connsiteY11" fmla="*/ 2047009 h 4343400"/>
              <a:gd name="connsiteX12" fmla="*/ 6660573 w 7439891"/>
              <a:gd name="connsiteY12" fmla="*/ 2182090 h 4343400"/>
              <a:gd name="connsiteX13" fmla="*/ 6722918 w 7439891"/>
              <a:gd name="connsiteY13" fmla="*/ 2348345 h 4343400"/>
              <a:gd name="connsiteX14" fmla="*/ 6837218 w 7439891"/>
              <a:gd name="connsiteY14" fmla="*/ 2576945 h 4343400"/>
              <a:gd name="connsiteX15" fmla="*/ 6785264 w 7439891"/>
              <a:gd name="connsiteY15" fmla="*/ 2628900 h 4343400"/>
              <a:gd name="connsiteX16" fmla="*/ 6733309 w 7439891"/>
              <a:gd name="connsiteY16" fmla="*/ 2961409 h 4343400"/>
              <a:gd name="connsiteX17" fmla="*/ 6463145 w 7439891"/>
              <a:gd name="connsiteY17" fmla="*/ 3158836 h 4343400"/>
              <a:gd name="connsiteX18" fmla="*/ 6213764 w 7439891"/>
              <a:gd name="connsiteY18" fmla="*/ 3148445 h 4343400"/>
              <a:gd name="connsiteX19" fmla="*/ 6068291 w 7439891"/>
              <a:gd name="connsiteY19" fmla="*/ 3023754 h 4343400"/>
              <a:gd name="connsiteX20" fmla="*/ 5860473 w 7439891"/>
              <a:gd name="connsiteY20" fmla="*/ 2971800 h 4343400"/>
              <a:gd name="connsiteX21" fmla="*/ 5600700 w 7439891"/>
              <a:gd name="connsiteY21" fmla="*/ 2971800 h 4343400"/>
              <a:gd name="connsiteX22" fmla="*/ 5465618 w 7439891"/>
              <a:gd name="connsiteY22" fmla="*/ 2961409 h 4343400"/>
              <a:gd name="connsiteX23" fmla="*/ 5382491 w 7439891"/>
              <a:gd name="connsiteY23" fmla="*/ 2784763 h 4343400"/>
              <a:gd name="connsiteX24" fmla="*/ 5247409 w 7439891"/>
              <a:gd name="connsiteY24" fmla="*/ 2763981 h 4343400"/>
              <a:gd name="connsiteX25" fmla="*/ 5185064 w 7439891"/>
              <a:gd name="connsiteY25" fmla="*/ 2587336 h 4343400"/>
              <a:gd name="connsiteX26" fmla="*/ 5143500 w 7439891"/>
              <a:gd name="connsiteY26" fmla="*/ 2524990 h 4343400"/>
              <a:gd name="connsiteX27" fmla="*/ 5060373 w 7439891"/>
              <a:gd name="connsiteY27" fmla="*/ 2441863 h 4343400"/>
              <a:gd name="connsiteX28" fmla="*/ 4935682 w 7439891"/>
              <a:gd name="connsiteY28" fmla="*/ 2421081 h 4343400"/>
              <a:gd name="connsiteX29" fmla="*/ 4821382 w 7439891"/>
              <a:gd name="connsiteY29" fmla="*/ 2566554 h 4343400"/>
              <a:gd name="connsiteX30" fmla="*/ 4779818 w 7439891"/>
              <a:gd name="connsiteY30" fmla="*/ 2628900 h 4343400"/>
              <a:gd name="connsiteX31" fmla="*/ 4748645 w 7439891"/>
              <a:gd name="connsiteY31" fmla="*/ 2545772 h 4343400"/>
              <a:gd name="connsiteX32" fmla="*/ 4696691 w 7439891"/>
              <a:gd name="connsiteY32" fmla="*/ 2441863 h 4343400"/>
              <a:gd name="connsiteX33" fmla="*/ 4561609 w 7439891"/>
              <a:gd name="connsiteY33" fmla="*/ 2369127 h 4343400"/>
              <a:gd name="connsiteX34" fmla="*/ 4623955 w 7439891"/>
              <a:gd name="connsiteY34" fmla="*/ 2213263 h 4343400"/>
              <a:gd name="connsiteX35" fmla="*/ 4738255 w 7439891"/>
              <a:gd name="connsiteY35" fmla="*/ 2078181 h 4343400"/>
              <a:gd name="connsiteX36" fmla="*/ 4717473 w 7439891"/>
              <a:gd name="connsiteY36" fmla="*/ 1963881 h 4343400"/>
              <a:gd name="connsiteX37" fmla="*/ 4572000 w 7439891"/>
              <a:gd name="connsiteY37" fmla="*/ 1859972 h 4343400"/>
              <a:gd name="connsiteX38" fmla="*/ 4384964 w 7439891"/>
              <a:gd name="connsiteY38" fmla="*/ 1839190 h 4343400"/>
              <a:gd name="connsiteX39" fmla="*/ 4229100 w 7439891"/>
              <a:gd name="connsiteY39" fmla="*/ 1901536 h 4343400"/>
              <a:gd name="connsiteX40" fmla="*/ 4104409 w 7439891"/>
              <a:gd name="connsiteY40" fmla="*/ 2036618 h 4343400"/>
              <a:gd name="connsiteX41" fmla="*/ 4010891 w 7439891"/>
              <a:gd name="connsiteY41" fmla="*/ 2130136 h 4343400"/>
              <a:gd name="connsiteX42" fmla="*/ 3823855 w 7439891"/>
              <a:gd name="connsiteY42" fmla="*/ 2171700 h 4343400"/>
              <a:gd name="connsiteX43" fmla="*/ 3616036 w 7439891"/>
              <a:gd name="connsiteY43" fmla="*/ 2202872 h 4343400"/>
              <a:gd name="connsiteX44" fmla="*/ 3532909 w 7439891"/>
              <a:gd name="connsiteY44" fmla="*/ 2286000 h 4343400"/>
              <a:gd name="connsiteX45" fmla="*/ 3449782 w 7439891"/>
              <a:gd name="connsiteY45" fmla="*/ 2348345 h 4343400"/>
              <a:gd name="connsiteX46" fmla="*/ 3366655 w 7439891"/>
              <a:gd name="connsiteY46" fmla="*/ 2379518 h 4343400"/>
              <a:gd name="connsiteX47" fmla="*/ 3262745 w 7439891"/>
              <a:gd name="connsiteY47" fmla="*/ 2431472 h 4343400"/>
              <a:gd name="connsiteX48" fmla="*/ 3148445 w 7439891"/>
              <a:gd name="connsiteY48" fmla="*/ 2483427 h 4343400"/>
              <a:gd name="connsiteX49" fmla="*/ 3034145 w 7439891"/>
              <a:gd name="connsiteY49" fmla="*/ 2483427 h 4343400"/>
              <a:gd name="connsiteX50" fmla="*/ 2919845 w 7439891"/>
              <a:gd name="connsiteY50" fmla="*/ 2545772 h 4343400"/>
              <a:gd name="connsiteX51" fmla="*/ 2784764 w 7439891"/>
              <a:gd name="connsiteY51" fmla="*/ 2639290 h 4343400"/>
              <a:gd name="connsiteX52" fmla="*/ 2680855 w 7439891"/>
              <a:gd name="connsiteY52" fmla="*/ 2691245 h 4343400"/>
              <a:gd name="connsiteX53" fmla="*/ 2483427 w 7439891"/>
              <a:gd name="connsiteY53" fmla="*/ 2743200 h 4343400"/>
              <a:gd name="connsiteX54" fmla="*/ 2358736 w 7439891"/>
              <a:gd name="connsiteY54" fmla="*/ 2836718 h 4343400"/>
              <a:gd name="connsiteX55" fmla="*/ 2389909 w 7439891"/>
              <a:gd name="connsiteY55" fmla="*/ 2930236 h 4343400"/>
              <a:gd name="connsiteX56" fmla="*/ 2389909 w 7439891"/>
              <a:gd name="connsiteY56" fmla="*/ 2930236 h 4343400"/>
              <a:gd name="connsiteX57" fmla="*/ 2047009 w 7439891"/>
              <a:gd name="connsiteY57" fmla="*/ 2971800 h 4343400"/>
              <a:gd name="connsiteX58" fmla="*/ 1932709 w 7439891"/>
              <a:gd name="connsiteY58" fmla="*/ 3221181 h 4343400"/>
              <a:gd name="connsiteX59" fmla="*/ 2005445 w 7439891"/>
              <a:gd name="connsiteY59" fmla="*/ 3377045 h 4343400"/>
              <a:gd name="connsiteX60" fmla="*/ 2098964 w 7439891"/>
              <a:gd name="connsiteY60" fmla="*/ 3574472 h 4343400"/>
              <a:gd name="connsiteX61" fmla="*/ 2026227 w 7439891"/>
              <a:gd name="connsiteY61" fmla="*/ 3678381 h 4343400"/>
              <a:gd name="connsiteX62" fmla="*/ 2067791 w 7439891"/>
              <a:gd name="connsiteY62" fmla="*/ 3875809 h 4343400"/>
              <a:gd name="connsiteX63" fmla="*/ 2005445 w 7439891"/>
              <a:gd name="connsiteY63" fmla="*/ 3979718 h 4343400"/>
              <a:gd name="connsiteX64" fmla="*/ 1984664 w 7439891"/>
              <a:gd name="connsiteY64" fmla="*/ 4177145 h 4343400"/>
              <a:gd name="connsiteX65" fmla="*/ 1859973 w 7439891"/>
              <a:gd name="connsiteY65" fmla="*/ 4312227 h 4343400"/>
              <a:gd name="connsiteX66" fmla="*/ 1714500 w 7439891"/>
              <a:gd name="connsiteY66" fmla="*/ 4343400 h 4343400"/>
              <a:gd name="connsiteX67" fmla="*/ 1454727 w 7439891"/>
              <a:gd name="connsiteY67" fmla="*/ 4270663 h 4343400"/>
              <a:gd name="connsiteX68" fmla="*/ 1340427 w 7439891"/>
              <a:gd name="connsiteY68" fmla="*/ 4187536 h 4343400"/>
              <a:gd name="connsiteX69" fmla="*/ 1122218 w 7439891"/>
              <a:gd name="connsiteY69" fmla="*/ 3948545 h 4343400"/>
              <a:gd name="connsiteX70" fmla="*/ 1039091 w 7439891"/>
              <a:gd name="connsiteY70" fmla="*/ 4062845 h 4343400"/>
              <a:gd name="connsiteX71" fmla="*/ 976745 w 7439891"/>
              <a:gd name="connsiteY71" fmla="*/ 3948545 h 4343400"/>
              <a:gd name="connsiteX72" fmla="*/ 800100 w 7439891"/>
              <a:gd name="connsiteY72" fmla="*/ 3844636 h 4343400"/>
              <a:gd name="connsiteX73" fmla="*/ 810491 w 7439891"/>
              <a:gd name="connsiteY73" fmla="*/ 3595254 h 4343400"/>
              <a:gd name="connsiteX74" fmla="*/ 706582 w 7439891"/>
              <a:gd name="connsiteY74" fmla="*/ 3512127 h 4343400"/>
              <a:gd name="connsiteX75" fmla="*/ 613064 w 7439891"/>
              <a:gd name="connsiteY75" fmla="*/ 3449781 h 4343400"/>
              <a:gd name="connsiteX76" fmla="*/ 581891 w 7439891"/>
              <a:gd name="connsiteY76" fmla="*/ 3273136 h 4343400"/>
              <a:gd name="connsiteX77" fmla="*/ 498764 w 7439891"/>
              <a:gd name="connsiteY77" fmla="*/ 3179618 h 4343400"/>
              <a:gd name="connsiteX78" fmla="*/ 374073 w 7439891"/>
              <a:gd name="connsiteY78" fmla="*/ 3158836 h 4343400"/>
              <a:gd name="connsiteX79" fmla="*/ 280555 w 7439891"/>
              <a:gd name="connsiteY79" fmla="*/ 3034145 h 4343400"/>
              <a:gd name="connsiteX80" fmla="*/ 176645 w 7439891"/>
              <a:gd name="connsiteY80" fmla="*/ 2940627 h 4343400"/>
              <a:gd name="connsiteX81" fmla="*/ 114300 w 7439891"/>
              <a:gd name="connsiteY81" fmla="*/ 2857500 h 4343400"/>
              <a:gd name="connsiteX82" fmla="*/ 0 w 7439891"/>
              <a:gd name="connsiteY82" fmla="*/ 285750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7439891" h="4343400">
                <a:moveTo>
                  <a:pt x="7439891" y="0"/>
                </a:moveTo>
                <a:lnTo>
                  <a:pt x="7138555" y="488372"/>
                </a:lnTo>
                <a:lnTo>
                  <a:pt x="7013864" y="727363"/>
                </a:lnTo>
                <a:lnTo>
                  <a:pt x="6930736" y="1018309"/>
                </a:lnTo>
                <a:lnTo>
                  <a:pt x="6670964" y="1330036"/>
                </a:lnTo>
                <a:lnTo>
                  <a:pt x="6587836" y="1444336"/>
                </a:lnTo>
                <a:lnTo>
                  <a:pt x="6691745" y="1444336"/>
                </a:lnTo>
                <a:lnTo>
                  <a:pt x="6712527" y="1569027"/>
                </a:lnTo>
                <a:lnTo>
                  <a:pt x="6535882" y="1745672"/>
                </a:lnTo>
                <a:lnTo>
                  <a:pt x="6629400" y="1839190"/>
                </a:lnTo>
                <a:lnTo>
                  <a:pt x="6504709" y="1932709"/>
                </a:lnTo>
                <a:lnTo>
                  <a:pt x="6598227" y="2047009"/>
                </a:lnTo>
                <a:lnTo>
                  <a:pt x="6660573" y="2182090"/>
                </a:lnTo>
                <a:lnTo>
                  <a:pt x="6722918" y="2348345"/>
                </a:lnTo>
                <a:lnTo>
                  <a:pt x="6837218" y="2576945"/>
                </a:lnTo>
                <a:lnTo>
                  <a:pt x="6785264" y="2628900"/>
                </a:lnTo>
                <a:lnTo>
                  <a:pt x="6733309" y="2961409"/>
                </a:lnTo>
                <a:lnTo>
                  <a:pt x="6463145" y="3158836"/>
                </a:lnTo>
                <a:lnTo>
                  <a:pt x="6213764" y="3148445"/>
                </a:lnTo>
                <a:lnTo>
                  <a:pt x="6068291" y="3023754"/>
                </a:lnTo>
                <a:lnTo>
                  <a:pt x="5860473" y="2971800"/>
                </a:lnTo>
                <a:lnTo>
                  <a:pt x="5600700" y="2971800"/>
                </a:lnTo>
                <a:lnTo>
                  <a:pt x="5465618" y="2961409"/>
                </a:lnTo>
                <a:lnTo>
                  <a:pt x="5382491" y="2784763"/>
                </a:lnTo>
                <a:lnTo>
                  <a:pt x="5247409" y="2763981"/>
                </a:lnTo>
                <a:lnTo>
                  <a:pt x="5185064" y="2587336"/>
                </a:lnTo>
                <a:lnTo>
                  <a:pt x="5143500" y="2524990"/>
                </a:lnTo>
                <a:lnTo>
                  <a:pt x="5060373" y="2441863"/>
                </a:lnTo>
                <a:lnTo>
                  <a:pt x="4935682" y="2421081"/>
                </a:lnTo>
                <a:lnTo>
                  <a:pt x="4821382" y="2566554"/>
                </a:lnTo>
                <a:lnTo>
                  <a:pt x="4779818" y="2628900"/>
                </a:lnTo>
                <a:lnTo>
                  <a:pt x="4748645" y="2545772"/>
                </a:lnTo>
                <a:lnTo>
                  <a:pt x="4696691" y="2441863"/>
                </a:lnTo>
                <a:lnTo>
                  <a:pt x="4561609" y="2369127"/>
                </a:lnTo>
                <a:lnTo>
                  <a:pt x="4623955" y="2213263"/>
                </a:lnTo>
                <a:lnTo>
                  <a:pt x="4738255" y="2078181"/>
                </a:lnTo>
                <a:lnTo>
                  <a:pt x="4717473" y="1963881"/>
                </a:lnTo>
                <a:lnTo>
                  <a:pt x="4572000" y="1859972"/>
                </a:lnTo>
                <a:lnTo>
                  <a:pt x="4384964" y="1839190"/>
                </a:lnTo>
                <a:lnTo>
                  <a:pt x="4229100" y="1901536"/>
                </a:lnTo>
                <a:lnTo>
                  <a:pt x="4104409" y="2036618"/>
                </a:lnTo>
                <a:lnTo>
                  <a:pt x="4010891" y="2130136"/>
                </a:lnTo>
                <a:lnTo>
                  <a:pt x="3823855" y="2171700"/>
                </a:lnTo>
                <a:lnTo>
                  <a:pt x="3616036" y="2202872"/>
                </a:lnTo>
                <a:lnTo>
                  <a:pt x="3532909" y="2286000"/>
                </a:lnTo>
                <a:lnTo>
                  <a:pt x="3449782" y="2348345"/>
                </a:lnTo>
                <a:lnTo>
                  <a:pt x="3366655" y="2379518"/>
                </a:lnTo>
                <a:lnTo>
                  <a:pt x="3262745" y="2431472"/>
                </a:lnTo>
                <a:lnTo>
                  <a:pt x="3148445" y="2483427"/>
                </a:lnTo>
                <a:lnTo>
                  <a:pt x="3034145" y="2483427"/>
                </a:lnTo>
                <a:lnTo>
                  <a:pt x="2919845" y="2545772"/>
                </a:lnTo>
                <a:lnTo>
                  <a:pt x="2784764" y="2639290"/>
                </a:lnTo>
                <a:lnTo>
                  <a:pt x="2680855" y="2691245"/>
                </a:lnTo>
                <a:lnTo>
                  <a:pt x="2483427" y="2743200"/>
                </a:lnTo>
                <a:lnTo>
                  <a:pt x="2358736" y="2836718"/>
                </a:lnTo>
                <a:lnTo>
                  <a:pt x="2389909" y="2930236"/>
                </a:lnTo>
                <a:lnTo>
                  <a:pt x="2389909" y="2930236"/>
                </a:lnTo>
                <a:lnTo>
                  <a:pt x="2047009" y="2971800"/>
                </a:lnTo>
                <a:lnTo>
                  <a:pt x="1932709" y="3221181"/>
                </a:lnTo>
                <a:lnTo>
                  <a:pt x="2005445" y="3377045"/>
                </a:lnTo>
                <a:lnTo>
                  <a:pt x="2098964" y="3574472"/>
                </a:lnTo>
                <a:lnTo>
                  <a:pt x="2026227" y="3678381"/>
                </a:lnTo>
                <a:lnTo>
                  <a:pt x="2067791" y="3875809"/>
                </a:lnTo>
                <a:lnTo>
                  <a:pt x="2005445" y="3979718"/>
                </a:lnTo>
                <a:lnTo>
                  <a:pt x="1984664" y="4177145"/>
                </a:lnTo>
                <a:lnTo>
                  <a:pt x="1859973" y="4312227"/>
                </a:lnTo>
                <a:lnTo>
                  <a:pt x="1714500" y="4343400"/>
                </a:lnTo>
                <a:lnTo>
                  <a:pt x="1454727" y="4270663"/>
                </a:lnTo>
                <a:lnTo>
                  <a:pt x="1340427" y="4187536"/>
                </a:lnTo>
                <a:lnTo>
                  <a:pt x="1122218" y="3948545"/>
                </a:lnTo>
                <a:lnTo>
                  <a:pt x="1039091" y="4062845"/>
                </a:lnTo>
                <a:lnTo>
                  <a:pt x="976745" y="3948545"/>
                </a:lnTo>
                <a:lnTo>
                  <a:pt x="800100" y="3844636"/>
                </a:lnTo>
                <a:lnTo>
                  <a:pt x="810491" y="3595254"/>
                </a:lnTo>
                <a:lnTo>
                  <a:pt x="706582" y="3512127"/>
                </a:lnTo>
                <a:lnTo>
                  <a:pt x="613064" y="3449781"/>
                </a:lnTo>
                <a:lnTo>
                  <a:pt x="581891" y="3273136"/>
                </a:lnTo>
                <a:lnTo>
                  <a:pt x="498764" y="3179618"/>
                </a:lnTo>
                <a:lnTo>
                  <a:pt x="374073" y="3158836"/>
                </a:lnTo>
                <a:lnTo>
                  <a:pt x="280555" y="3034145"/>
                </a:lnTo>
                <a:lnTo>
                  <a:pt x="176645" y="2940627"/>
                </a:lnTo>
                <a:lnTo>
                  <a:pt x="114300" y="2857500"/>
                </a:lnTo>
                <a:lnTo>
                  <a:pt x="0" y="2857500"/>
                </a:lnTo>
              </a:path>
            </a:pathLst>
          </a:cu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0" y="0"/>
            <a:ext cx="9144000" cy="646331"/>
          </a:xfrm>
          <a:prstGeom prst="rect">
            <a:avLst/>
          </a:prstGeom>
          <a:solidFill>
            <a:srgbClr val="FFFF00"/>
          </a:solidFill>
        </p:spPr>
        <p:txBody>
          <a:bodyPr wrap="square" rtlCol="0">
            <a:spAutoFit/>
          </a:bodyPr>
          <a:lstStyle/>
          <a:p>
            <a:pPr algn="ctr"/>
            <a:r>
              <a:rPr lang="en-US" sz="3600" b="1" cap="all" dirty="0" smtClean="0"/>
              <a:t>Grand canyon national park overview</a:t>
            </a:r>
          </a:p>
        </p:txBody>
      </p:sp>
      <p:sp>
        <p:nvSpPr>
          <p:cNvPr id="21" name="TextBox 20"/>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grpSp>
        <p:nvGrpSpPr>
          <p:cNvPr id="2" name="Group 25"/>
          <p:cNvGrpSpPr/>
          <p:nvPr/>
        </p:nvGrpSpPr>
        <p:grpSpPr>
          <a:xfrm>
            <a:off x="990600" y="3657600"/>
            <a:ext cx="3436190" cy="3021497"/>
            <a:chOff x="950844" y="3647661"/>
            <a:chExt cx="3436190" cy="3021497"/>
          </a:xfrm>
          <a:solidFill>
            <a:schemeClr val="accent6">
              <a:lumMod val="60000"/>
              <a:lumOff val="40000"/>
            </a:schemeClr>
          </a:solidFill>
        </p:grpSpPr>
        <p:sp>
          <p:nvSpPr>
            <p:cNvPr id="12" name="Freeform 11"/>
            <p:cNvSpPr/>
            <p:nvPr/>
          </p:nvSpPr>
          <p:spPr>
            <a:xfrm>
              <a:off x="950844" y="3647661"/>
              <a:ext cx="3329609" cy="3021497"/>
            </a:xfrm>
            <a:custGeom>
              <a:avLst/>
              <a:gdLst>
                <a:gd name="connsiteX0" fmla="*/ 69574 w 3329609"/>
                <a:gd name="connsiteY0" fmla="*/ 745435 h 3031435"/>
                <a:gd name="connsiteX1" fmla="*/ 59635 w 3329609"/>
                <a:gd name="connsiteY1" fmla="*/ 1123122 h 3031435"/>
                <a:gd name="connsiteX2" fmla="*/ 29818 w 3329609"/>
                <a:gd name="connsiteY2" fmla="*/ 1143000 h 3031435"/>
                <a:gd name="connsiteX3" fmla="*/ 0 w 3329609"/>
                <a:gd name="connsiteY3" fmla="*/ 1977887 h 3031435"/>
                <a:gd name="connsiteX4" fmla="*/ 874644 w 3329609"/>
                <a:gd name="connsiteY4" fmla="*/ 3031435 h 3031435"/>
                <a:gd name="connsiteX5" fmla="*/ 1749287 w 3329609"/>
                <a:gd name="connsiteY5" fmla="*/ 3031435 h 3031435"/>
                <a:gd name="connsiteX6" fmla="*/ 3260035 w 3329609"/>
                <a:gd name="connsiteY6" fmla="*/ 1759226 h 3031435"/>
                <a:gd name="connsiteX7" fmla="*/ 3240157 w 3329609"/>
                <a:gd name="connsiteY7" fmla="*/ 457200 h 3031435"/>
                <a:gd name="connsiteX8" fmla="*/ 3329609 w 3329609"/>
                <a:gd name="connsiteY8" fmla="*/ 496956 h 3031435"/>
                <a:gd name="connsiteX9" fmla="*/ 3309731 w 3329609"/>
                <a:gd name="connsiteY9" fmla="*/ 0 h 3031435"/>
                <a:gd name="connsiteX10" fmla="*/ 2782957 w 3329609"/>
                <a:gd name="connsiteY10" fmla="*/ 218661 h 3031435"/>
                <a:gd name="connsiteX11" fmla="*/ 2286000 w 3329609"/>
                <a:gd name="connsiteY11" fmla="*/ 487017 h 3031435"/>
                <a:gd name="connsiteX12" fmla="*/ 2186609 w 3329609"/>
                <a:gd name="connsiteY12" fmla="*/ 675861 h 3031435"/>
                <a:gd name="connsiteX13" fmla="*/ 1888435 w 3329609"/>
                <a:gd name="connsiteY13" fmla="*/ 675861 h 3031435"/>
                <a:gd name="connsiteX14" fmla="*/ 1818861 w 3329609"/>
                <a:gd name="connsiteY14" fmla="*/ 874643 h 3031435"/>
                <a:gd name="connsiteX15" fmla="*/ 1918253 w 3329609"/>
                <a:gd name="connsiteY15" fmla="*/ 1202635 h 3031435"/>
                <a:gd name="connsiteX16" fmla="*/ 1908313 w 3329609"/>
                <a:gd name="connsiteY16" fmla="*/ 1480930 h 3031435"/>
                <a:gd name="connsiteX17" fmla="*/ 1918253 w 3329609"/>
                <a:gd name="connsiteY17" fmla="*/ 1679713 h 3031435"/>
                <a:gd name="connsiteX18" fmla="*/ 1779105 w 3329609"/>
                <a:gd name="connsiteY18" fmla="*/ 1898374 h 3031435"/>
                <a:gd name="connsiteX19" fmla="*/ 1550505 w 3329609"/>
                <a:gd name="connsiteY19" fmla="*/ 2027582 h 3031435"/>
                <a:gd name="connsiteX20" fmla="*/ 1331844 w 3329609"/>
                <a:gd name="connsiteY20" fmla="*/ 1948069 h 3031435"/>
                <a:gd name="connsiteX21" fmla="*/ 1182757 w 3329609"/>
                <a:gd name="connsiteY21" fmla="*/ 1928191 h 3031435"/>
                <a:gd name="connsiteX22" fmla="*/ 1043609 w 3329609"/>
                <a:gd name="connsiteY22" fmla="*/ 1699591 h 3031435"/>
                <a:gd name="connsiteX23" fmla="*/ 904461 w 3329609"/>
                <a:gd name="connsiteY23" fmla="*/ 1689652 h 3031435"/>
                <a:gd name="connsiteX24" fmla="*/ 695740 w 3329609"/>
                <a:gd name="connsiteY24" fmla="*/ 1480930 h 3031435"/>
                <a:gd name="connsiteX25" fmla="*/ 586409 w 3329609"/>
                <a:gd name="connsiteY25" fmla="*/ 1172817 h 3031435"/>
                <a:gd name="connsiteX26" fmla="*/ 377687 w 3329609"/>
                <a:gd name="connsiteY26" fmla="*/ 924339 h 3031435"/>
                <a:gd name="connsiteX27" fmla="*/ 69574 w 3329609"/>
                <a:gd name="connsiteY27" fmla="*/ 745435 h 3031435"/>
                <a:gd name="connsiteX0" fmla="*/ 69574 w 3329609"/>
                <a:gd name="connsiteY0" fmla="*/ 526774 h 2812774"/>
                <a:gd name="connsiteX1" fmla="*/ 59635 w 3329609"/>
                <a:gd name="connsiteY1" fmla="*/ 904461 h 2812774"/>
                <a:gd name="connsiteX2" fmla="*/ 29818 w 3329609"/>
                <a:gd name="connsiteY2" fmla="*/ 924339 h 2812774"/>
                <a:gd name="connsiteX3" fmla="*/ 0 w 3329609"/>
                <a:gd name="connsiteY3" fmla="*/ 1759226 h 2812774"/>
                <a:gd name="connsiteX4" fmla="*/ 874644 w 3329609"/>
                <a:gd name="connsiteY4" fmla="*/ 2812774 h 2812774"/>
                <a:gd name="connsiteX5" fmla="*/ 1749287 w 3329609"/>
                <a:gd name="connsiteY5" fmla="*/ 2812774 h 2812774"/>
                <a:gd name="connsiteX6" fmla="*/ 3260035 w 3329609"/>
                <a:gd name="connsiteY6" fmla="*/ 1540565 h 2812774"/>
                <a:gd name="connsiteX7" fmla="*/ 3240157 w 3329609"/>
                <a:gd name="connsiteY7" fmla="*/ 238539 h 2812774"/>
                <a:gd name="connsiteX8" fmla="*/ 3329609 w 3329609"/>
                <a:gd name="connsiteY8" fmla="*/ 278295 h 2812774"/>
                <a:gd name="connsiteX9" fmla="*/ 3170583 w 3329609"/>
                <a:gd name="connsiteY9" fmla="*/ 19878 h 2812774"/>
                <a:gd name="connsiteX10" fmla="*/ 2782957 w 3329609"/>
                <a:gd name="connsiteY10" fmla="*/ 0 h 2812774"/>
                <a:gd name="connsiteX11" fmla="*/ 2286000 w 3329609"/>
                <a:gd name="connsiteY11" fmla="*/ 268356 h 2812774"/>
                <a:gd name="connsiteX12" fmla="*/ 2186609 w 3329609"/>
                <a:gd name="connsiteY12" fmla="*/ 457200 h 2812774"/>
                <a:gd name="connsiteX13" fmla="*/ 1888435 w 3329609"/>
                <a:gd name="connsiteY13" fmla="*/ 457200 h 2812774"/>
                <a:gd name="connsiteX14" fmla="*/ 1818861 w 3329609"/>
                <a:gd name="connsiteY14" fmla="*/ 655982 h 2812774"/>
                <a:gd name="connsiteX15" fmla="*/ 1918253 w 3329609"/>
                <a:gd name="connsiteY15" fmla="*/ 983974 h 2812774"/>
                <a:gd name="connsiteX16" fmla="*/ 1908313 w 3329609"/>
                <a:gd name="connsiteY16" fmla="*/ 1262269 h 2812774"/>
                <a:gd name="connsiteX17" fmla="*/ 1918253 w 3329609"/>
                <a:gd name="connsiteY17" fmla="*/ 1461052 h 2812774"/>
                <a:gd name="connsiteX18" fmla="*/ 1779105 w 3329609"/>
                <a:gd name="connsiteY18" fmla="*/ 1679713 h 2812774"/>
                <a:gd name="connsiteX19" fmla="*/ 1550505 w 3329609"/>
                <a:gd name="connsiteY19" fmla="*/ 1808921 h 2812774"/>
                <a:gd name="connsiteX20" fmla="*/ 1331844 w 3329609"/>
                <a:gd name="connsiteY20" fmla="*/ 1729408 h 2812774"/>
                <a:gd name="connsiteX21" fmla="*/ 1182757 w 3329609"/>
                <a:gd name="connsiteY21" fmla="*/ 1709530 h 2812774"/>
                <a:gd name="connsiteX22" fmla="*/ 1043609 w 3329609"/>
                <a:gd name="connsiteY22" fmla="*/ 1480930 h 2812774"/>
                <a:gd name="connsiteX23" fmla="*/ 904461 w 3329609"/>
                <a:gd name="connsiteY23" fmla="*/ 1470991 h 2812774"/>
                <a:gd name="connsiteX24" fmla="*/ 695740 w 3329609"/>
                <a:gd name="connsiteY24" fmla="*/ 1262269 h 2812774"/>
                <a:gd name="connsiteX25" fmla="*/ 586409 w 3329609"/>
                <a:gd name="connsiteY25" fmla="*/ 954156 h 2812774"/>
                <a:gd name="connsiteX26" fmla="*/ 377687 w 3329609"/>
                <a:gd name="connsiteY26" fmla="*/ 705678 h 2812774"/>
                <a:gd name="connsiteX27" fmla="*/ 69574 w 3329609"/>
                <a:gd name="connsiteY27" fmla="*/ 526774 h 2812774"/>
                <a:gd name="connsiteX0" fmla="*/ 69574 w 3329609"/>
                <a:gd name="connsiteY0" fmla="*/ 735497 h 3021497"/>
                <a:gd name="connsiteX1" fmla="*/ 59635 w 3329609"/>
                <a:gd name="connsiteY1" fmla="*/ 1113184 h 3021497"/>
                <a:gd name="connsiteX2" fmla="*/ 29818 w 3329609"/>
                <a:gd name="connsiteY2" fmla="*/ 1133062 h 3021497"/>
                <a:gd name="connsiteX3" fmla="*/ 0 w 3329609"/>
                <a:gd name="connsiteY3" fmla="*/ 1967949 h 3021497"/>
                <a:gd name="connsiteX4" fmla="*/ 874644 w 3329609"/>
                <a:gd name="connsiteY4" fmla="*/ 3021497 h 3021497"/>
                <a:gd name="connsiteX5" fmla="*/ 1749287 w 3329609"/>
                <a:gd name="connsiteY5" fmla="*/ 3021497 h 3021497"/>
                <a:gd name="connsiteX6" fmla="*/ 3260035 w 3329609"/>
                <a:gd name="connsiteY6" fmla="*/ 1749288 h 3021497"/>
                <a:gd name="connsiteX7" fmla="*/ 3240157 w 3329609"/>
                <a:gd name="connsiteY7" fmla="*/ 447262 h 3021497"/>
                <a:gd name="connsiteX8" fmla="*/ 3329609 w 3329609"/>
                <a:gd name="connsiteY8" fmla="*/ 487018 h 3021497"/>
                <a:gd name="connsiteX9" fmla="*/ 3322983 w 3329609"/>
                <a:gd name="connsiteY9" fmla="*/ 0 h 3021497"/>
                <a:gd name="connsiteX10" fmla="*/ 2782957 w 3329609"/>
                <a:gd name="connsiteY10" fmla="*/ 208723 h 3021497"/>
                <a:gd name="connsiteX11" fmla="*/ 2286000 w 3329609"/>
                <a:gd name="connsiteY11" fmla="*/ 477079 h 3021497"/>
                <a:gd name="connsiteX12" fmla="*/ 2186609 w 3329609"/>
                <a:gd name="connsiteY12" fmla="*/ 665923 h 3021497"/>
                <a:gd name="connsiteX13" fmla="*/ 1888435 w 3329609"/>
                <a:gd name="connsiteY13" fmla="*/ 665923 h 3021497"/>
                <a:gd name="connsiteX14" fmla="*/ 1818861 w 3329609"/>
                <a:gd name="connsiteY14" fmla="*/ 864705 h 3021497"/>
                <a:gd name="connsiteX15" fmla="*/ 1918253 w 3329609"/>
                <a:gd name="connsiteY15" fmla="*/ 1192697 h 3021497"/>
                <a:gd name="connsiteX16" fmla="*/ 1908313 w 3329609"/>
                <a:gd name="connsiteY16" fmla="*/ 1470992 h 3021497"/>
                <a:gd name="connsiteX17" fmla="*/ 1918253 w 3329609"/>
                <a:gd name="connsiteY17" fmla="*/ 1669775 h 3021497"/>
                <a:gd name="connsiteX18" fmla="*/ 1779105 w 3329609"/>
                <a:gd name="connsiteY18" fmla="*/ 1888436 h 3021497"/>
                <a:gd name="connsiteX19" fmla="*/ 1550505 w 3329609"/>
                <a:gd name="connsiteY19" fmla="*/ 2017644 h 3021497"/>
                <a:gd name="connsiteX20" fmla="*/ 1331844 w 3329609"/>
                <a:gd name="connsiteY20" fmla="*/ 1938131 h 3021497"/>
                <a:gd name="connsiteX21" fmla="*/ 1182757 w 3329609"/>
                <a:gd name="connsiteY21" fmla="*/ 1918253 h 3021497"/>
                <a:gd name="connsiteX22" fmla="*/ 1043609 w 3329609"/>
                <a:gd name="connsiteY22" fmla="*/ 1689653 h 3021497"/>
                <a:gd name="connsiteX23" fmla="*/ 904461 w 3329609"/>
                <a:gd name="connsiteY23" fmla="*/ 1679714 h 3021497"/>
                <a:gd name="connsiteX24" fmla="*/ 695740 w 3329609"/>
                <a:gd name="connsiteY24" fmla="*/ 1470992 h 3021497"/>
                <a:gd name="connsiteX25" fmla="*/ 586409 w 3329609"/>
                <a:gd name="connsiteY25" fmla="*/ 1162879 h 3021497"/>
                <a:gd name="connsiteX26" fmla="*/ 377687 w 3329609"/>
                <a:gd name="connsiteY26" fmla="*/ 914401 h 3021497"/>
                <a:gd name="connsiteX27" fmla="*/ 69574 w 3329609"/>
                <a:gd name="connsiteY27" fmla="*/ 735497 h 3021497"/>
                <a:gd name="connsiteX0" fmla="*/ 69574 w 3329609"/>
                <a:gd name="connsiteY0" fmla="*/ 735497 h 3021497"/>
                <a:gd name="connsiteX1" fmla="*/ 59635 w 3329609"/>
                <a:gd name="connsiteY1" fmla="*/ 1113184 h 3021497"/>
                <a:gd name="connsiteX2" fmla="*/ 29818 w 3329609"/>
                <a:gd name="connsiteY2" fmla="*/ 1133062 h 3021497"/>
                <a:gd name="connsiteX3" fmla="*/ 0 w 3329609"/>
                <a:gd name="connsiteY3" fmla="*/ 1967949 h 3021497"/>
                <a:gd name="connsiteX4" fmla="*/ 874644 w 3329609"/>
                <a:gd name="connsiteY4" fmla="*/ 3021497 h 3021497"/>
                <a:gd name="connsiteX5" fmla="*/ 1749287 w 3329609"/>
                <a:gd name="connsiteY5" fmla="*/ 3021497 h 3021497"/>
                <a:gd name="connsiteX6" fmla="*/ 3260035 w 3329609"/>
                <a:gd name="connsiteY6" fmla="*/ 1749288 h 3021497"/>
                <a:gd name="connsiteX7" fmla="*/ 3246783 w 3329609"/>
                <a:gd name="connsiteY7" fmla="*/ 457201 h 3021497"/>
                <a:gd name="connsiteX8" fmla="*/ 3329609 w 3329609"/>
                <a:gd name="connsiteY8" fmla="*/ 487018 h 3021497"/>
                <a:gd name="connsiteX9" fmla="*/ 3322983 w 3329609"/>
                <a:gd name="connsiteY9" fmla="*/ 0 h 3021497"/>
                <a:gd name="connsiteX10" fmla="*/ 2782957 w 3329609"/>
                <a:gd name="connsiteY10" fmla="*/ 208723 h 3021497"/>
                <a:gd name="connsiteX11" fmla="*/ 2286000 w 3329609"/>
                <a:gd name="connsiteY11" fmla="*/ 477079 h 3021497"/>
                <a:gd name="connsiteX12" fmla="*/ 2186609 w 3329609"/>
                <a:gd name="connsiteY12" fmla="*/ 665923 h 3021497"/>
                <a:gd name="connsiteX13" fmla="*/ 1888435 w 3329609"/>
                <a:gd name="connsiteY13" fmla="*/ 665923 h 3021497"/>
                <a:gd name="connsiteX14" fmla="*/ 1818861 w 3329609"/>
                <a:gd name="connsiteY14" fmla="*/ 864705 h 3021497"/>
                <a:gd name="connsiteX15" fmla="*/ 1918253 w 3329609"/>
                <a:gd name="connsiteY15" fmla="*/ 1192697 h 3021497"/>
                <a:gd name="connsiteX16" fmla="*/ 1908313 w 3329609"/>
                <a:gd name="connsiteY16" fmla="*/ 1470992 h 3021497"/>
                <a:gd name="connsiteX17" fmla="*/ 1918253 w 3329609"/>
                <a:gd name="connsiteY17" fmla="*/ 1669775 h 3021497"/>
                <a:gd name="connsiteX18" fmla="*/ 1779105 w 3329609"/>
                <a:gd name="connsiteY18" fmla="*/ 1888436 h 3021497"/>
                <a:gd name="connsiteX19" fmla="*/ 1550505 w 3329609"/>
                <a:gd name="connsiteY19" fmla="*/ 2017644 h 3021497"/>
                <a:gd name="connsiteX20" fmla="*/ 1331844 w 3329609"/>
                <a:gd name="connsiteY20" fmla="*/ 1938131 h 3021497"/>
                <a:gd name="connsiteX21" fmla="*/ 1182757 w 3329609"/>
                <a:gd name="connsiteY21" fmla="*/ 1918253 h 3021497"/>
                <a:gd name="connsiteX22" fmla="*/ 1043609 w 3329609"/>
                <a:gd name="connsiteY22" fmla="*/ 1689653 h 3021497"/>
                <a:gd name="connsiteX23" fmla="*/ 904461 w 3329609"/>
                <a:gd name="connsiteY23" fmla="*/ 1679714 h 3021497"/>
                <a:gd name="connsiteX24" fmla="*/ 695740 w 3329609"/>
                <a:gd name="connsiteY24" fmla="*/ 1470992 h 3021497"/>
                <a:gd name="connsiteX25" fmla="*/ 586409 w 3329609"/>
                <a:gd name="connsiteY25" fmla="*/ 1162879 h 3021497"/>
                <a:gd name="connsiteX26" fmla="*/ 377687 w 3329609"/>
                <a:gd name="connsiteY26" fmla="*/ 914401 h 3021497"/>
                <a:gd name="connsiteX27" fmla="*/ 69574 w 3329609"/>
                <a:gd name="connsiteY27" fmla="*/ 735497 h 3021497"/>
                <a:gd name="connsiteX0" fmla="*/ 69574 w 3329609"/>
                <a:gd name="connsiteY0" fmla="*/ 735497 h 3021497"/>
                <a:gd name="connsiteX1" fmla="*/ 59635 w 3329609"/>
                <a:gd name="connsiteY1" fmla="*/ 1113184 h 3021497"/>
                <a:gd name="connsiteX2" fmla="*/ 29818 w 3329609"/>
                <a:gd name="connsiteY2" fmla="*/ 1133062 h 3021497"/>
                <a:gd name="connsiteX3" fmla="*/ 0 w 3329609"/>
                <a:gd name="connsiteY3" fmla="*/ 1967949 h 3021497"/>
                <a:gd name="connsiteX4" fmla="*/ 874644 w 3329609"/>
                <a:gd name="connsiteY4" fmla="*/ 3021497 h 3021497"/>
                <a:gd name="connsiteX5" fmla="*/ 1749287 w 3329609"/>
                <a:gd name="connsiteY5" fmla="*/ 3021497 h 3021497"/>
                <a:gd name="connsiteX6" fmla="*/ 3260035 w 3329609"/>
                <a:gd name="connsiteY6" fmla="*/ 1749288 h 3021497"/>
                <a:gd name="connsiteX7" fmla="*/ 3246783 w 3329609"/>
                <a:gd name="connsiteY7" fmla="*/ 457201 h 3021497"/>
                <a:gd name="connsiteX8" fmla="*/ 3329609 w 3329609"/>
                <a:gd name="connsiteY8" fmla="*/ 487018 h 3021497"/>
                <a:gd name="connsiteX9" fmla="*/ 3322983 w 3329609"/>
                <a:gd name="connsiteY9" fmla="*/ 0 h 3021497"/>
                <a:gd name="connsiteX10" fmla="*/ 2782957 w 3329609"/>
                <a:gd name="connsiteY10" fmla="*/ 208723 h 3021497"/>
                <a:gd name="connsiteX11" fmla="*/ 2286000 w 3329609"/>
                <a:gd name="connsiteY11" fmla="*/ 477079 h 3021497"/>
                <a:gd name="connsiteX12" fmla="*/ 2186609 w 3329609"/>
                <a:gd name="connsiteY12" fmla="*/ 665923 h 3021497"/>
                <a:gd name="connsiteX13" fmla="*/ 1888435 w 3329609"/>
                <a:gd name="connsiteY13" fmla="*/ 665923 h 3021497"/>
                <a:gd name="connsiteX14" fmla="*/ 1818861 w 3329609"/>
                <a:gd name="connsiteY14" fmla="*/ 864705 h 3021497"/>
                <a:gd name="connsiteX15" fmla="*/ 1918253 w 3329609"/>
                <a:gd name="connsiteY15" fmla="*/ 1192697 h 3021497"/>
                <a:gd name="connsiteX16" fmla="*/ 1908313 w 3329609"/>
                <a:gd name="connsiteY16" fmla="*/ 1470992 h 3021497"/>
                <a:gd name="connsiteX17" fmla="*/ 1918253 w 3329609"/>
                <a:gd name="connsiteY17" fmla="*/ 1669775 h 3021497"/>
                <a:gd name="connsiteX18" fmla="*/ 1779105 w 3329609"/>
                <a:gd name="connsiteY18" fmla="*/ 1888436 h 3021497"/>
                <a:gd name="connsiteX19" fmla="*/ 1550505 w 3329609"/>
                <a:gd name="connsiteY19" fmla="*/ 2017644 h 3021497"/>
                <a:gd name="connsiteX20" fmla="*/ 1331844 w 3329609"/>
                <a:gd name="connsiteY20" fmla="*/ 1938131 h 3021497"/>
                <a:gd name="connsiteX21" fmla="*/ 1182757 w 3329609"/>
                <a:gd name="connsiteY21" fmla="*/ 1918253 h 3021497"/>
                <a:gd name="connsiteX22" fmla="*/ 1043609 w 3329609"/>
                <a:gd name="connsiteY22" fmla="*/ 1689653 h 3021497"/>
                <a:gd name="connsiteX23" fmla="*/ 904461 w 3329609"/>
                <a:gd name="connsiteY23" fmla="*/ 1679714 h 3021497"/>
                <a:gd name="connsiteX24" fmla="*/ 695740 w 3329609"/>
                <a:gd name="connsiteY24" fmla="*/ 1470992 h 3021497"/>
                <a:gd name="connsiteX25" fmla="*/ 586409 w 3329609"/>
                <a:gd name="connsiteY25" fmla="*/ 1162879 h 3021497"/>
                <a:gd name="connsiteX26" fmla="*/ 377687 w 3329609"/>
                <a:gd name="connsiteY26" fmla="*/ 914401 h 3021497"/>
                <a:gd name="connsiteX27" fmla="*/ 69574 w 3329609"/>
                <a:gd name="connsiteY27" fmla="*/ 735497 h 3021497"/>
                <a:gd name="connsiteX0" fmla="*/ 69574 w 3329609"/>
                <a:gd name="connsiteY0" fmla="*/ 735497 h 3021497"/>
                <a:gd name="connsiteX1" fmla="*/ 59635 w 3329609"/>
                <a:gd name="connsiteY1" fmla="*/ 1113184 h 3021497"/>
                <a:gd name="connsiteX2" fmla="*/ 29818 w 3329609"/>
                <a:gd name="connsiteY2" fmla="*/ 1133062 h 3021497"/>
                <a:gd name="connsiteX3" fmla="*/ 0 w 3329609"/>
                <a:gd name="connsiteY3" fmla="*/ 1967949 h 3021497"/>
                <a:gd name="connsiteX4" fmla="*/ 874644 w 3329609"/>
                <a:gd name="connsiteY4" fmla="*/ 3021497 h 3021497"/>
                <a:gd name="connsiteX5" fmla="*/ 1749287 w 3329609"/>
                <a:gd name="connsiteY5" fmla="*/ 3021497 h 3021497"/>
                <a:gd name="connsiteX6" fmla="*/ 3260035 w 3329609"/>
                <a:gd name="connsiteY6" fmla="*/ 1749288 h 3021497"/>
                <a:gd name="connsiteX7" fmla="*/ 3246783 w 3329609"/>
                <a:gd name="connsiteY7" fmla="*/ 457201 h 3021497"/>
                <a:gd name="connsiteX8" fmla="*/ 3329609 w 3329609"/>
                <a:gd name="connsiteY8" fmla="*/ 487018 h 3021497"/>
                <a:gd name="connsiteX9" fmla="*/ 3322983 w 3329609"/>
                <a:gd name="connsiteY9" fmla="*/ 0 h 3021497"/>
                <a:gd name="connsiteX10" fmla="*/ 2782957 w 3329609"/>
                <a:gd name="connsiteY10" fmla="*/ 208723 h 3021497"/>
                <a:gd name="connsiteX11" fmla="*/ 2286000 w 3329609"/>
                <a:gd name="connsiteY11" fmla="*/ 477079 h 3021497"/>
                <a:gd name="connsiteX12" fmla="*/ 2186609 w 3329609"/>
                <a:gd name="connsiteY12" fmla="*/ 665923 h 3021497"/>
                <a:gd name="connsiteX13" fmla="*/ 1888435 w 3329609"/>
                <a:gd name="connsiteY13" fmla="*/ 665923 h 3021497"/>
                <a:gd name="connsiteX14" fmla="*/ 1818861 w 3329609"/>
                <a:gd name="connsiteY14" fmla="*/ 864705 h 3021497"/>
                <a:gd name="connsiteX15" fmla="*/ 1918253 w 3329609"/>
                <a:gd name="connsiteY15" fmla="*/ 1192697 h 3021497"/>
                <a:gd name="connsiteX16" fmla="*/ 1908313 w 3329609"/>
                <a:gd name="connsiteY16" fmla="*/ 1470992 h 3021497"/>
                <a:gd name="connsiteX17" fmla="*/ 1918253 w 3329609"/>
                <a:gd name="connsiteY17" fmla="*/ 1669775 h 3021497"/>
                <a:gd name="connsiteX18" fmla="*/ 1779105 w 3329609"/>
                <a:gd name="connsiteY18" fmla="*/ 1888436 h 3021497"/>
                <a:gd name="connsiteX19" fmla="*/ 1550505 w 3329609"/>
                <a:gd name="connsiteY19" fmla="*/ 2017644 h 3021497"/>
                <a:gd name="connsiteX20" fmla="*/ 1331844 w 3329609"/>
                <a:gd name="connsiteY20" fmla="*/ 1938131 h 3021497"/>
                <a:gd name="connsiteX21" fmla="*/ 1182757 w 3329609"/>
                <a:gd name="connsiteY21" fmla="*/ 1918253 h 3021497"/>
                <a:gd name="connsiteX22" fmla="*/ 1043609 w 3329609"/>
                <a:gd name="connsiteY22" fmla="*/ 1689653 h 3021497"/>
                <a:gd name="connsiteX23" fmla="*/ 904461 w 3329609"/>
                <a:gd name="connsiteY23" fmla="*/ 1679714 h 3021497"/>
                <a:gd name="connsiteX24" fmla="*/ 685800 w 3329609"/>
                <a:gd name="connsiteY24" fmla="*/ 1676400 h 3021497"/>
                <a:gd name="connsiteX25" fmla="*/ 586409 w 3329609"/>
                <a:gd name="connsiteY25" fmla="*/ 1162879 h 3021497"/>
                <a:gd name="connsiteX26" fmla="*/ 377687 w 3329609"/>
                <a:gd name="connsiteY26" fmla="*/ 914401 h 3021497"/>
                <a:gd name="connsiteX27" fmla="*/ 69574 w 3329609"/>
                <a:gd name="connsiteY27" fmla="*/ 735497 h 3021497"/>
                <a:gd name="connsiteX0" fmla="*/ 69574 w 3329609"/>
                <a:gd name="connsiteY0" fmla="*/ 735497 h 3021497"/>
                <a:gd name="connsiteX1" fmla="*/ 59635 w 3329609"/>
                <a:gd name="connsiteY1" fmla="*/ 1113184 h 3021497"/>
                <a:gd name="connsiteX2" fmla="*/ 29818 w 3329609"/>
                <a:gd name="connsiteY2" fmla="*/ 1133062 h 3021497"/>
                <a:gd name="connsiteX3" fmla="*/ 0 w 3329609"/>
                <a:gd name="connsiteY3" fmla="*/ 1967949 h 3021497"/>
                <a:gd name="connsiteX4" fmla="*/ 874644 w 3329609"/>
                <a:gd name="connsiteY4" fmla="*/ 3021497 h 3021497"/>
                <a:gd name="connsiteX5" fmla="*/ 1749287 w 3329609"/>
                <a:gd name="connsiteY5" fmla="*/ 3021497 h 3021497"/>
                <a:gd name="connsiteX6" fmla="*/ 3260035 w 3329609"/>
                <a:gd name="connsiteY6" fmla="*/ 1749288 h 3021497"/>
                <a:gd name="connsiteX7" fmla="*/ 3246783 w 3329609"/>
                <a:gd name="connsiteY7" fmla="*/ 457201 h 3021497"/>
                <a:gd name="connsiteX8" fmla="*/ 3329609 w 3329609"/>
                <a:gd name="connsiteY8" fmla="*/ 487018 h 3021497"/>
                <a:gd name="connsiteX9" fmla="*/ 3322983 w 3329609"/>
                <a:gd name="connsiteY9" fmla="*/ 0 h 3021497"/>
                <a:gd name="connsiteX10" fmla="*/ 2782957 w 3329609"/>
                <a:gd name="connsiteY10" fmla="*/ 208723 h 3021497"/>
                <a:gd name="connsiteX11" fmla="*/ 2286000 w 3329609"/>
                <a:gd name="connsiteY11" fmla="*/ 477079 h 3021497"/>
                <a:gd name="connsiteX12" fmla="*/ 2186609 w 3329609"/>
                <a:gd name="connsiteY12" fmla="*/ 665923 h 3021497"/>
                <a:gd name="connsiteX13" fmla="*/ 1888435 w 3329609"/>
                <a:gd name="connsiteY13" fmla="*/ 665923 h 3021497"/>
                <a:gd name="connsiteX14" fmla="*/ 1818861 w 3329609"/>
                <a:gd name="connsiteY14" fmla="*/ 864705 h 3021497"/>
                <a:gd name="connsiteX15" fmla="*/ 1918253 w 3329609"/>
                <a:gd name="connsiteY15" fmla="*/ 1192697 h 3021497"/>
                <a:gd name="connsiteX16" fmla="*/ 1908313 w 3329609"/>
                <a:gd name="connsiteY16" fmla="*/ 1470992 h 3021497"/>
                <a:gd name="connsiteX17" fmla="*/ 1918253 w 3329609"/>
                <a:gd name="connsiteY17" fmla="*/ 1669775 h 3021497"/>
                <a:gd name="connsiteX18" fmla="*/ 1779105 w 3329609"/>
                <a:gd name="connsiteY18" fmla="*/ 1888436 h 3021497"/>
                <a:gd name="connsiteX19" fmla="*/ 1550505 w 3329609"/>
                <a:gd name="connsiteY19" fmla="*/ 2017644 h 3021497"/>
                <a:gd name="connsiteX20" fmla="*/ 1331844 w 3329609"/>
                <a:gd name="connsiteY20" fmla="*/ 1938131 h 3021497"/>
                <a:gd name="connsiteX21" fmla="*/ 1182757 w 3329609"/>
                <a:gd name="connsiteY21" fmla="*/ 1918253 h 3021497"/>
                <a:gd name="connsiteX22" fmla="*/ 1043609 w 3329609"/>
                <a:gd name="connsiteY22" fmla="*/ 1689653 h 3021497"/>
                <a:gd name="connsiteX23" fmla="*/ 904461 w 3329609"/>
                <a:gd name="connsiteY23" fmla="*/ 1679714 h 3021497"/>
                <a:gd name="connsiteX24" fmla="*/ 685800 w 3329609"/>
                <a:gd name="connsiteY24" fmla="*/ 1676400 h 3021497"/>
                <a:gd name="connsiteX25" fmla="*/ 533400 w 3329609"/>
                <a:gd name="connsiteY25" fmla="*/ 1447800 h 3021497"/>
                <a:gd name="connsiteX26" fmla="*/ 586409 w 3329609"/>
                <a:gd name="connsiteY26" fmla="*/ 1162879 h 3021497"/>
                <a:gd name="connsiteX27" fmla="*/ 377687 w 3329609"/>
                <a:gd name="connsiteY27" fmla="*/ 914401 h 3021497"/>
                <a:gd name="connsiteX28" fmla="*/ 69574 w 3329609"/>
                <a:gd name="connsiteY28" fmla="*/ 735497 h 3021497"/>
                <a:gd name="connsiteX0" fmla="*/ 69574 w 3329609"/>
                <a:gd name="connsiteY0" fmla="*/ 735497 h 3021497"/>
                <a:gd name="connsiteX1" fmla="*/ 59635 w 3329609"/>
                <a:gd name="connsiteY1" fmla="*/ 1113184 h 3021497"/>
                <a:gd name="connsiteX2" fmla="*/ 29818 w 3329609"/>
                <a:gd name="connsiteY2" fmla="*/ 1133062 h 3021497"/>
                <a:gd name="connsiteX3" fmla="*/ 0 w 3329609"/>
                <a:gd name="connsiteY3" fmla="*/ 1967949 h 3021497"/>
                <a:gd name="connsiteX4" fmla="*/ 874644 w 3329609"/>
                <a:gd name="connsiteY4" fmla="*/ 3021497 h 3021497"/>
                <a:gd name="connsiteX5" fmla="*/ 1749287 w 3329609"/>
                <a:gd name="connsiteY5" fmla="*/ 3021497 h 3021497"/>
                <a:gd name="connsiteX6" fmla="*/ 3260035 w 3329609"/>
                <a:gd name="connsiteY6" fmla="*/ 1749288 h 3021497"/>
                <a:gd name="connsiteX7" fmla="*/ 3246783 w 3329609"/>
                <a:gd name="connsiteY7" fmla="*/ 457201 h 3021497"/>
                <a:gd name="connsiteX8" fmla="*/ 3329609 w 3329609"/>
                <a:gd name="connsiteY8" fmla="*/ 487018 h 3021497"/>
                <a:gd name="connsiteX9" fmla="*/ 3322983 w 3329609"/>
                <a:gd name="connsiteY9" fmla="*/ 0 h 3021497"/>
                <a:gd name="connsiteX10" fmla="*/ 2782957 w 3329609"/>
                <a:gd name="connsiteY10" fmla="*/ 208723 h 3021497"/>
                <a:gd name="connsiteX11" fmla="*/ 2286000 w 3329609"/>
                <a:gd name="connsiteY11" fmla="*/ 477079 h 3021497"/>
                <a:gd name="connsiteX12" fmla="*/ 2186609 w 3329609"/>
                <a:gd name="connsiteY12" fmla="*/ 665923 h 3021497"/>
                <a:gd name="connsiteX13" fmla="*/ 1888435 w 3329609"/>
                <a:gd name="connsiteY13" fmla="*/ 665923 h 3021497"/>
                <a:gd name="connsiteX14" fmla="*/ 1818861 w 3329609"/>
                <a:gd name="connsiteY14" fmla="*/ 864705 h 3021497"/>
                <a:gd name="connsiteX15" fmla="*/ 1918253 w 3329609"/>
                <a:gd name="connsiteY15" fmla="*/ 1192697 h 3021497"/>
                <a:gd name="connsiteX16" fmla="*/ 1908313 w 3329609"/>
                <a:gd name="connsiteY16" fmla="*/ 1470992 h 3021497"/>
                <a:gd name="connsiteX17" fmla="*/ 1918253 w 3329609"/>
                <a:gd name="connsiteY17" fmla="*/ 1669775 h 3021497"/>
                <a:gd name="connsiteX18" fmla="*/ 1779105 w 3329609"/>
                <a:gd name="connsiteY18" fmla="*/ 1888436 h 3021497"/>
                <a:gd name="connsiteX19" fmla="*/ 1550505 w 3329609"/>
                <a:gd name="connsiteY19" fmla="*/ 2017644 h 3021497"/>
                <a:gd name="connsiteX20" fmla="*/ 1331844 w 3329609"/>
                <a:gd name="connsiteY20" fmla="*/ 1938131 h 3021497"/>
                <a:gd name="connsiteX21" fmla="*/ 1182757 w 3329609"/>
                <a:gd name="connsiteY21" fmla="*/ 1918253 h 3021497"/>
                <a:gd name="connsiteX22" fmla="*/ 1043609 w 3329609"/>
                <a:gd name="connsiteY22" fmla="*/ 1689653 h 3021497"/>
                <a:gd name="connsiteX23" fmla="*/ 904461 w 3329609"/>
                <a:gd name="connsiteY23" fmla="*/ 1679714 h 3021497"/>
                <a:gd name="connsiteX24" fmla="*/ 685800 w 3329609"/>
                <a:gd name="connsiteY24" fmla="*/ 1600200 h 3021497"/>
                <a:gd name="connsiteX25" fmla="*/ 533400 w 3329609"/>
                <a:gd name="connsiteY25" fmla="*/ 1447800 h 3021497"/>
                <a:gd name="connsiteX26" fmla="*/ 586409 w 3329609"/>
                <a:gd name="connsiteY26" fmla="*/ 1162879 h 3021497"/>
                <a:gd name="connsiteX27" fmla="*/ 377687 w 3329609"/>
                <a:gd name="connsiteY27" fmla="*/ 914401 h 3021497"/>
                <a:gd name="connsiteX28" fmla="*/ 69574 w 3329609"/>
                <a:gd name="connsiteY28" fmla="*/ 735497 h 3021497"/>
                <a:gd name="connsiteX0" fmla="*/ 69574 w 3329609"/>
                <a:gd name="connsiteY0" fmla="*/ 735497 h 3021497"/>
                <a:gd name="connsiteX1" fmla="*/ 59635 w 3329609"/>
                <a:gd name="connsiteY1" fmla="*/ 1113184 h 3021497"/>
                <a:gd name="connsiteX2" fmla="*/ 29818 w 3329609"/>
                <a:gd name="connsiteY2" fmla="*/ 1133062 h 3021497"/>
                <a:gd name="connsiteX3" fmla="*/ 0 w 3329609"/>
                <a:gd name="connsiteY3" fmla="*/ 1967949 h 3021497"/>
                <a:gd name="connsiteX4" fmla="*/ 874644 w 3329609"/>
                <a:gd name="connsiteY4" fmla="*/ 3021497 h 3021497"/>
                <a:gd name="connsiteX5" fmla="*/ 1749287 w 3329609"/>
                <a:gd name="connsiteY5" fmla="*/ 3021497 h 3021497"/>
                <a:gd name="connsiteX6" fmla="*/ 3260035 w 3329609"/>
                <a:gd name="connsiteY6" fmla="*/ 1749288 h 3021497"/>
                <a:gd name="connsiteX7" fmla="*/ 3246783 w 3329609"/>
                <a:gd name="connsiteY7" fmla="*/ 457201 h 3021497"/>
                <a:gd name="connsiteX8" fmla="*/ 3329609 w 3329609"/>
                <a:gd name="connsiteY8" fmla="*/ 487018 h 3021497"/>
                <a:gd name="connsiteX9" fmla="*/ 3322983 w 3329609"/>
                <a:gd name="connsiteY9" fmla="*/ 0 h 3021497"/>
                <a:gd name="connsiteX10" fmla="*/ 2782957 w 3329609"/>
                <a:gd name="connsiteY10" fmla="*/ 208723 h 3021497"/>
                <a:gd name="connsiteX11" fmla="*/ 2286000 w 3329609"/>
                <a:gd name="connsiteY11" fmla="*/ 477079 h 3021497"/>
                <a:gd name="connsiteX12" fmla="*/ 2186609 w 3329609"/>
                <a:gd name="connsiteY12" fmla="*/ 665923 h 3021497"/>
                <a:gd name="connsiteX13" fmla="*/ 1888435 w 3329609"/>
                <a:gd name="connsiteY13" fmla="*/ 665923 h 3021497"/>
                <a:gd name="connsiteX14" fmla="*/ 1818861 w 3329609"/>
                <a:gd name="connsiteY14" fmla="*/ 864705 h 3021497"/>
                <a:gd name="connsiteX15" fmla="*/ 1918253 w 3329609"/>
                <a:gd name="connsiteY15" fmla="*/ 1192697 h 3021497"/>
                <a:gd name="connsiteX16" fmla="*/ 1908313 w 3329609"/>
                <a:gd name="connsiteY16" fmla="*/ 1470992 h 3021497"/>
                <a:gd name="connsiteX17" fmla="*/ 1918253 w 3329609"/>
                <a:gd name="connsiteY17" fmla="*/ 1669775 h 3021497"/>
                <a:gd name="connsiteX18" fmla="*/ 1779105 w 3329609"/>
                <a:gd name="connsiteY18" fmla="*/ 1888436 h 3021497"/>
                <a:gd name="connsiteX19" fmla="*/ 1550505 w 3329609"/>
                <a:gd name="connsiteY19" fmla="*/ 2017644 h 3021497"/>
                <a:gd name="connsiteX20" fmla="*/ 1331844 w 3329609"/>
                <a:gd name="connsiteY20" fmla="*/ 1938131 h 3021497"/>
                <a:gd name="connsiteX21" fmla="*/ 1182757 w 3329609"/>
                <a:gd name="connsiteY21" fmla="*/ 1918253 h 3021497"/>
                <a:gd name="connsiteX22" fmla="*/ 1043609 w 3329609"/>
                <a:gd name="connsiteY22" fmla="*/ 1689653 h 3021497"/>
                <a:gd name="connsiteX23" fmla="*/ 838200 w 3329609"/>
                <a:gd name="connsiteY23" fmla="*/ 1752600 h 3021497"/>
                <a:gd name="connsiteX24" fmla="*/ 685800 w 3329609"/>
                <a:gd name="connsiteY24" fmla="*/ 1600200 h 3021497"/>
                <a:gd name="connsiteX25" fmla="*/ 533400 w 3329609"/>
                <a:gd name="connsiteY25" fmla="*/ 1447800 h 3021497"/>
                <a:gd name="connsiteX26" fmla="*/ 586409 w 3329609"/>
                <a:gd name="connsiteY26" fmla="*/ 1162879 h 3021497"/>
                <a:gd name="connsiteX27" fmla="*/ 377687 w 3329609"/>
                <a:gd name="connsiteY27" fmla="*/ 914401 h 3021497"/>
                <a:gd name="connsiteX28" fmla="*/ 69574 w 3329609"/>
                <a:gd name="connsiteY28" fmla="*/ 735497 h 3021497"/>
                <a:gd name="connsiteX0" fmla="*/ 69574 w 3329609"/>
                <a:gd name="connsiteY0" fmla="*/ 735497 h 3021497"/>
                <a:gd name="connsiteX1" fmla="*/ 59635 w 3329609"/>
                <a:gd name="connsiteY1" fmla="*/ 1113184 h 3021497"/>
                <a:gd name="connsiteX2" fmla="*/ 29818 w 3329609"/>
                <a:gd name="connsiteY2" fmla="*/ 1133062 h 3021497"/>
                <a:gd name="connsiteX3" fmla="*/ 0 w 3329609"/>
                <a:gd name="connsiteY3" fmla="*/ 1967949 h 3021497"/>
                <a:gd name="connsiteX4" fmla="*/ 874644 w 3329609"/>
                <a:gd name="connsiteY4" fmla="*/ 3021497 h 3021497"/>
                <a:gd name="connsiteX5" fmla="*/ 1749287 w 3329609"/>
                <a:gd name="connsiteY5" fmla="*/ 3021497 h 3021497"/>
                <a:gd name="connsiteX6" fmla="*/ 3260035 w 3329609"/>
                <a:gd name="connsiteY6" fmla="*/ 1749288 h 3021497"/>
                <a:gd name="connsiteX7" fmla="*/ 3246783 w 3329609"/>
                <a:gd name="connsiteY7" fmla="*/ 457201 h 3021497"/>
                <a:gd name="connsiteX8" fmla="*/ 3329609 w 3329609"/>
                <a:gd name="connsiteY8" fmla="*/ 487018 h 3021497"/>
                <a:gd name="connsiteX9" fmla="*/ 3322983 w 3329609"/>
                <a:gd name="connsiteY9" fmla="*/ 0 h 3021497"/>
                <a:gd name="connsiteX10" fmla="*/ 2782957 w 3329609"/>
                <a:gd name="connsiteY10" fmla="*/ 208723 h 3021497"/>
                <a:gd name="connsiteX11" fmla="*/ 2286000 w 3329609"/>
                <a:gd name="connsiteY11" fmla="*/ 477079 h 3021497"/>
                <a:gd name="connsiteX12" fmla="*/ 2186609 w 3329609"/>
                <a:gd name="connsiteY12" fmla="*/ 665923 h 3021497"/>
                <a:gd name="connsiteX13" fmla="*/ 1888435 w 3329609"/>
                <a:gd name="connsiteY13" fmla="*/ 665923 h 3021497"/>
                <a:gd name="connsiteX14" fmla="*/ 1818861 w 3329609"/>
                <a:gd name="connsiteY14" fmla="*/ 864705 h 3021497"/>
                <a:gd name="connsiteX15" fmla="*/ 1918253 w 3329609"/>
                <a:gd name="connsiteY15" fmla="*/ 1192697 h 3021497"/>
                <a:gd name="connsiteX16" fmla="*/ 1908313 w 3329609"/>
                <a:gd name="connsiteY16" fmla="*/ 1470992 h 3021497"/>
                <a:gd name="connsiteX17" fmla="*/ 1918253 w 3329609"/>
                <a:gd name="connsiteY17" fmla="*/ 1669775 h 3021497"/>
                <a:gd name="connsiteX18" fmla="*/ 1779105 w 3329609"/>
                <a:gd name="connsiteY18" fmla="*/ 1888436 h 3021497"/>
                <a:gd name="connsiteX19" fmla="*/ 1550505 w 3329609"/>
                <a:gd name="connsiteY19" fmla="*/ 2017644 h 3021497"/>
                <a:gd name="connsiteX20" fmla="*/ 1331844 w 3329609"/>
                <a:gd name="connsiteY20" fmla="*/ 1938131 h 3021497"/>
                <a:gd name="connsiteX21" fmla="*/ 1182757 w 3329609"/>
                <a:gd name="connsiteY21" fmla="*/ 1918253 h 3021497"/>
                <a:gd name="connsiteX22" fmla="*/ 914400 w 3329609"/>
                <a:gd name="connsiteY22" fmla="*/ 1676400 h 3021497"/>
                <a:gd name="connsiteX23" fmla="*/ 838200 w 3329609"/>
                <a:gd name="connsiteY23" fmla="*/ 1752600 h 3021497"/>
                <a:gd name="connsiteX24" fmla="*/ 685800 w 3329609"/>
                <a:gd name="connsiteY24" fmla="*/ 1600200 h 3021497"/>
                <a:gd name="connsiteX25" fmla="*/ 533400 w 3329609"/>
                <a:gd name="connsiteY25" fmla="*/ 1447800 h 3021497"/>
                <a:gd name="connsiteX26" fmla="*/ 586409 w 3329609"/>
                <a:gd name="connsiteY26" fmla="*/ 1162879 h 3021497"/>
                <a:gd name="connsiteX27" fmla="*/ 377687 w 3329609"/>
                <a:gd name="connsiteY27" fmla="*/ 914401 h 3021497"/>
                <a:gd name="connsiteX28" fmla="*/ 69574 w 3329609"/>
                <a:gd name="connsiteY28" fmla="*/ 735497 h 3021497"/>
                <a:gd name="connsiteX0" fmla="*/ 69574 w 3329609"/>
                <a:gd name="connsiteY0" fmla="*/ 735497 h 3021497"/>
                <a:gd name="connsiteX1" fmla="*/ 59635 w 3329609"/>
                <a:gd name="connsiteY1" fmla="*/ 1113184 h 3021497"/>
                <a:gd name="connsiteX2" fmla="*/ 29818 w 3329609"/>
                <a:gd name="connsiteY2" fmla="*/ 1133062 h 3021497"/>
                <a:gd name="connsiteX3" fmla="*/ 0 w 3329609"/>
                <a:gd name="connsiteY3" fmla="*/ 1967949 h 3021497"/>
                <a:gd name="connsiteX4" fmla="*/ 874644 w 3329609"/>
                <a:gd name="connsiteY4" fmla="*/ 3021497 h 3021497"/>
                <a:gd name="connsiteX5" fmla="*/ 1749287 w 3329609"/>
                <a:gd name="connsiteY5" fmla="*/ 3021497 h 3021497"/>
                <a:gd name="connsiteX6" fmla="*/ 3260035 w 3329609"/>
                <a:gd name="connsiteY6" fmla="*/ 1749288 h 3021497"/>
                <a:gd name="connsiteX7" fmla="*/ 3246783 w 3329609"/>
                <a:gd name="connsiteY7" fmla="*/ 457201 h 3021497"/>
                <a:gd name="connsiteX8" fmla="*/ 3329609 w 3329609"/>
                <a:gd name="connsiteY8" fmla="*/ 487018 h 3021497"/>
                <a:gd name="connsiteX9" fmla="*/ 3322983 w 3329609"/>
                <a:gd name="connsiteY9" fmla="*/ 0 h 3021497"/>
                <a:gd name="connsiteX10" fmla="*/ 2782957 w 3329609"/>
                <a:gd name="connsiteY10" fmla="*/ 208723 h 3021497"/>
                <a:gd name="connsiteX11" fmla="*/ 2286000 w 3329609"/>
                <a:gd name="connsiteY11" fmla="*/ 477079 h 3021497"/>
                <a:gd name="connsiteX12" fmla="*/ 2186609 w 3329609"/>
                <a:gd name="connsiteY12" fmla="*/ 665923 h 3021497"/>
                <a:gd name="connsiteX13" fmla="*/ 1888435 w 3329609"/>
                <a:gd name="connsiteY13" fmla="*/ 665923 h 3021497"/>
                <a:gd name="connsiteX14" fmla="*/ 1818861 w 3329609"/>
                <a:gd name="connsiteY14" fmla="*/ 864705 h 3021497"/>
                <a:gd name="connsiteX15" fmla="*/ 1918253 w 3329609"/>
                <a:gd name="connsiteY15" fmla="*/ 1192697 h 3021497"/>
                <a:gd name="connsiteX16" fmla="*/ 1908313 w 3329609"/>
                <a:gd name="connsiteY16" fmla="*/ 1470992 h 3021497"/>
                <a:gd name="connsiteX17" fmla="*/ 1918253 w 3329609"/>
                <a:gd name="connsiteY17" fmla="*/ 1669775 h 3021497"/>
                <a:gd name="connsiteX18" fmla="*/ 1779105 w 3329609"/>
                <a:gd name="connsiteY18" fmla="*/ 1888436 h 3021497"/>
                <a:gd name="connsiteX19" fmla="*/ 1550505 w 3329609"/>
                <a:gd name="connsiteY19" fmla="*/ 2017644 h 3021497"/>
                <a:gd name="connsiteX20" fmla="*/ 1331844 w 3329609"/>
                <a:gd name="connsiteY20" fmla="*/ 1938131 h 3021497"/>
                <a:gd name="connsiteX21" fmla="*/ 1182757 w 3329609"/>
                <a:gd name="connsiteY21" fmla="*/ 1918253 h 3021497"/>
                <a:gd name="connsiteX22" fmla="*/ 914400 w 3329609"/>
                <a:gd name="connsiteY22" fmla="*/ 1676400 h 3021497"/>
                <a:gd name="connsiteX23" fmla="*/ 838200 w 3329609"/>
                <a:gd name="connsiteY23" fmla="*/ 1752600 h 3021497"/>
                <a:gd name="connsiteX24" fmla="*/ 685800 w 3329609"/>
                <a:gd name="connsiteY24" fmla="*/ 1600200 h 3021497"/>
                <a:gd name="connsiteX25" fmla="*/ 533400 w 3329609"/>
                <a:gd name="connsiteY25" fmla="*/ 1447800 h 3021497"/>
                <a:gd name="connsiteX26" fmla="*/ 533400 w 3329609"/>
                <a:gd name="connsiteY26" fmla="*/ 1219200 h 3021497"/>
                <a:gd name="connsiteX27" fmla="*/ 377687 w 3329609"/>
                <a:gd name="connsiteY27" fmla="*/ 914401 h 3021497"/>
                <a:gd name="connsiteX28" fmla="*/ 69574 w 3329609"/>
                <a:gd name="connsiteY28" fmla="*/ 735497 h 3021497"/>
                <a:gd name="connsiteX0" fmla="*/ 69574 w 3329609"/>
                <a:gd name="connsiteY0" fmla="*/ 735497 h 3021497"/>
                <a:gd name="connsiteX1" fmla="*/ 59635 w 3329609"/>
                <a:gd name="connsiteY1" fmla="*/ 1113184 h 3021497"/>
                <a:gd name="connsiteX2" fmla="*/ 29818 w 3329609"/>
                <a:gd name="connsiteY2" fmla="*/ 1133062 h 3021497"/>
                <a:gd name="connsiteX3" fmla="*/ 0 w 3329609"/>
                <a:gd name="connsiteY3" fmla="*/ 1967949 h 3021497"/>
                <a:gd name="connsiteX4" fmla="*/ 874644 w 3329609"/>
                <a:gd name="connsiteY4" fmla="*/ 3021497 h 3021497"/>
                <a:gd name="connsiteX5" fmla="*/ 1749287 w 3329609"/>
                <a:gd name="connsiteY5" fmla="*/ 3021497 h 3021497"/>
                <a:gd name="connsiteX6" fmla="*/ 3260035 w 3329609"/>
                <a:gd name="connsiteY6" fmla="*/ 1749288 h 3021497"/>
                <a:gd name="connsiteX7" fmla="*/ 3246783 w 3329609"/>
                <a:gd name="connsiteY7" fmla="*/ 457201 h 3021497"/>
                <a:gd name="connsiteX8" fmla="*/ 3329609 w 3329609"/>
                <a:gd name="connsiteY8" fmla="*/ 487018 h 3021497"/>
                <a:gd name="connsiteX9" fmla="*/ 3322983 w 3329609"/>
                <a:gd name="connsiteY9" fmla="*/ 0 h 3021497"/>
                <a:gd name="connsiteX10" fmla="*/ 2782957 w 3329609"/>
                <a:gd name="connsiteY10" fmla="*/ 208723 h 3021497"/>
                <a:gd name="connsiteX11" fmla="*/ 2286000 w 3329609"/>
                <a:gd name="connsiteY11" fmla="*/ 477079 h 3021497"/>
                <a:gd name="connsiteX12" fmla="*/ 2186609 w 3329609"/>
                <a:gd name="connsiteY12" fmla="*/ 665923 h 3021497"/>
                <a:gd name="connsiteX13" fmla="*/ 1888435 w 3329609"/>
                <a:gd name="connsiteY13" fmla="*/ 665923 h 3021497"/>
                <a:gd name="connsiteX14" fmla="*/ 1818861 w 3329609"/>
                <a:gd name="connsiteY14" fmla="*/ 864705 h 3021497"/>
                <a:gd name="connsiteX15" fmla="*/ 1918253 w 3329609"/>
                <a:gd name="connsiteY15" fmla="*/ 1192697 h 3021497"/>
                <a:gd name="connsiteX16" fmla="*/ 1908313 w 3329609"/>
                <a:gd name="connsiteY16" fmla="*/ 1470992 h 3021497"/>
                <a:gd name="connsiteX17" fmla="*/ 1918253 w 3329609"/>
                <a:gd name="connsiteY17" fmla="*/ 1669775 h 3021497"/>
                <a:gd name="connsiteX18" fmla="*/ 1779105 w 3329609"/>
                <a:gd name="connsiteY18" fmla="*/ 1888436 h 3021497"/>
                <a:gd name="connsiteX19" fmla="*/ 1550505 w 3329609"/>
                <a:gd name="connsiteY19" fmla="*/ 2017644 h 3021497"/>
                <a:gd name="connsiteX20" fmla="*/ 1331844 w 3329609"/>
                <a:gd name="connsiteY20" fmla="*/ 1938131 h 3021497"/>
                <a:gd name="connsiteX21" fmla="*/ 1182757 w 3329609"/>
                <a:gd name="connsiteY21" fmla="*/ 1918253 h 3021497"/>
                <a:gd name="connsiteX22" fmla="*/ 914400 w 3329609"/>
                <a:gd name="connsiteY22" fmla="*/ 1676400 h 3021497"/>
                <a:gd name="connsiteX23" fmla="*/ 838200 w 3329609"/>
                <a:gd name="connsiteY23" fmla="*/ 1752600 h 3021497"/>
                <a:gd name="connsiteX24" fmla="*/ 685800 w 3329609"/>
                <a:gd name="connsiteY24" fmla="*/ 1600200 h 3021497"/>
                <a:gd name="connsiteX25" fmla="*/ 533400 w 3329609"/>
                <a:gd name="connsiteY25" fmla="*/ 1447800 h 3021497"/>
                <a:gd name="connsiteX26" fmla="*/ 533400 w 3329609"/>
                <a:gd name="connsiteY26" fmla="*/ 1219200 h 3021497"/>
                <a:gd name="connsiteX27" fmla="*/ 304800 w 3329609"/>
                <a:gd name="connsiteY27" fmla="*/ 990600 h 3021497"/>
                <a:gd name="connsiteX28" fmla="*/ 69574 w 3329609"/>
                <a:gd name="connsiteY28" fmla="*/ 735497 h 3021497"/>
                <a:gd name="connsiteX0" fmla="*/ 69574 w 3329609"/>
                <a:gd name="connsiteY0" fmla="*/ 735497 h 3021497"/>
                <a:gd name="connsiteX1" fmla="*/ 59635 w 3329609"/>
                <a:gd name="connsiteY1" fmla="*/ 1113184 h 3021497"/>
                <a:gd name="connsiteX2" fmla="*/ 29818 w 3329609"/>
                <a:gd name="connsiteY2" fmla="*/ 1133062 h 3021497"/>
                <a:gd name="connsiteX3" fmla="*/ 0 w 3329609"/>
                <a:gd name="connsiteY3" fmla="*/ 1967949 h 3021497"/>
                <a:gd name="connsiteX4" fmla="*/ 874644 w 3329609"/>
                <a:gd name="connsiteY4" fmla="*/ 3021497 h 3021497"/>
                <a:gd name="connsiteX5" fmla="*/ 1749287 w 3329609"/>
                <a:gd name="connsiteY5" fmla="*/ 3021497 h 3021497"/>
                <a:gd name="connsiteX6" fmla="*/ 3260035 w 3329609"/>
                <a:gd name="connsiteY6" fmla="*/ 1749288 h 3021497"/>
                <a:gd name="connsiteX7" fmla="*/ 3246783 w 3329609"/>
                <a:gd name="connsiteY7" fmla="*/ 457201 h 3021497"/>
                <a:gd name="connsiteX8" fmla="*/ 3329609 w 3329609"/>
                <a:gd name="connsiteY8" fmla="*/ 487018 h 3021497"/>
                <a:gd name="connsiteX9" fmla="*/ 3322983 w 3329609"/>
                <a:gd name="connsiteY9" fmla="*/ 0 h 3021497"/>
                <a:gd name="connsiteX10" fmla="*/ 2782957 w 3329609"/>
                <a:gd name="connsiteY10" fmla="*/ 208723 h 3021497"/>
                <a:gd name="connsiteX11" fmla="*/ 2286000 w 3329609"/>
                <a:gd name="connsiteY11" fmla="*/ 477079 h 3021497"/>
                <a:gd name="connsiteX12" fmla="*/ 2186609 w 3329609"/>
                <a:gd name="connsiteY12" fmla="*/ 665923 h 3021497"/>
                <a:gd name="connsiteX13" fmla="*/ 1888435 w 3329609"/>
                <a:gd name="connsiteY13" fmla="*/ 665923 h 3021497"/>
                <a:gd name="connsiteX14" fmla="*/ 1818861 w 3329609"/>
                <a:gd name="connsiteY14" fmla="*/ 864705 h 3021497"/>
                <a:gd name="connsiteX15" fmla="*/ 1918253 w 3329609"/>
                <a:gd name="connsiteY15" fmla="*/ 1192697 h 3021497"/>
                <a:gd name="connsiteX16" fmla="*/ 1908313 w 3329609"/>
                <a:gd name="connsiteY16" fmla="*/ 1470992 h 3021497"/>
                <a:gd name="connsiteX17" fmla="*/ 1918253 w 3329609"/>
                <a:gd name="connsiteY17" fmla="*/ 1669775 h 3021497"/>
                <a:gd name="connsiteX18" fmla="*/ 1779105 w 3329609"/>
                <a:gd name="connsiteY18" fmla="*/ 1888436 h 3021497"/>
                <a:gd name="connsiteX19" fmla="*/ 1550505 w 3329609"/>
                <a:gd name="connsiteY19" fmla="*/ 2017644 h 3021497"/>
                <a:gd name="connsiteX20" fmla="*/ 1331844 w 3329609"/>
                <a:gd name="connsiteY20" fmla="*/ 1938131 h 3021497"/>
                <a:gd name="connsiteX21" fmla="*/ 1182757 w 3329609"/>
                <a:gd name="connsiteY21" fmla="*/ 1918253 h 3021497"/>
                <a:gd name="connsiteX22" fmla="*/ 914400 w 3329609"/>
                <a:gd name="connsiteY22" fmla="*/ 1676400 h 3021497"/>
                <a:gd name="connsiteX23" fmla="*/ 838200 w 3329609"/>
                <a:gd name="connsiteY23" fmla="*/ 1752600 h 3021497"/>
                <a:gd name="connsiteX24" fmla="*/ 685800 w 3329609"/>
                <a:gd name="connsiteY24" fmla="*/ 1600200 h 3021497"/>
                <a:gd name="connsiteX25" fmla="*/ 533400 w 3329609"/>
                <a:gd name="connsiteY25" fmla="*/ 1447800 h 3021497"/>
                <a:gd name="connsiteX26" fmla="*/ 533400 w 3329609"/>
                <a:gd name="connsiteY26" fmla="*/ 1219200 h 3021497"/>
                <a:gd name="connsiteX27" fmla="*/ 304800 w 3329609"/>
                <a:gd name="connsiteY27" fmla="*/ 914400 h 3021497"/>
                <a:gd name="connsiteX28" fmla="*/ 69574 w 3329609"/>
                <a:gd name="connsiteY28" fmla="*/ 735497 h 3021497"/>
                <a:gd name="connsiteX0" fmla="*/ 69574 w 3329609"/>
                <a:gd name="connsiteY0" fmla="*/ 735497 h 3021497"/>
                <a:gd name="connsiteX1" fmla="*/ 59635 w 3329609"/>
                <a:gd name="connsiteY1" fmla="*/ 1113184 h 3021497"/>
                <a:gd name="connsiteX2" fmla="*/ 29818 w 3329609"/>
                <a:gd name="connsiteY2" fmla="*/ 1133062 h 3021497"/>
                <a:gd name="connsiteX3" fmla="*/ 0 w 3329609"/>
                <a:gd name="connsiteY3" fmla="*/ 1967949 h 3021497"/>
                <a:gd name="connsiteX4" fmla="*/ 874644 w 3329609"/>
                <a:gd name="connsiteY4" fmla="*/ 3021497 h 3021497"/>
                <a:gd name="connsiteX5" fmla="*/ 1749287 w 3329609"/>
                <a:gd name="connsiteY5" fmla="*/ 3021497 h 3021497"/>
                <a:gd name="connsiteX6" fmla="*/ 3260035 w 3329609"/>
                <a:gd name="connsiteY6" fmla="*/ 1749288 h 3021497"/>
                <a:gd name="connsiteX7" fmla="*/ 3246783 w 3329609"/>
                <a:gd name="connsiteY7" fmla="*/ 457201 h 3021497"/>
                <a:gd name="connsiteX8" fmla="*/ 3329609 w 3329609"/>
                <a:gd name="connsiteY8" fmla="*/ 487018 h 3021497"/>
                <a:gd name="connsiteX9" fmla="*/ 3322983 w 3329609"/>
                <a:gd name="connsiteY9" fmla="*/ 0 h 3021497"/>
                <a:gd name="connsiteX10" fmla="*/ 2782957 w 3329609"/>
                <a:gd name="connsiteY10" fmla="*/ 208723 h 3021497"/>
                <a:gd name="connsiteX11" fmla="*/ 2286000 w 3329609"/>
                <a:gd name="connsiteY11" fmla="*/ 477079 h 3021497"/>
                <a:gd name="connsiteX12" fmla="*/ 2186609 w 3329609"/>
                <a:gd name="connsiteY12" fmla="*/ 665923 h 3021497"/>
                <a:gd name="connsiteX13" fmla="*/ 1888435 w 3329609"/>
                <a:gd name="connsiteY13" fmla="*/ 665923 h 3021497"/>
                <a:gd name="connsiteX14" fmla="*/ 1818861 w 3329609"/>
                <a:gd name="connsiteY14" fmla="*/ 864705 h 3021497"/>
                <a:gd name="connsiteX15" fmla="*/ 1918253 w 3329609"/>
                <a:gd name="connsiteY15" fmla="*/ 1192697 h 3021497"/>
                <a:gd name="connsiteX16" fmla="*/ 1908313 w 3329609"/>
                <a:gd name="connsiteY16" fmla="*/ 1470992 h 3021497"/>
                <a:gd name="connsiteX17" fmla="*/ 1918253 w 3329609"/>
                <a:gd name="connsiteY17" fmla="*/ 1669775 h 3021497"/>
                <a:gd name="connsiteX18" fmla="*/ 1779105 w 3329609"/>
                <a:gd name="connsiteY18" fmla="*/ 1888436 h 3021497"/>
                <a:gd name="connsiteX19" fmla="*/ 1550505 w 3329609"/>
                <a:gd name="connsiteY19" fmla="*/ 2017644 h 3021497"/>
                <a:gd name="connsiteX20" fmla="*/ 1331844 w 3329609"/>
                <a:gd name="connsiteY20" fmla="*/ 1938131 h 3021497"/>
                <a:gd name="connsiteX21" fmla="*/ 1182757 w 3329609"/>
                <a:gd name="connsiteY21" fmla="*/ 1918253 h 3021497"/>
                <a:gd name="connsiteX22" fmla="*/ 914400 w 3329609"/>
                <a:gd name="connsiteY22" fmla="*/ 1676400 h 3021497"/>
                <a:gd name="connsiteX23" fmla="*/ 838200 w 3329609"/>
                <a:gd name="connsiteY23" fmla="*/ 1752600 h 3021497"/>
                <a:gd name="connsiteX24" fmla="*/ 685800 w 3329609"/>
                <a:gd name="connsiteY24" fmla="*/ 1600200 h 3021497"/>
                <a:gd name="connsiteX25" fmla="*/ 533400 w 3329609"/>
                <a:gd name="connsiteY25" fmla="*/ 1447800 h 3021497"/>
                <a:gd name="connsiteX26" fmla="*/ 609600 w 3329609"/>
                <a:gd name="connsiteY26" fmla="*/ 1219200 h 3021497"/>
                <a:gd name="connsiteX27" fmla="*/ 304800 w 3329609"/>
                <a:gd name="connsiteY27" fmla="*/ 914400 h 3021497"/>
                <a:gd name="connsiteX28" fmla="*/ 69574 w 3329609"/>
                <a:gd name="connsiteY28" fmla="*/ 735497 h 3021497"/>
                <a:gd name="connsiteX0" fmla="*/ 69574 w 3329609"/>
                <a:gd name="connsiteY0" fmla="*/ 735497 h 3021497"/>
                <a:gd name="connsiteX1" fmla="*/ 59635 w 3329609"/>
                <a:gd name="connsiteY1" fmla="*/ 1113184 h 3021497"/>
                <a:gd name="connsiteX2" fmla="*/ 29818 w 3329609"/>
                <a:gd name="connsiteY2" fmla="*/ 1133062 h 3021497"/>
                <a:gd name="connsiteX3" fmla="*/ 0 w 3329609"/>
                <a:gd name="connsiteY3" fmla="*/ 1967949 h 3021497"/>
                <a:gd name="connsiteX4" fmla="*/ 874644 w 3329609"/>
                <a:gd name="connsiteY4" fmla="*/ 3021497 h 3021497"/>
                <a:gd name="connsiteX5" fmla="*/ 1749287 w 3329609"/>
                <a:gd name="connsiteY5" fmla="*/ 3021497 h 3021497"/>
                <a:gd name="connsiteX6" fmla="*/ 3260035 w 3329609"/>
                <a:gd name="connsiteY6" fmla="*/ 1749288 h 3021497"/>
                <a:gd name="connsiteX7" fmla="*/ 3246783 w 3329609"/>
                <a:gd name="connsiteY7" fmla="*/ 457201 h 3021497"/>
                <a:gd name="connsiteX8" fmla="*/ 3329609 w 3329609"/>
                <a:gd name="connsiteY8" fmla="*/ 487018 h 3021497"/>
                <a:gd name="connsiteX9" fmla="*/ 3322983 w 3329609"/>
                <a:gd name="connsiteY9" fmla="*/ 0 h 3021497"/>
                <a:gd name="connsiteX10" fmla="*/ 2782957 w 3329609"/>
                <a:gd name="connsiteY10" fmla="*/ 208723 h 3021497"/>
                <a:gd name="connsiteX11" fmla="*/ 2286000 w 3329609"/>
                <a:gd name="connsiteY11" fmla="*/ 477079 h 3021497"/>
                <a:gd name="connsiteX12" fmla="*/ 2186609 w 3329609"/>
                <a:gd name="connsiteY12" fmla="*/ 665923 h 3021497"/>
                <a:gd name="connsiteX13" fmla="*/ 1888435 w 3329609"/>
                <a:gd name="connsiteY13" fmla="*/ 665923 h 3021497"/>
                <a:gd name="connsiteX14" fmla="*/ 1818861 w 3329609"/>
                <a:gd name="connsiteY14" fmla="*/ 864705 h 3021497"/>
                <a:gd name="connsiteX15" fmla="*/ 1918253 w 3329609"/>
                <a:gd name="connsiteY15" fmla="*/ 1192697 h 3021497"/>
                <a:gd name="connsiteX16" fmla="*/ 1908313 w 3329609"/>
                <a:gd name="connsiteY16" fmla="*/ 1470992 h 3021497"/>
                <a:gd name="connsiteX17" fmla="*/ 1918253 w 3329609"/>
                <a:gd name="connsiteY17" fmla="*/ 1669775 h 3021497"/>
                <a:gd name="connsiteX18" fmla="*/ 1779105 w 3329609"/>
                <a:gd name="connsiteY18" fmla="*/ 1888436 h 3021497"/>
                <a:gd name="connsiteX19" fmla="*/ 1550505 w 3329609"/>
                <a:gd name="connsiteY19" fmla="*/ 2017644 h 3021497"/>
                <a:gd name="connsiteX20" fmla="*/ 1331844 w 3329609"/>
                <a:gd name="connsiteY20" fmla="*/ 1938131 h 3021497"/>
                <a:gd name="connsiteX21" fmla="*/ 1182757 w 3329609"/>
                <a:gd name="connsiteY21" fmla="*/ 1918253 h 3021497"/>
                <a:gd name="connsiteX22" fmla="*/ 914400 w 3329609"/>
                <a:gd name="connsiteY22" fmla="*/ 1676400 h 3021497"/>
                <a:gd name="connsiteX23" fmla="*/ 838200 w 3329609"/>
                <a:gd name="connsiteY23" fmla="*/ 1752600 h 3021497"/>
                <a:gd name="connsiteX24" fmla="*/ 685800 w 3329609"/>
                <a:gd name="connsiteY24" fmla="*/ 1600200 h 3021497"/>
                <a:gd name="connsiteX25" fmla="*/ 533400 w 3329609"/>
                <a:gd name="connsiteY25" fmla="*/ 1447800 h 3021497"/>
                <a:gd name="connsiteX26" fmla="*/ 533400 w 3329609"/>
                <a:gd name="connsiteY26" fmla="*/ 1219200 h 3021497"/>
                <a:gd name="connsiteX27" fmla="*/ 304800 w 3329609"/>
                <a:gd name="connsiteY27" fmla="*/ 914400 h 3021497"/>
                <a:gd name="connsiteX28" fmla="*/ 69574 w 3329609"/>
                <a:gd name="connsiteY28" fmla="*/ 735497 h 30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29609" h="3021497">
                  <a:moveTo>
                    <a:pt x="69574" y="735497"/>
                  </a:moveTo>
                  <a:lnTo>
                    <a:pt x="59635" y="1113184"/>
                  </a:lnTo>
                  <a:lnTo>
                    <a:pt x="29818" y="1133062"/>
                  </a:lnTo>
                  <a:lnTo>
                    <a:pt x="0" y="1967949"/>
                  </a:lnTo>
                  <a:lnTo>
                    <a:pt x="874644" y="3021497"/>
                  </a:lnTo>
                  <a:lnTo>
                    <a:pt x="1749287" y="3021497"/>
                  </a:lnTo>
                  <a:lnTo>
                    <a:pt x="3260035" y="1749288"/>
                  </a:lnTo>
                  <a:lnTo>
                    <a:pt x="3246783" y="457201"/>
                  </a:lnTo>
                  <a:lnTo>
                    <a:pt x="3329609" y="487018"/>
                  </a:lnTo>
                  <a:cubicBezTo>
                    <a:pt x="3327400" y="324679"/>
                    <a:pt x="3325192" y="162339"/>
                    <a:pt x="3322983" y="0"/>
                  </a:cubicBezTo>
                  <a:lnTo>
                    <a:pt x="2782957" y="208723"/>
                  </a:lnTo>
                  <a:lnTo>
                    <a:pt x="2286000" y="477079"/>
                  </a:lnTo>
                  <a:lnTo>
                    <a:pt x="2186609" y="665923"/>
                  </a:lnTo>
                  <a:lnTo>
                    <a:pt x="1888435" y="665923"/>
                  </a:lnTo>
                  <a:lnTo>
                    <a:pt x="1818861" y="864705"/>
                  </a:lnTo>
                  <a:lnTo>
                    <a:pt x="1918253" y="1192697"/>
                  </a:lnTo>
                  <a:lnTo>
                    <a:pt x="1908313" y="1470992"/>
                  </a:lnTo>
                  <a:lnTo>
                    <a:pt x="1918253" y="1669775"/>
                  </a:lnTo>
                  <a:lnTo>
                    <a:pt x="1779105" y="1888436"/>
                  </a:lnTo>
                  <a:lnTo>
                    <a:pt x="1550505" y="2017644"/>
                  </a:lnTo>
                  <a:lnTo>
                    <a:pt x="1331844" y="1938131"/>
                  </a:lnTo>
                  <a:cubicBezTo>
                    <a:pt x="1216209" y="1915004"/>
                    <a:pt x="1266239" y="1918253"/>
                    <a:pt x="1182757" y="1918253"/>
                  </a:cubicBezTo>
                  <a:lnTo>
                    <a:pt x="914400" y="1676400"/>
                  </a:lnTo>
                  <a:lnTo>
                    <a:pt x="838200" y="1752600"/>
                  </a:lnTo>
                  <a:lnTo>
                    <a:pt x="685800" y="1600200"/>
                  </a:lnTo>
                  <a:lnTo>
                    <a:pt x="533400" y="1447800"/>
                  </a:lnTo>
                  <a:lnTo>
                    <a:pt x="533400" y="1219200"/>
                  </a:lnTo>
                  <a:lnTo>
                    <a:pt x="304800" y="914400"/>
                  </a:lnTo>
                  <a:lnTo>
                    <a:pt x="69574" y="73549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rot="19300160">
              <a:off x="1872434" y="5371583"/>
              <a:ext cx="2514600" cy="523220"/>
            </a:xfrm>
            <a:prstGeom prst="rect">
              <a:avLst/>
            </a:prstGeom>
            <a:grpFill/>
          </p:spPr>
          <p:txBody>
            <a:bodyPr wrap="square" rtlCol="0">
              <a:spAutoFit/>
            </a:bodyPr>
            <a:lstStyle/>
            <a:p>
              <a:pPr marL="171450" indent="-171450"/>
              <a:r>
                <a:rPr lang="en-US" sz="2800" dirty="0" smtClean="0"/>
                <a:t>Hualapai Nation</a:t>
              </a:r>
            </a:p>
          </p:txBody>
        </p:sp>
      </p:grpSp>
      <p:grpSp>
        <p:nvGrpSpPr>
          <p:cNvPr id="4" name="Group 24"/>
          <p:cNvGrpSpPr/>
          <p:nvPr/>
        </p:nvGrpSpPr>
        <p:grpSpPr>
          <a:xfrm>
            <a:off x="4083050" y="3308350"/>
            <a:ext cx="1708969" cy="1596747"/>
            <a:chOff x="4191000" y="3313044"/>
            <a:chExt cx="1708969" cy="1596747"/>
          </a:xfrm>
          <a:solidFill>
            <a:srgbClr val="FFFF00"/>
          </a:solidFill>
        </p:grpSpPr>
        <p:sp>
          <p:nvSpPr>
            <p:cNvPr id="15" name="Freeform 14"/>
            <p:cNvSpPr/>
            <p:nvPr/>
          </p:nvSpPr>
          <p:spPr>
            <a:xfrm>
              <a:off x="4388375" y="3313044"/>
              <a:ext cx="1414420" cy="1596747"/>
            </a:xfrm>
            <a:custGeom>
              <a:avLst/>
              <a:gdLst>
                <a:gd name="connsiteX0" fmla="*/ 0 w 1414420"/>
                <a:gd name="connsiteY0" fmla="*/ 740360 h 1596747"/>
                <a:gd name="connsiteX1" fmla="*/ 0 w 1414420"/>
                <a:gd name="connsiteY1" fmla="*/ 740360 h 1596747"/>
                <a:gd name="connsiteX2" fmla="*/ 8288 w 1414420"/>
                <a:gd name="connsiteY2" fmla="*/ 828762 h 1596747"/>
                <a:gd name="connsiteX3" fmla="*/ 290067 w 1414420"/>
                <a:gd name="connsiteY3" fmla="*/ 823237 h 1596747"/>
                <a:gd name="connsiteX4" fmla="*/ 292829 w 1414420"/>
                <a:gd name="connsiteY4" fmla="*/ 994514 h 1596747"/>
                <a:gd name="connsiteX5" fmla="*/ 798374 w 1414420"/>
                <a:gd name="connsiteY5" fmla="*/ 1005564 h 1596747"/>
                <a:gd name="connsiteX6" fmla="*/ 801136 w 1414420"/>
                <a:gd name="connsiteY6" fmla="*/ 1215517 h 1596747"/>
                <a:gd name="connsiteX7" fmla="*/ 966889 w 1414420"/>
                <a:gd name="connsiteY7" fmla="*/ 1218279 h 1596747"/>
                <a:gd name="connsiteX8" fmla="*/ 966889 w 1414420"/>
                <a:gd name="connsiteY8" fmla="*/ 1273530 h 1596747"/>
                <a:gd name="connsiteX9" fmla="*/ 1027665 w 1414420"/>
                <a:gd name="connsiteY9" fmla="*/ 1273530 h 1596747"/>
                <a:gd name="connsiteX10" fmla="*/ 1030427 w 1414420"/>
                <a:gd name="connsiteY10" fmla="*/ 1317731 h 1596747"/>
                <a:gd name="connsiteX11" fmla="*/ 1044240 w 1414420"/>
                <a:gd name="connsiteY11" fmla="*/ 1392319 h 1596747"/>
                <a:gd name="connsiteX12" fmla="*/ 1027665 w 1414420"/>
                <a:gd name="connsiteY12" fmla="*/ 1466908 h 1596747"/>
                <a:gd name="connsiteX13" fmla="*/ 1047002 w 1414420"/>
                <a:gd name="connsiteY13" fmla="*/ 1596747 h 1596747"/>
                <a:gd name="connsiteX14" fmla="*/ 1105016 w 1414420"/>
                <a:gd name="connsiteY14" fmla="*/ 1593985 h 1596747"/>
                <a:gd name="connsiteX15" fmla="*/ 1082915 w 1414420"/>
                <a:gd name="connsiteY15" fmla="*/ 1502821 h 1596747"/>
                <a:gd name="connsiteX16" fmla="*/ 1088440 w 1414420"/>
                <a:gd name="connsiteY16" fmla="*/ 1320493 h 1596747"/>
                <a:gd name="connsiteX17" fmla="*/ 1414420 w 1414420"/>
                <a:gd name="connsiteY17" fmla="*/ 1326018 h 1596747"/>
                <a:gd name="connsiteX18" fmla="*/ 1403370 w 1414420"/>
                <a:gd name="connsiteY18" fmla="*/ 831524 h 1596747"/>
                <a:gd name="connsiteX19" fmla="*/ 1301156 w 1414420"/>
                <a:gd name="connsiteY19" fmla="*/ 781799 h 1596747"/>
                <a:gd name="connsiteX20" fmla="*/ 1232092 w 1414420"/>
                <a:gd name="connsiteY20" fmla="*/ 756936 h 1596747"/>
                <a:gd name="connsiteX21" fmla="*/ 1198942 w 1414420"/>
                <a:gd name="connsiteY21" fmla="*/ 616046 h 1596747"/>
                <a:gd name="connsiteX22" fmla="*/ 1207229 w 1414420"/>
                <a:gd name="connsiteY22" fmla="*/ 577371 h 1596747"/>
                <a:gd name="connsiteX23" fmla="*/ 1127116 w 1414420"/>
                <a:gd name="connsiteY23" fmla="*/ 533170 h 1596747"/>
                <a:gd name="connsiteX24" fmla="*/ 1074628 w 1414420"/>
                <a:gd name="connsiteY24" fmla="*/ 574608 h 1596747"/>
                <a:gd name="connsiteX25" fmla="*/ 991752 w 1414420"/>
                <a:gd name="connsiteY25" fmla="*/ 500020 h 1596747"/>
                <a:gd name="connsiteX26" fmla="*/ 1005564 w 1414420"/>
                <a:gd name="connsiteY26" fmla="*/ 436481 h 1596747"/>
                <a:gd name="connsiteX27" fmla="*/ 958601 w 1414420"/>
                <a:gd name="connsiteY27" fmla="*/ 345318 h 1596747"/>
                <a:gd name="connsiteX28" fmla="*/ 958601 w 1414420"/>
                <a:gd name="connsiteY28" fmla="*/ 240341 h 1596747"/>
                <a:gd name="connsiteX29" fmla="*/ 947551 w 1414420"/>
                <a:gd name="connsiteY29" fmla="*/ 149177 h 1596747"/>
                <a:gd name="connsiteX30" fmla="*/ 975176 w 1414420"/>
                <a:gd name="connsiteY30" fmla="*/ 91164 h 1596747"/>
                <a:gd name="connsiteX31" fmla="*/ 1035952 w 1414420"/>
                <a:gd name="connsiteY31" fmla="*/ 58014 h 1596747"/>
                <a:gd name="connsiteX32" fmla="*/ 1102253 w 1414420"/>
                <a:gd name="connsiteY32" fmla="*/ 99452 h 1596747"/>
                <a:gd name="connsiteX33" fmla="*/ 1218280 w 1414420"/>
                <a:gd name="connsiteY33" fmla="*/ 35913 h 1596747"/>
                <a:gd name="connsiteX34" fmla="*/ 1204467 w 1414420"/>
                <a:gd name="connsiteY34" fmla="*/ 19338 h 1596747"/>
                <a:gd name="connsiteX35" fmla="*/ 1138166 w 1414420"/>
                <a:gd name="connsiteY35" fmla="*/ 0 h 1596747"/>
                <a:gd name="connsiteX36" fmla="*/ 1058052 w 1414420"/>
                <a:gd name="connsiteY36" fmla="*/ 38676 h 1596747"/>
                <a:gd name="connsiteX37" fmla="*/ 994514 w 1414420"/>
                <a:gd name="connsiteY37" fmla="*/ 33151 h 1596747"/>
                <a:gd name="connsiteX38" fmla="*/ 936501 w 1414420"/>
                <a:gd name="connsiteY38" fmla="*/ 82876 h 1596747"/>
                <a:gd name="connsiteX39" fmla="*/ 889538 w 1414420"/>
                <a:gd name="connsiteY39" fmla="*/ 129840 h 1596747"/>
                <a:gd name="connsiteX40" fmla="*/ 872962 w 1414420"/>
                <a:gd name="connsiteY40" fmla="*/ 212716 h 1596747"/>
                <a:gd name="connsiteX41" fmla="*/ 895063 w 1414420"/>
                <a:gd name="connsiteY41" fmla="*/ 265204 h 1596747"/>
                <a:gd name="connsiteX42" fmla="*/ 853625 w 1414420"/>
                <a:gd name="connsiteY42" fmla="*/ 287304 h 1596747"/>
                <a:gd name="connsiteX43" fmla="*/ 803899 w 1414420"/>
                <a:gd name="connsiteY43" fmla="*/ 370180 h 1596747"/>
                <a:gd name="connsiteX44" fmla="*/ 723785 w 1414420"/>
                <a:gd name="connsiteY44" fmla="*/ 306642 h 1596747"/>
                <a:gd name="connsiteX45" fmla="*/ 638147 w 1414420"/>
                <a:gd name="connsiteY45" fmla="*/ 301117 h 1596747"/>
                <a:gd name="connsiteX46" fmla="*/ 560796 w 1414420"/>
                <a:gd name="connsiteY46" fmla="*/ 284542 h 1596747"/>
                <a:gd name="connsiteX47" fmla="*/ 513832 w 1414420"/>
                <a:gd name="connsiteY47" fmla="*/ 290067 h 1596747"/>
                <a:gd name="connsiteX48" fmla="*/ 419906 w 1414420"/>
                <a:gd name="connsiteY48" fmla="*/ 248629 h 1596747"/>
                <a:gd name="connsiteX49" fmla="*/ 290067 w 1414420"/>
                <a:gd name="connsiteY49" fmla="*/ 364655 h 1596747"/>
                <a:gd name="connsiteX50" fmla="*/ 193378 w 1414420"/>
                <a:gd name="connsiteY50" fmla="*/ 444769 h 1596747"/>
                <a:gd name="connsiteX51" fmla="*/ 146415 w 1414420"/>
                <a:gd name="connsiteY51" fmla="*/ 491732 h 1596747"/>
                <a:gd name="connsiteX52" fmla="*/ 110502 w 1414420"/>
                <a:gd name="connsiteY52" fmla="*/ 447531 h 1596747"/>
                <a:gd name="connsiteX53" fmla="*/ 88402 w 1414420"/>
                <a:gd name="connsiteY53" fmla="*/ 453057 h 1596747"/>
                <a:gd name="connsiteX54" fmla="*/ 113265 w 1414420"/>
                <a:gd name="connsiteY54" fmla="*/ 497257 h 1596747"/>
                <a:gd name="connsiteX55" fmla="*/ 93927 w 1414420"/>
                <a:gd name="connsiteY55" fmla="*/ 585658 h 1596747"/>
                <a:gd name="connsiteX56" fmla="*/ 52489 w 1414420"/>
                <a:gd name="connsiteY56" fmla="*/ 640909 h 1596747"/>
                <a:gd name="connsiteX57" fmla="*/ 0 w 1414420"/>
                <a:gd name="connsiteY57" fmla="*/ 740360 h 159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414420" h="1596747">
                  <a:moveTo>
                    <a:pt x="0" y="740360"/>
                  </a:moveTo>
                  <a:lnTo>
                    <a:pt x="0" y="740360"/>
                  </a:lnTo>
                  <a:lnTo>
                    <a:pt x="8288" y="828762"/>
                  </a:lnTo>
                  <a:lnTo>
                    <a:pt x="290067" y="823237"/>
                  </a:lnTo>
                  <a:cubicBezTo>
                    <a:pt x="290988" y="880329"/>
                    <a:pt x="291908" y="937422"/>
                    <a:pt x="292829" y="994514"/>
                  </a:cubicBezTo>
                  <a:lnTo>
                    <a:pt x="798374" y="1005564"/>
                  </a:lnTo>
                  <a:cubicBezTo>
                    <a:pt x="799295" y="1075548"/>
                    <a:pt x="800215" y="1145533"/>
                    <a:pt x="801136" y="1215517"/>
                  </a:cubicBezTo>
                  <a:lnTo>
                    <a:pt x="966889" y="1218279"/>
                  </a:lnTo>
                  <a:lnTo>
                    <a:pt x="966889" y="1273530"/>
                  </a:lnTo>
                  <a:lnTo>
                    <a:pt x="1027665" y="1273530"/>
                  </a:lnTo>
                  <a:lnTo>
                    <a:pt x="1030427" y="1317731"/>
                  </a:lnTo>
                  <a:lnTo>
                    <a:pt x="1044240" y="1392319"/>
                  </a:lnTo>
                  <a:lnTo>
                    <a:pt x="1027665" y="1466908"/>
                  </a:lnTo>
                  <a:lnTo>
                    <a:pt x="1047002" y="1596747"/>
                  </a:lnTo>
                  <a:lnTo>
                    <a:pt x="1105016" y="1593985"/>
                  </a:lnTo>
                  <a:lnTo>
                    <a:pt x="1082915" y="1502821"/>
                  </a:lnTo>
                  <a:lnTo>
                    <a:pt x="1088440" y="1320493"/>
                  </a:lnTo>
                  <a:lnTo>
                    <a:pt x="1414420" y="1326018"/>
                  </a:lnTo>
                  <a:lnTo>
                    <a:pt x="1403370" y="831524"/>
                  </a:lnTo>
                  <a:lnTo>
                    <a:pt x="1301156" y="781799"/>
                  </a:lnTo>
                  <a:lnTo>
                    <a:pt x="1232092" y="756936"/>
                  </a:lnTo>
                  <a:lnTo>
                    <a:pt x="1198942" y="616046"/>
                  </a:lnTo>
                  <a:lnTo>
                    <a:pt x="1207229" y="577371"/>
                  </a:lnTo>
                  <a:lnTo>
                    <a:pt x="1127116" y="533170"/>
                  </a:lnTo>
                  <a:lnTo>
                    <a:pt x="1074628" y="574608"/>
                  </a:lnTo>
                  <a:lnTo>
                    <a:pt x="991752" y="500020"/>
                  </a:lnTo>
                  <a:lnTo>
                    <a:pt x="1005564" y="436481"/>
                  </a:lnTo>
                  <a:lnTo>
                    <a:pt x="958601" y="345318"/>
                  </a:lnTo>
                  <a:lnTo>
                    <a:pt x="958601" y="240341"/>
                  </a:lnTo>
                  <a:lnTo>
                    <a:pt x="947551" y="149177"/>
                  </a:lnTo>
                  <a:lnTo>
                    <a:pt x="975176" y="91164"/>
                  </a:lnTo>
                  <a:lnTo>
                    <a:pt x="1035952" y="58014"/>
                  </a:lnTo>
                  <a:lnTo>
                    <a:pt x="1102253" y="99452"/>
                  </a:lnTo>
                  <a:lnTo>
                    <a:pt x="1218280" y="35913"/>
                  </a:lnTo>
                  <a:lnTo>
                    <a:pt x="1204467" y="19338"/>
                  </a:lnTo>
                  <a:lnTo>
                    <a:pt x="1138166" y="0"/>
                  </a:lnTo>
                  <a:lnTo>
                    <a:pt x="1058052" y="38676"/>
                  </a:lnTo>
                  <a:lnTo>
                    <a:pt x="994514" y="33151"/>
                  </a:lnTo>
                  <a:lnTo>
                    <a:pt x="936501" y="82876"/>
                  </a:lnTo>
                  <a:lnTo>
                    <a:pt x="889538" y="129840"/>
                  </a:lnTo>
                  <a:lnTo>
                    <a:pt x="872962" y="212716"/>
                  </a:lnTo>
                  <a:lnTo>
                    <a:pt x="895063" y="265204"/>
                  </a:lnTo>
                  <a:lnTo>
                    <a:pt x="853625" y="287304"/>
                  </a:lnTo>
                  <a:lnTo>
                    <a:pt x="803899" y="370180"/>
                  </a:lnTo>
                  <a:lnTo>
                    <a:pt x="723785" y="306642"/>
                  </a:lnTo>
                  <a:lnTo>
                    <a:pt x="638147" y="301117"/>
                  </a:lnTo>
                  <a:lnTo>
                    <a:pt x="560796" y="284542"/>
                  </a:lnTo>
                  <a:lnTo>
                    <a:pt x="513832" y="290067"/>
                  </a:lnTo>
                  <a:lnTo>
                    <a:pt x="419906" y="248629"/>
                  </a:lnTo>
                  <a:lnTo>
                    <a:pt x="290067" y="364655"/>
                  </a:lnTo>
                  <a:lnTo>
                    <a:pt x="193378" y="444769"/>
                  </a:lnTo>
                  <a:lnTo>
                    <a:pt x="146415" y="491732"/>
                  </a:lnTo>
                  <a:lnTo>
                    <a:pt x="110502" y="447531"/>
                  </a:lnTo>
                  <a:lnTo>
                    <a:pt x="88402" y="453057"/>
                  </a:lnTo>
                  <a:lnTo>
                    <a:pt x="113265" y="497257"/>
                  </a:lnTo>
                  <a:lnTo>
                    <a:pt x="93927" y="585658"/>
                  </a:lnTo>
                  <a:lnTo>
                    <a:pt x="52489" y="640909"/>
                  </a:lnTo>
                  <a:lnTo>
                    <a:pt x="0" y="74036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191000" y="3657600"/>
              <a:ext cx="1708969" cy="954107"/>
            </a:xfrm>
            <a:prstGeom prst="rect">
              <a:avLst/>
            </a:prstGeom>
            <a:grpFill/>
          </p:spPr>
          <p:txBody>
            <a:bodyPr wrap="square" rtlCol="0">
              <a:spAutoFit/>
            </a:bodyPr>
            <a:lstStyle/>
            <a:p>
              <a:pPr marL="171450" indent="-171450"/>
              <a:r>
                <a:rPr lang="en-US" sz="2800" dirty="0" smtClean="0"/>
                <a:t>Havasupai Nation</a:t>
              </a:r>
            </a:p>
          </p:txBody>
        </p:sp>
      </p:grpSp>
      <p:grpSp>
        <p:nvGrpSpPr>
          <p:cNvPr id="6" name="Group 23"/>
          <p:cNvGrpSpPr/>
          <p:nvPr/>
        </p:nvGrpSpPr>
        <p:grpSpPr>
          <a:xfrm>
            <a:off x="7446817" y="1371600"/>
            <a:ext cx="945573" cy="4748646"/>
            <a:chOff x="7446817" y="1371600"/>
            <a:chExt cx="945573" cy="4748646"/>
          </a:xfrm>
          <a:solidFill>
            <a:schemeClr val="accent6">
              <a:lumMod val="75000"/>
            </a:schemeClr>
          </a:solidFill>
        </p:grpSpPr>
        <p:sp>
          <p:nvSpPr>
            <p:cNvPr id="16" name="Freeform 15"/>
            <p:cNvSpPr/>
            <p:nvPr/>
          </p:nvSpPr>
          <p:spPr>
            <a:xfrm>
              <a:off x="7446817" y="1371600"/>
              <a:ext cx="945573" cy="4748646"/>
            </a:xfrm>
            <a:custGeom>
              <a:avLst/>
              <a:gdLst>
                <a:gd name="connsiteX0" fmla="*/ 1610591 w 1620982"/>
                <a:gd name="connsiteY0" fmla="*/ 187036 h 5039591"/>
                <a:gd name="connsiteX1" fmla="*/ 1330036 w 1620982"/>
                <a:gd name="connsiteY1" fmla="*/ 10391 h 5039591"/>
                <a:gd name="connsiteX2" fmla="*/ 1059873 w 1620982"/>
                <a:gd name="connsiteY2" fmla="*/ 0 h 5039591"/>
                <a:gd name="connsiteX3" fmla="*/ 945573 w 1620982"/>
                <a:gd name="connsiteY3" fmla="*/ 290945 h 5039591"/>
                <a:gd name="connsiteX4" fmla="*/ 727364 w 1620982"/>
                <a:gd name="connsiteY4" fmla="*/ 394854 h 5039591"/>
                <a:gd name="connsiteX5" fmla="*/ 561109 w 1620982"/>
                <a:gd name="connsiteY5" fmla="*/ 831273 h 5039591"/>
                <a:gd name="connsiteX6" fmla="*/ 342900 w 1620982"/>
                <a:gd name="connsiteY6" fmla="*/ 1246909 h 5039591"/>
                <a:gd name="connsiteX7" fmla="*/ 218209 w 1620982"/>
                <a:gd name="connsiteY7" fmla="*/ 1537854 h 5039591"/>
                <a:gd name="connsiteX8" fmla="*/ 124691 w 1620982"/>
                <a:gd name="connsiteY8" fmla="*/ 1756064 h 5039591"/>
                <a:gd name="connsiteX9" fmla="*/ 31173 w 1620982"/>
                <a:gd name="connsiteY9" fmla="*/ 2036618 h 5039591"/>
                <a:gd name="connsiteX10" fmla="*/ 0 w 1620982"/>
                <a:gd name="connsiteY10" fmla="*/ 2192482 h 5039591"/>
                <a:gd name="connsiteX11" fmla="*/ 10391 w 1620982"/>
                <a:gd name="connsiteY11" fmla="*/ 2410691 h 5039591"/>
                <a:gd name="connsiteX12" fmla="*/ 176646 w 1620982"/>
                <a:gd name="connsiteY12" fmla="*/ 2743200 h 5039591"/>
                <a:gd name="connsiteX13" fmla="*/ 280555 w 1620982"/>
                <a:gd name="connsiteY13" fmla="*/ 2878282 h 5039591"/>
                <a:gd name="connsiteX14" fmla="*/ 290946 w 1620982"/>
                <a:gd name="connsiteY14" fmla="*/ 3616036 h 5039591"/>
                <a:gd name="connsiteX15" fmla="*/ 457200 w 1620982"/>
                <a:gd name="connsiteY15" fmla="*/ 3626427 h 5039591"/>
                <a:gd name="connsiteX16" fmla="*/ 457200 w 1620982"/>
                <a:gd name="connsiteY16" fmla="*/ 3886200 h 5039591"/>
                <a:gd name="connsiteX17" fmla="*/ 384464 w 1620982"/>
                <a:gd name="connsiteY17" fmla="*/ 3896591 h 5039591"/>
                <a:gd name="connsiteX18" fmla="*/ 405246 w 1620982"/>
                <a:gd name="connsiteY18" fmla="*/ 4291445 h 5039591"/>
                <a:gd name="connsiteX19" fmla="*/ 550718 w 1620982"/>
                <a:gd name="connsiteY19" fmla="*/ 4270664 h 5039591"/>
                <a:gd name="connsiteX20" fmla="*/ 550718 w 1620982"/>
                <a:gd name="connsiteY20" fmla="*/ 4488873 h 5039591"/>
                <a:gd name="connsiteX21" fmla="*/ 301336 w 1620982"/>
                <a:gd name="connsiteY21" fmla="*/ 4488873 h 5039591"/>
                <a:gd name="connsiteX22" fmla="*/ 311727 w 1620982"/>
                <a:gd name="connsiteY22" fmla="*/ 4821382 h 5039591"/>
                <a:gd name="connsiteX23" fmla="*/ 633846 w 1620982"/>
                <a:gd name="connsiteY23" fmla="*/ 4842164 h 5039591"/>
                <a:gd name="connsiteX24" fmla="*/ 644236 w 1620982"/>
                <a:gd name="connsiteY24" fmla="*/ 4925291 h 5039591"/>
                <a:gd name="connsiteX25" fmla="*/ 737755 w 1620982"/>
                <a:gd name="connsiteY25" fmla="*/ 4925291 h 5039591"/>
                <a:gd name="connsiteX26" fmla="*/ 758536 w 1620982"/>
                <a:gd name="connsiteY26" fmla="*/ 5039591 h 5039591"/>
                <a:gd name="connsiteX27" fmla="*/ 904009 w 1620982"/>
                <a:gd name="connsiteY27" fmla="*/ 5039591 h 5039591"/>
                <a:gd name="connsiteX28" fmla="*/ 904009 w 1620982"/>
                <a:gd name="connsiteY28" fmla="*/ 4769427 h 5039591"/>
                <a:gd name="connsiteX29" fmla="*/ 987136 w 1620982"/>
                <a:gd name="connsiteY29" fmla="*/ 4748645 h 5039591"/>
                <a:gd name="connsiteX30" fmla="*/ 976746 w 1620982"/>
                <a:gd name="connsiteY30" fmla="*/ 4551218 h 5039591"/>
                <a:gd name="connsiteX31" fmla="*/ 1620982 w 1620982"/>
                <a:gd name="connsiteY31" fmla="*/ 4530436 h 5039591"/>
                <a:gd name="connsiteX32" fmla="*/ 1610591 w 1620982"/>
                <a:gd name="connsiteY32" fmla="*/ 187036 h 5039591"/>
                <a:gd name="connsiteX0" fmla="*/ 1610591 w 1614055"/>
                <a:gd name="connsiteY0" fmla="*/ 187036 h 5039591"/>
                <a:gd name="connsiteX1" fmla="*/ 1330036 w 1614055"/>
                <a:gd name="connsiteY1" fmla="*/ 10391 h 5039591"/>
                <a:gd name="connsiteX2" fmla="*/ 1059873 w 1614055"/>
                <a:gd name="connsiteY2" fmla="*/ 0 h 5039591"/>
                <a:gd name="connsiteX3" fmla="*/ 945573 w 1614055"/>
                <a:gd name="connsiteY3" fmla="*/ 290945 h 5039591"/>
                <a:gd name="connsiteX4" fmla="*/ 727364 w 1614055"/>
                <a:gd name="connsiteY4" fmla="*/ 394854 h 5039591"/>
                <a:gd name="connsiteX5" fmla="*/ 561109 w 1614055"/>
                <a:gd name="connsiteY5" fmla="*/ 831273 h 5039591"/>
                <a:gd name="connsiteX6" fmla="*/ 342900 w 1614055"/>
                <a:gd name="connsiteY6" fmla="*/ 1246909 h 5039591"/>
                <a:gd name="connsiteX7" fmla="*/ 218209 w 1614055"/>
                <a:gd name="connsiteY7" fmla="*/ 1537854 h 5039591"/>
                <a:gd name="connsiteX8" fmla="*/ 124691 w 1614055"/>
                <a:gd name="connsiteY8" fmla="*/ 1756064 h 5039591"/>
                <a:gd name="connsiteX9" fmla="*/ 31173 w 1614055"/>
                <a:gd name="connsiteY9" fmla="*/ 2036618 h 5039591"/>
                <a:gd name="connsiteX10" fmla="*/ 0 w 1614055"/>
                <a:gd name="connsiteY10" fmla="*/ 2192482 h 5039591"/>
                <a:gd name="connsiteX11" fmla="*/ 10391 w 1614055"/>
                <a:gd name="connsiteY11" fmla="*/ 2410691 h 5039591"/>
                <a:gd name="connsiteX12" fmla="*/ 176646 w 1614055"/>
                <a:gd name="connsiteY12" fmla="*/ 2743200 h 5039591"/>
                <a:gd name="connsiteX13" fmla="*/ 280555 w 1614055"/>
                <a:gd name="connsiteY13" fmla="*/ 2878282 h 5039591"/>
                <a:gd name="connsiteX14" fmla="*/ 290946 w 1614055"/>
                <a:gd name="connsiteY14" fmla="*/ 3616036 h 5039591"/>
                <a:gd name="connsiteX15" fmla="*/ 457200 w 1614055"/>
                <a:gd name="connsiteY15" fmla="*/ 3626427 h 5039591"/>
                <a:gd name="connsiteX16" fmla="*/ 457200 w 1614055"/>
                <a:gd name="connsiteY16" fmla="*/ 3886200 h 5039591"/>
                <a:gd name="connsiteX17" fmla="*/ 384464 w 1614055"/>
                <a:gd name="connsiteY17" fmla="*/ 3896591 h 5039591"/>
                <a:gd name="connsiteX18" fmla="*/ 405246 w 1614055"/>
                <a:gd name="connsiteY18" fmla="*/ 4291445 h 5039591"/>
                <a:gd name="connsiteX19" fmla="*/ 550718 w 1614055"/>
                <a:gd name="connsiteY19" fmla="*/ 4270664 h 5039591"/>
                <a:gd name="connsiteX20" fmla="*/ 550718 w 1614055"/>
                <a:gd name="connsiteY20" fmla="*/ 4488873 h 5039591"/>
                <a:gd name="connsiteX21" fmla="*/ 301336 w 1614055"/>
                <a:gd name="connsiteY21" fmla="*/ 4488873 h 5039591"/>
                <a:gd name="connsiteX22" fmla="*/ 311727 w 1614055"/>
                <a:gd name="connsiteY22" fmla="*/ 4821382 h 5039591"/>
                <a:gd name="connsiteX23" fmla="*/ 633846 w 1614055"/>
                <a:gd name="connsiteY23" fmla="*/ 4842164 h 5039591"/>
                <a:gd name="connsiteX24" fmla="*/ 644236 w 1614055"/>
                <a:gd name="connsiteY24" fmla="*/ 4925291 h 5039591"/>
                <a:gd name="connsiteX25" fmla="*/ 737755 w 1614055"/>
                <a:gd name="connsiteY25" fmla="*/ 4925291 h 5039591"/>
                <a:gd name="connsiteX26" fmla="*/ 758536 w 1614055"/>
                <a:gd name="connsiteY26" fmla="*/ 5039591 h 5039591"/>
                <a:gd name="connsiteX27" fmla="*/ 904009 w 1614055"/>
                <a:gd name="connsiteY27" fmla="*/ 5039591 h 5039591"/>
                <a:gd name="connsiteX28" fmla="*/ 904009 w 1614055"/>
                <a:gd name="connsiteY28" fmla="*/ 4769427 h 5039591"/>
                <a:gd name="connsiteX29" fmla="*/ 987136 w 1614055"/>
                <a:gd name="connsiteY29" fmla="*/ 4748645 h 5039591"/>
                <a:gd name="connsiteX30" fmla="*/ 976746 w 1614055"/>
                <a:gd name="connsiteY30" fmla="*/ 4551218 h 5039591"/>
                <a:gd name="connsiteX31" fmla="*/ 1011382 w 1614055"/>
                <a:gd name="connsiteY31" fmla="*/ 4572000 h 5039591"/>
                <a:gd name="connsiteX32" fmla="*/ 1610591 w 1614055"/>
                <a:gd name="connsiteY32" fmla="*/ 187036 h 5039591"/>
                <a:gd name="connsiteX0" fmla="*/ 1610591 w 1614055"/>
                <a:gd name="connsiteY0" fmla="*/ 187036 h 5039591"/>
                <a:gd name="connsiteX1" fmla="*/ 1059873 w 1614055"/>
                <a:gd name="connsiteY1" fmla="*/ 0 h 5039591"/>
                <a:gd name="connsiteX2" fmla="*/ 945573 w 1614055"/>
                <a:gd name="connsiteY2" fmla="*/ 290945 h 5039591"/>
                <a:gd name="connsiteX3" fmla="*/ 727364 w 1614055"/>
                <a:gd name="connsiteY3" fmla="*/ 394854 h 5039591"/>
                <a:gd name="connsiteX4" fmla="*/ 561109 w 1614055"/>
                <a:gd name="connsiteY4" fmla="*/ 831273 h 5039591"/>
                <a:gd name="connsiteX5" fmla="*/ 342900 w 1614055"/>
                <a:gd name="connsiteY5" fmla="*/ 1246909 h 5039591"/>
                <a:gd name="connsiteX6" fmla="*/ 218209 w 1614055"/>
                <a:gd name="connsiteY6" fmla="*/ 1537854 h 5039591"/>
                <a:gd name="connsiteX7" fmla="*/ 124691 w 1614055"/>
                <a:gd name="connsiteY7" fmla="*/ 1756064 h 5039591"/>
                <a:gd name="connsiteX8" fmla="*/ 31173 w 1614055"/>
                <a:gd name="connsiteY8" fmla="*/ 2036618 h 5039591"/>
                <a:gd name="connsiteX9" fmla="*/ 0 w 1614055"/>
                <a:gd name="connsiteY9" fmla="*/ 2192482 h 5039591"/>
                <a:gd name="connsiteX10" fmla="*/ 10391 w 1614055"/>
                <a:gd name="connsiteY10" fmla="*/ 2410691 h 5039591"/>
                <a:gd name="connsiteX11" fmla="*/ 176646 w 1614055"/>
                <a:gd name="connsiteY11" fmla="*/ 2743200 h 5039591"/>
                <a:gd name="connsiteX12" fmla="*/ 280555 w 1614055"/>
                <a:gd name="connsiteY12" fmla="*/ 2878282 h 5039591"/>
                <a:gd name="connsiteX13" fmla="*/ 290946 w 1614055"/>
                <a:gd name="connsiteY13" fmla="*/ 3616036 h 5039591"/>
                <a:gd name="connsiteX14" fmla="*/ 457200 w 1614055"/>
                <a:gd name="connsiteY14" fmla="*/ 3626427 h 5039591"/>
                <a:gd name="connsiteX15" fmla="*/ 457200 w 1614055"/>
                <a:gd name="connsiteY15" fmla="*/ 3886200 h 5039591"/>
                <a:gd name="connsiteX16" fmla="*/ 384464 w 1614055"/>
                <a:gd name="connsiteY16" fmla="*/ 3896591 h 5039591"/>
                <a:gd name="connsiteX17" fmla="*/ 405246 w 1614055"/>
                <a:gd name="connsiteY17" fmla="*/ 4291445 h 5039591"/>
                <a:gd name="connsiteX18" fmla="*/ 550718 w 1614055"/>
                <a:gd name="connsiteY18" fmla="*/ 4270664 h 5039591"/>
                <a:gd name="connsiteX19" fmla="*/ 550718 w 1614055"/>
                <a:gd name="connsiteY19" fmla="*/ 4488873 h 5039591"/>
                <a:gd name="connsiteX20" fmla="*/ 301336 w 1614055"/>
                <a:gd name="connsiteY20" fmla="*/ 4488873 h 5039591"/>
                <a:gd name="connsiteX21" fmla="*/ 311727 w 1614055"/>
                <a:gd name="connsiteY21" fmla="*/ 4821382 h 5039591"/>
                <a:gd name="connsiteX22" fmla="*/ 633846 w 1614055"/>
                <a:gd name="connsiteY22" fmla="*/ 4842164 h 5039591"/>
                <a:gd name="connsiteX23" fmla="*/ 644236 w 1614055"/>
                <a:gd name="connsiteY23" fmla="*/ 4925291 h 5039591"/>
                <a:gd name="connsiteX24" fmla="*/ 737755 w 1614055"/>
                <a:gd name="connsiteY24" fmla="*/ 4925291 h 5039591"/>
                <a:gd name="connsiteX25" fmla="*/ 758536 w 1614055"/>
                <a:gd name="connsiteY25" fmla="*/ 5039591 h 5039591"/>
                <a:gd name="connsiteX26" fmla="*/ 904009 w 1614055"/>
                <a:gd name="connsiteY26" fmla="*/ 5039591 h 5039591"/>
                <a:gd name="connsiteX27" fmla="*/ 904009 w 1614055"/>
                <a:gd name="connsiteY27" fmla="*/ 4769427 h 5039591"/>
                <a:gd name="connsiteX28" fmla="*/ 987136 w 1614055"/>
                <a:gd name="connsiteY28" fmla="*/ 4748645 h 5039591"/>
                <a:gd name="connsiteX29" fmla="*/ 976746 w 1614055"/>
                <a:gd name="connsiteY29" fmla="*/ 4551218 h 5039591"/>
                <a:gd name="connsiteX30" fmla="*/ 1011382 w 1614055"/>
                <a:gd name="connsiteY30" fmla="*/ 4572000 h 5039591"/>
                <a:gd name="connsiteX31" fmla="*/ 1610591 w 1614055"/>
                <a:gd name="connsiteY31" fmla="*/ 187036 h 5039591"/>
                <a:gd name="connsiteX0" fmla="*/ 1610591 w 1614055"/>
                <a:gd name="connsiteY0" fmla="*/ 0 h 4852555"/>
                <a:gd name="connsiteX1" fmla="*/ 945573 w 1614055"/>
                <a:gd name="connsiteY1" fmla="*/ 103909 h 4852555"/>
                <a:gd name="connsiteX2" fmla="*/ 727364 w 1614055"/>
                <a:gd name="connsiteY2" fmla="*/ 207818 h 4852555"/>
                <a:gd name="connsiteX3" fmla="*/ 561109 w 1614055"/>
                <a:gd name="connsiteY3" fmla="*/ 644237 h 4852555"/>
                <a:gd name="connsiteX4" fmla="*/ 342900 w 1614055"/>
                <a:gd name="connsiteY4" fmla="*/ 1059873 h 4852555"/>
                <a:gd name="connsiteX5" fmla="*/ 218209 w 1614055"/>
                <a:gd name="connsiteY5" fmla="*/ 1350818 h 4852555"/>
                <a:gd name="connsiteX6" fmla="*/ 124691 w 1614055"/>
                <a:gd name="connsiteY6" fmla="*/ 1569028 h 4852555"/>
                <a:gd name="connsiteX7" fmla="*/ 31173 w 1614055"/>
                <a:gd name="connsiteY7" fmla="*/ 1849582 h 4852555"/>
                <a:gd name="connsiteX8" fmla="*/ 0 w 1614055"/>
                <a:gd name="connsiteY8" fmla="*/ 2005446 h 4852555"/>
                <a:gd name="connsiteX9" fmla="*/ 10391 w 1614055"/>
                <a:gd name="connsiteY9" fmla="*/ 2223655 h 4852555"/>
                <a:gd name="connsiteX10" fmla="*/ 176646 w 1614055"/>
                <a:gd name="connsiteY10" fmla="*/ 2556164 h 4852555"/>
                <a:gd name="connsiteX11" fmla="*/ 280555 w 1614055"/>
                <a:gd name="connsiteY11" fmla="*/ 2691246 h 4852555"/>
                <a:gd name="connsiteX12" fmla="*/ 290946 w 1614055"/>
                <a:gd name="connsiteY12" fmla="*/ 3429000 h 4852555"/>
                <a:gd name="connsiteX13" fmla="*/ 457200 w 1614055"/>
                <a:gd name="connsiteY13" fmla="*/ 3439391 h 4852555"/>
                <a:gd name="connsiteX14" fmla="*/ 457200 w 1614055"/>
                <a:gd name="connsiteY14" fmla="*/ 3699164 h 4852555"/>
                <a:gd name="connsiteX15" fmla="*/ 384464 w 1614055"/>
                <a:gd name="connsiteY15" fmla="*/ 3709555 h 4852555"/>
                <a:gd name="connsiteX16" fmla="*/ 405246 w 1614055"/>
                <a:gd name="connsiteY16" fmla="*/ 4104409 h 4852555"/>
                <a:gd name="connsiteX17" fmla="*/ 550718 w 1614055"/>
                <a:gd name="connsiteY17" fmla="*/ 4083628 h 4852555"/>
                <a:gd name="connsiteX18" fmla="*/ 550718 w 1614055"/>
                <a:gd name="connsiteY18" fmla="*/ 4301837 h 4852555"/>
                <a:gd name="connsiteX19" fmla="*/ 301336 w 1614055"/>
                <a:gd name="connsiteY19" fmla="*/ 4301837 h 4852555"/>
                <a:gd name="connsiteX20" fmla="*/ 311727 w 1614055"/>
                <a:gd name="connsiteY20" fmla="*/ 4634346 h 4852555"/>
                <a:gd name="connsiteX21" fmla="*/ 633846 w 1614055"/>
                <a:gd name="connsiteY21" fmla="*/ 4655128 h 4852555"/>
                <a:gd name="connsiteX22" fmla="*/ 644236 w 1614055"/>
                <a:gd name="connsiteY22" fmla="*/ 4738255 h 4852555"/>
                <a:gd name="connsiteX23" fmla="*/ 737755 w 1614055"/>
                <a:gd name="connsiteY23" fmla="*/ 4738255 h 4852555"/>
                <a:gd name="connsiteX24" fmla="*/ 758536 w 1614055"/>
                <a:gd name="connsiteY24" fmla="*/ 4852555 h 4852555"/>
                <a:gd name="connsiteX25" fmla="*/ 904009 w 1614055"/>
                <a:gd name="connsiteY25" fmla="*/ 4852555 h 4852555"/>
                <a:gd name="connsiteX26" fmla="*/ 904009 w 1614055"/>
                <a:gd name="connsiteY26" fmla="*/ 4582391 h 4852555"/>
                <a:gd name="connsiteX27" fmla="*/ 987136 w 1614055"/>
                <a:gd name="connsiteY27" fmla="*/ 4561609 h 4852555"/>
                <a:gd name="connsiteX28" fmla="*/ 976746 w 1614055"/>
                <a:gd name="connsiteY28" fmla="*/ 4364182 h 4852555"/>
                <a:gd name="connsiteX29" fmla="*/ 1011382 w 1614055"/>
                <a:gd name="connsiteY29" fmla="*/ 4384964 h 4852555"/>
                <a:gd name="connsiteX30" fmla="*/ 1610591 w 1614055"/>
                <a:gd name="connsiteY30" fmla="*/ 0 h 4852555"/>
                <a:gd name="connsiteX0" fmla="*/ 935183 w 1011382"/>
                <a:gd name="connsiteY0" fmla="*/ 13855 h 4748646"/>
                <a:gd name="connsiteX1" fmla="*/ 945573 w 1011382"/>
                <a:gd name="connsiteY1" fmla="*/ 0 h 4748646"/>
                <a:gd name="connsiteX2" fmla="*/ 727364 w 1011382"/>
                <a:gd name="connsiteY2" fmla="*/ 103909 h 4748646"/>
                <a:gd name="connsiteX3" fmla="*/ 561109 w 1011382"/>
                <a:gd name="connsiteY3" fmla="*/ 540328 h 4748646"/>
                <a:gd name="connsiteX4" fmla="*/ 342900 w 1011382"/>
                <a:gd name="connsiteY4" fmla="*/ 955964 h 4748646"/>
                <a:gd name="connsiteX5" fmla="*/ 218209 w 1011382"/>
                <a:gd name="connsiteY5" fmla="*/ 1246909 h 4748646"/>
                <a:gd name="connsiteX6" fmla="*/ 124691 w 1011382"/>
                <a:gd name="connsiteY6" fmla="*/ 1465119 h 4748646"/>
                <a:gd name="connsiteX7" fmla="*/ 31173 w 1011382"/>
                <a:gd name="connsiteY7" fmla="*/ 1745673 h 4748646"/>
                <a:gd name="connsiteX8" fmla="*/ 0 w 1011382"/>
                <a:gd name="connsiteY8" fmla="*/ 1901537 h 4748646"/>
                <a:gd name="connsiteX9" fmla="*/ 10391 w 1011382"/>
                <a:gd name="connsiteY9" fmla="*/ 2119746 h 4748646"/>
                <a:gd name="connsiteX10" fmla="*/ 176646 w 1011382"/>
                <a:gd name="connsiteY10" fmla="*/ 2452255 h 4748646"/>
                <a:gd name="connsiteX11" fmla="*/ 280555 w 1011382"/>
                <a:gd name="connsiteY11" fmla="*/ 2587337 h 4748646"/>
                <a:gd name="connsiteX12" fmla="*/ 290946 w 1011382"/>
                <a:gd name="connsiteY12" fmla="*/ 3325091 h 4748646"/>
                <a:gd name="connsiteX13" fmla="*/ 457200 w 1011382"/>
                <a:gd name="connsiteY13" fmla="*/ 3335482 h 4748646"/>
                <a:gd name="connsiteX14" fmla="*/ 457200 w 1011382"/>
                <a:gd name="connsiteY14" fmla="*/ 3595255 h 4748646"/>
                <a:gd name="connsiteX15" fmla="*/ 384464 w 1011382"/>
                <a:gd name="connsiteY15" fmla="*/ 3605646 h 4748646"/>
                <a:gd name="connsiteX16" fmla="*/ 405246 w 1011382"/>
                <a:gd name="connsiteY16" fmla="*/ 4000500 h 4748646"/>
                <a:gd name="connsiteX17" fmla="*/ 550718 w 1011382"/>
                <a:gd name="connsiteY17" fmla="*/ 3979719 h 4748646"/>
                <a:gd name="connsiteX18" fmla="*/ 550718 w 1011382"/>
                <a:gd name="connsiteY18" fmla="*/ 4197928 h 4748646"/>
                <a:gd name="connsiteX19" fmla="*/ 301336 w 1011382"/>
                <a:gd name="connsiteY19" fmla="*/ 4197928 h 4748646"/>
                <a:gd name="connsiteX20" fmla="*/ 311727 w 1011382"/>
                <a:gd name="connsiteY20" fmla="*/ 4530437 h 4748646"/>
                <a:gd name="connsiteX21" fmla="*/ 633846 w 1011382"/>
                <a:gd name="connsiteY21" fmla="*/ 4551219 h 4748646"/>
                <a:gd name="connsiteX22" fmla="*/ 644236 w 1011382"/>
                <a:gd name="connsiteY22" fmla="*/ 4634346 h 4748646"/>
                <a:gd name="connsiteX23" fmla="*/ 737755 w 1011382"/>
                <a:gd name="connsiteY23" fmla="*/ 4634346 h 4748646"/>
                <a:gd name="connsiteX24" fmla="*/ 758536 w 1011382"/>
                <a:gd name="connsiteY24" fmla="*/ 4748646 h 4748646"/>
                <a:gd name="connsiteX25" fmla="*/ 904009 w 1011382"/>
                <a:gd name="connsiteY25" fmla="*/ 4748646 h 4748646"/>
                <a:gd name="connsiteX26" fmla="*/ 904009 w 1011382"/>
                <a:gd name="connsiteY26" fmla="*/ 4478482 h 4748646"/>
                <a:gd name="connsiteX27" fmla="*/ 987136 w 1011382"/>
                <a:gd name="connsiteY27" fmla="*/ 4457700 h 4748646"/>
                <a:gd name="connsiteX28" fmla="*/ 976746 w 1011382"/>
                <a:gd name="connsiteY28" fmla="*/ 4260273 h 4748646"/>
                <a:gd name="connsiteX29" fmla="*/ 1011382 w 1011382"/>
                <a:gd name="connsiteY29" fmla="*/ 4281055 h 4748646"/>
                <a:gd name="connsiteX30" fmla="*/ 935183 w 1011382"/>
                <a:gd name="connsiteY30" fmla="*/ 13855 h 4748646"/>
                <a:gd name="connsiteX0" fmla="*/ 935183 w 1011382"/>
                <a:gd name="connsiteY0" fmla="*/ 13855 h 4748646"/>
                <a:gd name="connsiteX1" fmla="*/ 945573 w 1011382"/>
                <a:gd name="connsiteY1" fmla="*/ 0 h 4748646"/>
                <a:gd name="connsiteX2" fmla="*/ 727364 w 1011382"/>
                <a:gd name="connsiteY2" fmla="*/ 103909 h 4748646"/>
                <a:gd name="connsiteX3" fmla="*/ 561109 w 1011382"/>
                <a:gd name="connsiteY3" fmla="*/ 540328 h 4748646"/>
                <a:gd name="connsiteX4" fmla="*/ 342900 w 1011382"/>
                <a:gd name="connsiteY4" fmla="*/ 955964 h 4748646"/>
                <a:gd name="connsiteX5" fmla="*/ 218209 w 1011382"/>
                <a:gd name="connsiteY5" fmla="*/ 1246909 h 4748646"/>
                <a:gd name="connsiteX6" fmla="*/ 124691 w 1011382"/>
                <a:gd name="connsiteY6" fmla="*/ 1465119 h 4748646"/>
                <a:gd name="connsiteX7" fmla="*/ 31173 w 1011382"/>
                <a:gd name="connsiteY7" fmla="*/ 1745673 h 4748646"/>
                <a:gd name="connsiteX8" fmla="*/ 0 w 1011382"/>
                <a:gd name="connsiteY8" fmla="*/ 1901537 h 4748646"/>
                <a:gd name="connsiteX9" fmla="*/ 10391 w 1011382"/>
                <a:gd name="connsiteY9" fmla="*/ 2119746 h 4748646"/>
                <a:gd name="connsiteX10" fmla="*/ 176646 w 1011382"/>
                <a:gd name="connsiteY10" fmla="*/ 2452255 h 4748646"/>
                <a:gd name="connsiteX11" fmla="*/ 280555 w 1011382"/>
                <a:gd name="connsiteY11" fmla="*/ 2587337 h 4748646"/>
                <a:gd name="connsiteX12" fmla="*/ 290946 w 1011382"/>
                <a:gd name="connsiteY12" fmla="*/ 3325091 h 4748646"/>
                <a:gd name="connsiteX13" fmla="*/ 457200 w 1011382"/>
                <a:gd name="connsiteY13" fmla="*/ 3335482 h 4748646"/>
                <a:gd name="connsiteX14" fmla="*/ 457200 w 1011382"/>
                <a:gd name="connsiteY14" fmla="*/ 3595255 h 4748646"/>
                <a:gd name="connsiteX15" fmla="*/ 384464 w 1011382"/>
                <a:gd name="connsiteY15" fmla="*/ 3605646 h 4748646"/>
                <a:gd name="connsiteX16" fmla="*/ 405246 w 1011382"/>
                <a:gd name="connsiteY16" fmla="*/ 4000500 h 4748646"/>
                <a:gd name="connsiteX17" fmla="*/ 550718 w 1011382"/>
                <a:gd name="connsiteY17" fmla="*/ 3979719 h 4748646"/>
                <a:gd name="connsiteX18" fmla="*/ 550718 w 1011382"/>
                <a:gd name="connsiteY18" fmla="*/ 4197928 h 4748646"/>
                <a:gd name="connsiteX19" fmla="*/ 301336 w 1011382"/>
                <a:gd name="connsiteY19" fmla="*/ 4197928 h 4748646"/>
                <a:gd name="connsiteX20" fmla="*/ 311727 w 1011382"/>
                <a:gd name="connsiteY20" fmla="*/ 4530437 h 4748646"/>
                <a:gd name="connsiteX21" fmla="*/ 633846 w 1011382"/>
                <a:gd name="connsiteY21" fmla="*/ 4551219 h 4748646"/>
                <a:gd name="connsiteX22" fmla="*/ 644236 w 1011382"/>
                <a:gd name="connsiteY22" fmla="*/ 4634346 h 4748646"/>
                <a:gd name="connsiteX23" fmla="*/ 737755 w 1011382"/>
                <a:gd name="connsiteY23" fmla="*/ 4634346 h 4748646"/>
                <a:gd name="connsiteX24" fmla="*/ 758536 w 1011382"/>
                <a:gd name="connsiteY24" fmla="*/ 4748646 h 4748646"/>
                <a:gd name="connsiteX25" fmla="*/ 904009 w 1011382"/>
                <a:gd name="connsiteY25" fmla="*/ 4748646 h 4748646"/>
                <a:gd name="connsiteX26" fmla="*/ 904009 w 1011382"/>
                <a:gd name="connsiteY26" fmla="*/ 4478482 h 4748646"/>
                <a:gd name="connsiteX27" fmla="*/ 987136 w 1011382"/>
                <a:gd name="connsiteY27" fmla="*/ 4457700 h 4748646"/>
                <a:gd name="connsiteX28" fmla="*/ 935182 w 1011382"/>
                <a:gd name="connsiteY28" fmla="*/ 4267200 h 4748646"/>
                <a:gd name="connsiteX29" fmla="*/ 1011382 w 1011382"/>
                <a:gd name="connsiteY29" fmla="*/ 4281055 h 4748646"/>
                <a:gd name="connsiteX30" fmla="*/ 935183 w 1011382"/>
                <a:gd name="connsiteY30" fmla="*/ 13855 h 4748646"/>
                <a:gd name="connsiteX0" fmla="*/ 935183 w 1011382"/>
                <a:gd name="connsiteY0" fmla="*/ 13855 h 4748646"/>
                <a:gd name="connsiteX1" fmla="*/ 945573 w 1011382"/>
                <a:gd name="connsiteY1" fmla="*/ 0 h 4748646"/>
                <a:gd name="connsiteX2" fmla="*/ 727364 w 1011382"/>
                <a:gd name="connsiteY2" fmla="*/ 103909 h 4748646"/>
                <a:gd name="connsiteX3" fmla="*/ 561109 w 1011382"/>
                <a:gd name="connsiteY3" fmla="*/ 540328 h 4748646"/>
                <a:gd name="connsiteX4" fmla="*/ 342900 w 1011382"/>
                <a:gd name="connsiteY4" fmla="*/ 955964 h 4748646"/>
                <a:gd name="connsiteX5" fmla="*/ 218209 w 1011382"/>
                <a:gd name="connsiteY5" fmla="*/ 1246909 h 4748646"/>
                <a:gd name="connsiteX6" fmla="*/ 124691 w 1011382"/>
                <a:gd name="connsiteY6" fmla="*/ 1465119 h 4748646"/>
                <a:gd name="connsiteX7" fmla="*/ 31173 w 1011382"/>
                <a:gd name="connsiteY7" fmla="*/ 1745673 h 4748646"/>
                <a:gd name="connsiteX8" fmla="*/ 0 w 1011382"/>
                <a:gd name="connsiteY8" fmla="*/ 1901537 h 4748646"/>
                <a:gd name="connsiteX9" fmla="*/ 10391 w 1011382"/>
                <a:gd name="connsiteY9" fmla="*/ 2119746 h 4748646"/>
                <a:gd name="connsiteX10" fmla="*/ 176646 w 1011382"/>
                <a:gd name="connsiteY10" fmla="*/ 2452255 h 4748646"/>
                <a:gd name="connsiteX11" fmla="*/ 280555 w 1011382"/>
                <a:gd name="connsiteY11" fmla="*/ 2587337 h 4748646"/>
                <a:gd name="connsiteX12" fmla="*/ 290946 w 1011382"/>
                <a:gd name="connsiteY12" fmla="*/ 3325091 h 4748646"/>
                <a:gd name="connsiteX13" fmla="*/ 457200 w 1011382"/>
                <a:gd name="connsiteY13" fmla="*/ 3335482 h 4748646"/>
                <a:gd name="connsiteX14" fmla="*/ 457200 w 1011382"/>
                <a:gd name="connsiteY14" fmla="*/ 3595255 h 4748646"/>
                <a:gd name="connsiteX15" fmla="*/ 384464 w 1011382"/>
                <a:gd name="connsiteY15" fmla="*/ 3605646 h 4748646"/>
                <a:gd name="connsiteX16" fmla="*/ 405246 w 1011382"/>
                <a:gd name="connsiteY16" fmla="*/ 4000500 h 4748646"/>
                <a:gd name="connsiteX17" fmla="*/ 550718 w 1011382"/>
                <a:gd name="connsiteY17" fmla="*/ 3979719 h 4748646"/>
                <a:gd name="connsiteX18" fmla="*/ 550718 w 1011382"/>
                <a:gd name="connsiteY18" fmla="*/ 4197928 h 4748646"/>
                <a:gd name="connsiteX19" fmla="*/ 301336 w 1011382"/>
                <a:gd name="connsiteY19" fmla="*/ 4197928 h 4748646"/>
                <a:gd name="connsiteX20" fmla="*/ 311727 w 1011382"/>
                <a:gd name="connsiteY20" fmla="*/ 4530437 h 4748646"/>
                <a:gd name="connsiteX21" fmla="*/ 633846 w 1011382"/>
                <a:gd name="connsiteY21" fmla="*/ 4551219 h 4748646"/>
                <a:gd name="connsiteX22" fmla="*/ 644236 w 1011382"/>
                <a:gd name="connsiteY22" fmla="*/ 4634346 h 4748646"/>
                <a:gd name="connsiteX23" fmla="*/ 737755 w 1011382"/>
                <a:gd name="connsiteY23" fmla="*/ 4634346 h 4748646"/>
                <a:gd name="connsiteX24" fmla="*/ 758536 w 1011382"/>
                <a:gd name="connsiteY24" fmla="*/ 4748646 h 4748646"/>
                <a:gd name="connsiteX25" fmla="*/ 904009 w 1011382"/>
                <a:gd name="connsiteY25" fmla="*/ 4748646 h 4748646"/>
                <a:gd name="connsiteX26" fmla="*/ 904009 w 1011382"/>
                <a:gd name="connsiteY26" fmla="*/ 4478482 h 4748646"/>
                <a:gd name="connsiteX27" fmla="*/ 935182 w 1011382"/>
                <a:gd name="connsiteY27" fmla="*/ 4495800 h 4748646"/>
                <a:gd name="connsiteX28" fmla="*/ 935182 w 1011382"/>
                <a:gd name="connsiteY28" fmla="*/ 4267200 h 4748646"/>
                <a:gd name="connsiteX29" fmla="*/ 1011382 w 1011382"/>
                <a:gd name="connsiteY29" fmla="*/ 4281055 h 4748646"/>
                <a:gd name="connsiteX30" fmla="*/ 935183 w 1011382"/>
                <a:gd name="connsiteY30" fmla="*/ 13855 h 4748646"/>
                <a:gd name="connsiteX0" fmla="*/ 935183 w 945573"/>
                <a:gd name="connsiteY0" fmla="*/ 13855 h 4748646"/>
                <a:gd name="connsiteX1" fmla="*/ 945573 w 945573"/>
                <a:gd name="connsiteY1" fmla="*/ 0 h 4748646"/>
                <a:gd name="connsiteX2" fmla="*/ 727364 w 945573"/>
                <a:gd name="connsiteY2" fmla="*/ 103909 h 4748646"/>
                <a:gd name="connsiteX3" fmla="*/ 561109 w 945573"/>
                <a:gd name="connsiteY3" fmla="*/ 540328 h 4748646"/>
                <a:gd name="connsiteX4" fmla="*/ 342900 w 945573"/>
                <a:gd name="connsiteY4" fmla="*/ 955964 h 4748646"/>
                <a:gd name="connsiteX5" fmla="*/ 218209 w 945573"/>
                <a:gd name="connsiteY5" fmla="*/ 1246909 h 4748646"/>
                <a:gd name="connsiteX6" fmla="*/ 124691 w 945573"/>
                <a:gd name="connsiteY6" fmla="*/ 1465119 h 4748646"/>
                <a:gd name="connsiteX7" fmla="*/ 31173 w 945573"/>
                <a:gd name="connsiteY7" fmla="*/ 1745673 h 4748646"/>
                <a:gd name="connsiteX8" fmla="*/ 0 w 945573"/>
                <a:gd name="connsiteY8" fmla="*/ 1901537 h 4748646"/>
                <a:gd name="connsiteX9" fmla="*/ 10391 w 945573"/>
                <a:gd name="connsiteY9" fmla="*/ 2119746 h 4748646"/>
                <a:gd name="connsiteX10" fmla="*/ 176646 w 945573"/>
                <a:gd name="connsiteY10" fmla="*/ 2452255 h 4748646"/>
                <a:gd name="connsiteX11" fmla="*/ 280555 w 945573"/>
                <a:gd name="connsiteY11" fmla="*/ 2587337 h 4748646"/>
                <a:gd name="connsiteX12" fmla="*/ 290946 w 945573"/>
                <a:gd name="connsiteY12" fmla="*/ 3325091 h 4748646"/>
                <a:gd name="connsiteX13" fmla="*/ 457200 w 945573"/>
                <a:gd name="connsiteY13" fmla="*/ 3335482 h 4748646"/>
                <a:gd name="connsiteX14" fmla="*/ 457200 w 945573"/>
                <a:gd name="connsiteY14" fmla="*/ 3595255 h 4748646"/>
                <a:gd name="connsiteX15" fmla="*/ 384464 w 945573"/>
                <a:gd name="connsiteY15" fmla="*/ 3605646 h 4748646"/>
                <a:gd name="connsiteX16" fmla="*/ 405246 w 945573"/>
                <a:gd name="connsiteY16" fmla="*/ 4000500 h 4748646"/>
                <a:gd name="connsiteX17" fmla="*/ 550718 w 945573"/>
                <a:gd name="connsiteY17" fmla="*/ 3979719 h 4748646"/>
                <a:gd name="connsiteX18" fmla="*/ 550718 w 945573"/>
                <a:gd name="connsiteY18" fmla="*/ 4197928 h 4748646"/>
                <a:gd name="connsiteX19" fmla="*/ 301336 w 945573"/>
                <a:gd name="connsiteY19" fmla="*/ 4197928 h 4748646"/>
                <a:gd name="connsiteX20" fmla="*/ 311727 w 945573"/>
                <a:gd name="connsiteY20" fmla="*/ 4530437 h 4748646"/>
                <a:gd name="connsiteX21" fmla="*/ 633846 w 945573"/>
                <a:gd name="connsiteY21" fmla="*/ 4551219 h 4748646"/>
                <a:gd name="connsiteX22" fmla="*/ 644236 w 945573"/>
                <a:gd name="connsiteY22" fmla="*/ 4634346 h 4748646"/>
                <a:gd name="connsiteX23" fmla="*/ 737755 w 945573"/>
                <a:gd name="connsiteY23" fmla="*/ 4634346 h 4748646"/>
                <a:gd name="connsiteX24" fmla="*/ 758536 w 945573"/>
                <a:gd name="connsiteY24" fmla="*/ 4748646 h 4748646"/>
                <a:gd name="connsiteX25" fmla="*/ 904009 w 945573"/>
                <a:gd name="connsiteY25" fmla="*/ 4748646 h 4748646"/>
                <a:gd name="connsiteX26" fmla="*/ 904009 w 945573"/>
                <a:gd name="connsiteY26" fmla="*/ 4478482 h 4748646"/>
                <a:gd name="connsiteX27" fmla="*/ 935182 w 945573"/>
                <a:gd name="connsiteY27" fmla="*/ 4495800 h 4748646"/>
                <a:gd name="connsiteX28" fmla="*/ 935182 w 945573"/>
                <a:gd name="connsiteY28" fmla="*/ 4267200 h 4748646"/>
                <a:gd name="connsiteX29" fmla="*/ 935182 w 945573"/>
                <a:gd name="connsiteY29" fmla="*/ 4267200 h 4748646"/>
                <a:gd name="connsiteX30" fmla="*/ 935183 w 945573"/>
                <a:gd name="connsiteY30" fmla="*/ 13855 h 474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45573" h="4748646">
                  <a:moveTo>
                    <a:pt x="935183" y="13855"/>
                  </a:moveTo>
                  <a:lnTo>
                    <a:pt x="945573" y="0"/>
                  </a:lnTo>
                  <a:lnTo>
                    <a:pt x="727364" y="103909"/>
                  </a:lnTo>
                  <a:lnTo>
                    <a:pt x="561109" y="540328"/>
                  </a:lnTo>
                  <a:lnTo>
                    <a:pt x="342900" y="955964"/>
                  </a:lnTo>
                  <a:lnTo>
                    <a:pt x="218209" y="1246909"/>
                  </a:lnTo>
                  <a:lnTo>
                    <a:pt x="124691" y="1465119"/>
                  </a:lnTo>
                  <a:lnTo>
                    <a:pt x="31173" y="1745673"/>
                  </a:lnTo>
                  <a:lnTo>
                    <a:pt x="0" y="1901537"/>
                  </a:lnTo>
                  <a:lnTo>
                    <a:pt x="10391" y="2119746"/>
                  </a:lnTo>
                  <a:lnTo>
                    <a:pt x="176646" y="2452255"/>
                  </a:lnTo>
                  <a:lnTo>
                    <a:pt x="280555" y="2587337"/>
                  </a:lnTo>
                  <a:lnTo>
                    <a:pt x="290946" y="3325091"/>
                  </a:lnTo>
                  <a:lnTo>
                    <a:pt x="457200" y="3335482"/>
                  </a:lnTo>
                  <a:lnTo>
                    <a:pt x="457200" y="3595255"/>
                  </a:lnTo>
                  <a:lnTo>
                    <a:pt x="384464" y="3605646"/>
                  </a:lnTo>
                  <a:lnTo>
                    <a:pt x="405246" y="4000500"/>
                  </a:lnTo>
                  <a:lnTo>
                    <a:pt x="550718" y="3979719"/>
                  </a:lnTo>
                  <a:lnTo>
                    <a:pt x="550718" y="4197928"/>
                  </a:lnTo>
                  <a:lnTo>
                    <a:pt x="301336" y="4197928"/>
                  </a:lnTo>
                  <a:lnTo>
                    <a:pt x="311727" y="4530437"/>
                  </a:lnTo>
                  <a:lnTo>
                    <a:pt x="633846" y="4551219"/>
                  </a:lnTo>
                  <a:lnTo>
                    <a:pt x="644236" y="4634346"/>
                  </a:lnTo>
                  <a:lnTo>
                    <a:pt x="737755" y="4634346"/>
                  </a:lnTo>
                  <a:lnTo>
                    <a:pt x="758536" y="4748646"/>
                  </a:lnTo>
                  <a:lnTo>
                    <a:pt x="904009" y="4748646"/>
                  </a:lnTo>
                  <a:lnTo>
                    <a:pt x="904009" y="4478482"/>
                  </a:lnTo>
                  <a:lnTo>
                    <a:pt x="935182" y="4495800"/>
                  </a:lnTo>
                  <a:lnTo>
                    <a:pt x="935182" y="4267200"/>
                  </a:lnTo>
                  <a:lnTo>
                    <a:pt x="935182" y="4267200"/>
                  </a:lnTo>
                  <a:cubicBezTo>
                    <a:pt x="931718" y="2819400"/>
                    <a:pt x="938647" y="1461655"/>
                    <a:pt x="935183" y="1385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rot="16200000">
              <a:off x="6967210" y="3319790"/>
              <a:ext cx="2286000" cy="523220"/>
            </a:xfrm>
            <a:prstGeom prst="rect">
              <a:avLst/>
            </a:prstGeom>
            <a:grpFill/>
          </p:spPr>
          <p:txBody>
            <a:bodyPr wrap="square" rtlCol="0">
              <a:spAutoFit/>
            </a:bodyPr>
            <a:lstStyle/>
            <a:p>
              <a:pPr marL="171450" indent="-171450"/>
              <a:r>
                <a:rPr lang="en-US" sz="2800" dirty="0" smtClean="0"/>
                <a:t>Navajo Nation</a:t>
              </a:r>
            </a:p>
          </p:txBody>
        </p:sp>
      </p:grpSp>
      <p:sp>
        <p:nvSpPr>
          <p:cNvPr id="27" name="TextBox 26"/>
          <p:cNvSpPr txBox="1"/>
          <p:nvPr/>
        </p:nvSpPr>
        <p:spPr>
          <a:xfrm>
            <a:off x="838200" y="838200"/>
            <a:ext cx="6781800" cy="1200329"/>
          </a:xfrm>
          <a:prstGeom prst="rect">
            <a:avLst/>
          </a:prstGeom>
          <a:solidFill>
            <a:schemeClr val="bg1"/>
          </a:solidFill>
        </p:spPr>
        <p:txBody>
          <a:bodyPr wrap="square" rtlCol="0">
            <a:spAutoFit/>
          </a:bodyPr>
          <a:lstStyle/>
          <a:p>
            <a:pPr marL="171450" indent="-171450" algn="ctr"/>
            <a:r>
              <a:rPr lang="en-US" sz="3600" b="1" cap="all" dirty="0" smtClean="0"/>
              <a:t> ANOTHER IMPORTANT  SECTION   - NATIVE AMERICAN NATIONS -</a:t>
            </a:r>
          </a:p>
        </p:txBody>
      </p:sp>
      <p:sp>
        <p:nvSpPr>
          <p:cNvPr id="24" name="Rectangle 23"/>
          <p:cNvSpPr/>
          <p:nvPr/>
        </p:nvSpPr>
        <p:spPr>
          <a:xfrm>
            <a:off x="4191000" y="4611231"/>
            <a:ext cx="3657600" cy="1815882"/>
          </a:xfrm>
          <a:prstGeom prst="rect">
            <a:avLst/>
          </a:prstGeom>
          <a:solidFill>
            <a:srgbClr val="00EE6C"/>
          </a:solidFill>
        </p:spPr>
        <p:txBody>
          <a:bodyPr wrap="square">
            <a:spAutoFit/>
          </a:bodyPr>
          <a:lstStyle/>
          <a:p>
            <a:pPr algn="ctr"/>
            <a:r>
              <a:rPr lang="en-US" sz="2800" b="1" dirty="0" smtClean="0"/>
              <a:t>“All Havasupai tourism has reopened! Will honor 2020 &amp; 2021 reservations first</a:t>
            </a:r>
            <a:endParaRPr lang="en-US" sz="2800" dirty="0"/>
          </a:p>
        </p:txBody>
      </p:sp>
      <p:sp>
        <p:nvSpPr>
          <p:cNvPr id="25" name="Oval 24"/>
          <p:cNvSpPr/>
          <p:nvPr/>
        </p:nvSpPr>
        <p:spPr>
          <a:xfrm>
            <a:off x="1295400" y="4572000"/>
            <a:ext cx="152400" cy="152400"/>
          </a:xfrm>
          <a:prstGeom prst="ellipse">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648200" y="3505200"/>
            <a:ext cx="152400" cy="152400"/>
          </a:xfrm>
          <a:prstGeom prst="ellipse">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https://traveldigg.com/wp-content/uploads/2016/06/Grand-Canyon-Skywalk-Photo.jpg"/>
          <p:cNvPicPr>
            <a:picLocks noChangeAspect="1" noChangeArrowheads="1"/>
          </p:cNvPicPr>
          <p:nvPr/>
        </p:nvPicPr>
        <p:blipFill>
          <a:blip r:embed="rId4" cstate="print"/>
          <a:srcRect r="12500"/>
          <a:stretch>
            <a:fillRect/>
          </a:stretch>
        </p:blipFill>
        <p:spPr bwMode="auto">
          <a:xfrm>
            <a:off x="2971800" y="0"/>
            <a:ext cx="6172200" cy="3976699"/>
          </a:xfrm>
          <a:prstGeom prst="rect">
            <a:avLst/>
          </a:prstGeom>
          <a:noFill/>
          <a:ln w="38100">
            <a:solidFill>
              <a:schemeClr val="tx1"/>
            </a:solidFill>
          </a:ln>
        </p:spPr>
      </p:pic>
      <p:pic>
        <p:nvPicPr>
          <p:cNvPr id="225283" name="Picture 3" descr="Here's how to get a permit to visit the incredible Havasu ..."/>
          <p:cNvPicPr>
            <a:picLocks noChangeAspect="1" noChangeArrowheads="1"/>
          </p:cNvPicPr>
          <p:nvPr/>
        </p:nvPicPr>
        <p:blipFill>
          <a:blip r:embed="rId5" cstate="print"/>
          <a:srcRect/>
          <a:stretch>
            <a:fillRect/>
          </a:stretch>
        </p:blipFill>
        <p:spPr bwMode="auto">
          <a:xfrm>
            <a:off x="0" y="0"/>
            <a:ext cx="6172200" cy="4119944"/>
          </a:xfrm>
          <a:prstGeom prst="rect">
            <a:avLst/>
          </a:prstGeom>
          <a:noFill/>
          <a:ln w="381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000"/>
                                        <p:tgtEl>
                                          <p:spTgt spid="2"/>
                                        </p:tgtEl>
                                      </p:cBhvr>
                                    </p:animEffect>
                                  </p:childTnLst>
                                </p:cTn>
                              </p:par>
                            </p:childTnLst>
                          </p:cTn>
                        </p:par>
                        <p:par>
                          <p:cTn id="12" fill="hold">
                            <p:stCondLst>
                              <p:cond delay="25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2000"/>
                                        <p:tgtEl>
                                          <p:spTgt spid="4"/>
                                        </p:tgtEl>
                                      </p:cBhvr>
                                    </p:animEffect>
                                  </p:childTnLst>
                                </p:cTn>
                              </p:par>
                            </p:childTnLst>
                          </p:cTn>
                        </p:par>
                        <p:par>
                          <p:cTn id="16" fill="hold">
                            <p:stCondLst>
                              <p:cond delay="450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80">
                                          <p:stCondLst>
                                            <p:cond delay="0"/>
                                          </p:stCondLst>
                                        </p:cTn>
                                        <p:tgtEl>
                                          <p:spTgt spid="25"/>
                                        </p:tgtEl>
                                      </p:cBhvr>
                                    </p:animEffect>
                                    <p:anim calcmode="lin" valueType="num">
                                      <p:cBhvr>
                                        <p:cTn id="25"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0" dur="26">
                                          <p:stCondLst>
                                            <p:cond delay="650"/>
                                          </p:stCondLst>
                                        </p:cTn>
                                        <p:tgtEl>
                                          <p:spTgt spid="25"/>
                                        </p:tgtEl>
                                      </p:cBhvr>
                                      <p:to x="100000" y="60000"/>
                                    </p:animScale>
                                    <p:animScale>
                                      <p:cBhvr>
                                        <p:cTn id="31" dur="166" decel="50000">
                                          <p:stCondLst>
                                            <p:cond delay="676"/>
                                          </p:stCondLst>
                                        </p:cTn>
                                        <p:tgtEl>
                                          <p:spTgt spid="25"/>
                                        </p:tgtEl>
                                      </p:cBhvr>
                                      <p:to x="100000" y="100000"/>
                                    </p:animScale>
                                    <p:animScale>
                                      <p:cBhvr>
                                        <p:cTn id="32" dur="26">
                                          <p:stCondLst>
                                            <p:cond delay="1312"/>
                                          </p:stCondLst>
                                        </p:cTn>
                                        <p:tgtEl>
                                          <p:spTgt spid="25"/>
                                        </p:tgtEl>
                                      </p:cBhvr>
                                      <p:to x="100000" y="80000"/>
                                    </p:animScale>
                                    <p:animScale>
                                      <p:cBhvr>
                                        <p:cTn id="33" dur="166" decel="50000">
                                          <p:stCondLst>
                                            <p:cond delay="1338"/>
                                          </p:stCondLst>
                                        </p:cTn>
                                        <p:tgtEl>
                                          <p:spTgt spid="25"/>
                                        </p:tgtEl>
                                      </p:cBhvr>
                                      <p:to x="100000" y="100000"/>
                                    </p:animScale>
                                    <p:animScale>
                                      <p:cBhvr>
                                        <p:cTn id="34" dur="26">
                                          <p:stCondLst>
                                            <p:cond delay="1642"/>
                                          </p:stCondLst>
                                        </p:cTn>
                                        <p:tgtEl>
                                          <p:spTgt spid="25"/>
                                        </p:tgtEl>
                                      </p:cBhvr>
                                      <p:to x="100000" y="90000"/>
                                    </p:animScale>
                                    <p:animScale>
                                      <p:cBhvr>
                                        <p:cTn id="35" dur="166" decel="50000">
                                          <p:stCondLst>
                                            <p:cond delay="1668"/>
                                          </p:stCondLst>
                                        </p:cTn>
                                        <p:tgtEl>
                                          <p:spTgt spid="25"/>
                                        </p:tgtEl>
                                      </p:cBhvr>
                                      <p:to x="100000" y="100000"/>
                                    </p:animScale>
                                    <p:animScale>
                                      <p:cBhvr>
                                        <p:cTn id="36" dur="26">
                                          <p:stCondLst>
                                            <p:cond delay="1808"/>
                                          </p:stCondLst>
                                        </p:cTn>
                                        <p:tgtEl>
                                          <p:spTgt spid="25"/>
                                        </p:tgtEl>
                                      </p:cBhvr>
                                      <p:to x="100000" y="95000"/>
                                    </p:animScale>
                                    <p:animScale>
                                      <p:cBhvr>
                                        <p:cTn id="37" dur="166" decel="50000">
                                          <p:stCondLst>
                                            <p:cond delay="1834"/>
                                          </p:stCondLst>
                                        </p:cTn>
                                        <p:tgtEl>
                                          <p:spTgt spid="25"/>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10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2000"/>
                                        <p:tgtEl>
                                          <p:spTgt spid="28"/>
                                        </p:tgtEl>
                                      </p:cBhvr>
                                    </p:animEffect>
                                    <p:set>
                                      <p:cBhvr>
                                        <p:cTn id="47" dur="1" fill="hold">
                                          <p:stCondLst>
                                            <p:cond delay="1999"/>
                                          </p:stCondLst>
                                        </p:cTn>
                                        <p:tgtEl>
                                          <p:spTgt spid="28"/>
                                        </p:tgtEl>
                                        <p:attrNameLst>
                                          <p:attrName>style.visibility</p:attrName>
                                        </p:attrNameLst>
                                      </p:cBhvr>
                                      <p:to>
                                        <p:strVal val="hidden"/>
                                      </p:to>
                                    </p:set>
                                  </p:childTnLst>
                                </p:cTn>
                              </p:par>
                              <p:par>
                                <p:cTn id="48" presetID="26"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80">
                                          <p:stCondLst>
                                            <p:cond delay="0"/>
                                          </p:stCondLst>
                                        </p:cTn>
                                        <p:tgtEl>
                                          <p:spTgt spid="26"/>
                                        </p:tgtEl>
                                      </p:cBhvr>
                                    </p:animEffect>
                                    <p:anim calcmode="lin" valueType="num">
                                      <p:cBhvr>
                                        <p:cTn id="51"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56" dur="26">
                                          <p:stCondLst>
                                            <p:cond delay="650"/>
                                          </p:stCondLst>
                                        </p:cTn>
                                        <p:tgtEl>
                                          <p:spTgt spid="26"/>
                                        </p:tgtEl>
                                      </p:cBhvr>
                                      <p:to x="100000" y="60000"/>
                                    </p:animScale>
                                    <p:animScale>
                                      <p:cBhvr>
                                        <p:cTn id="57" dur="166" decel="50000">
                                          <p:stCondLst>
                                            <p:cond delay="676"/>
                                          </p:stCondLst>
                                        </p:cTn>
                                        <p:tgtEl>
                                          <p:spTgt spid="26"/>
                                        </p:tgtEl>
                                      </p:cBhvr>
                                      <p:to x="100000" y="100000"/>
                                    </p:animScale>
                                    <p:animScale>
                                      <p:cBhvr>
                                        <p:cTn id="58" dur="26">
                                          <p:stCondLst>
                                            <p:cond delay="1312"/>
                                          </p:stCondLst>
                                        </p:cTn>
                                        <p:tgtEl>
                                          <p:spTgt spid="26"/>
                                        </p:tgtEl>
                                      </p:cBhvr>
                                      <p:to x="100000" y="80000"/>
                                    </p:animScale>
                                    <p:animScale>
                                      <p:cBhvr>
                                        <p:cTn id="59" dur="166" decel="50000">
                                          <p:stCondLst>
                                            <p:cond delay="1338"/>
                                          </p:stCondLst>
                                        </p:cTn>
                                        <p:tgtEl>
                                          <p:spTgt spid="26"/>
                                        </p:tgtEl>
                                      </p:cBhvr>
                                      <p:to x="100000" y="100000"/>
                                    </p:animScale>
                                    <p:animScale>
                                      <p:cBhvr>
                                        <p:cTn id="60" dur="26">
                                          <p:stCondLst>
                                            <p:cond delay="1642"/>
                                          </p:stCondLst>
                                        </p:cTn>
                                        <p:tgtEl>
                                          <p:spTgt spid="26"/>
                                        </p:tgtEl>
                                      </p:cBhvr>
                                      <p:to x="100000" y="90000"/>
                                    </p:animScale>
                                    <p:animScale>
                                      <p:cBhvr>
                                        <p:cTn id="61" dur="166" decel="50000">
                                          <p:stCondLst>
                                            <p:cond delay="1668"/>
                                          </p:stCondLst>
                                        </p:cTn>
                                        <p:tgtEl>
                                          <p:spTgt spid="26"/>
                                        </p:tgtEl>
                                      </p:cBhvr>
                                      <p:to x="100000" y="100000"/>
                                    </p:animScale>
                                    <p:animScale>
                                      <p:cBhvr>
                                        <p:cTn id="62" dur="26">
                                          <p:stCondLst>
                                            <p:cond delay="1808"/>
                                          </p:stCondLst>
                                        </p:cTn>
                                        <p:tgtEl>
                                          <p:spTgt spid="26"/>
                                        </p:tgtEl>
                                      </p:cBhvr>
                                      <p:to x="100000" y="95000"/>
                                    </p:animScale>
                                    <p:animScale>
                                      <p:cBhvr>
                                        <p:cTn id="63" dur="166" decel="50000">
                                          <p:stCondLst>
                                            <p:cond delay="1834"/>
                                          </p:stCondLst>
                                        </p:cTn>
                                        <p:tgtEl>
                                          <p:spTgt spid="26"/>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53" presetClass="entr" presetSubtype="0" fill="hold" nodeType="clickEffect">
                                  <p:stCondLst>
                                    <p:cond delay="0"/>
                                  </p:stCondLst>
                                  <p:childTnLst>
                                    <p:set>
                                      <p:cBhvr>
                                        <p:cTn id="67" dur="1" fill="hold">
                                          <p:stCondLst>
                                            <p:cond delay="0"/>
                                          </p:stCondLst>
                                        </p:cTn>
                                        <p:tgtEl>
                                          <p:spTgt spid="225283"/>
                                        </p:tgtEl>
                                        <p:attrNameLst>
                                          <p:attrName>style.visibility</p:attrName>
                                        </p:attrNameLst>
                                      </p:cBhvr>
                                      <p:to>
                                        <p:strVal val="visible"/>
                                      </p:to>
                                    </p:set>
                                    <p:anim calcmode="lin" valueType="num">
                                      <p:cBhvr>
                                        <p:cTn id="68" dur="500" fill="hold"/>
                                        <p:tgtEl>
                                          <p:spTgt spid="225283"/>
                                        </p:tgtEl>
                                        <p:attrNameLst>
                                          <p:attrName>ppt_w</p:attrName>
                                        </p:attrNameLst>
                                      </p:cBhvr>
                                      <p:tavLst>
                                        <p:tav tm="0">
                                          <p:val>
                                            <p:fltVal val="0"/>
                                          </p:val>
                                        </p:tav>
                                        <p:tav tm="100000">
                                          <p:val>
                                            <p:strVal val="#ppt_w"/>
                                          </p:val>
                                        </p:tav>
                                      </p:tavLst>
                                    </p:anim>
                                    <p:anim calcmode="lin" valueType="num">
                                      <p:cBhvr>
                                        <p:cTn id="69" dur="500" fill="hold"/>
                                        <p:tgtEl>
                                          <p:spTgt spid="225283"/>
                                        </p:tgtEl>
                                        <p:attrNameLst>
                                          <p:attrName>ppt_h</p:attrName>
                                        </p:attrNameLst>
                                      </p:cBhvr>
                                      <p:tavLst>
                                        <p:tav tm="0">
                                          <p:val>
                                            <p:fltVal val="0"/>
                                          </p:val>
                                        </p:tav>
                                        <p:tav tm="100000">
                                          <p:val>
                                            <p:strVal val="#ppt_h"/>
                                          </p:val>
                                        </p:tav>
                                      </p:tavLst>
                                    </p:anim>
                                    <p:animEffect transition="in" filter="fade">
                                      <p:cBhvr>
                                        <p:cTn id="70" dur="500"/>
                                        <p:tgtEl>
                                          <p:spTgt spid="22528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1000"/>
                                        <p:tgtEl>
                                          <p:spTgt spid="225283"/>
                                        </p:tgtEl>
                                      </p:cBhvr>
                                    </p:animEffect>
                                    <p:set>
                                      <p:cBhvr>
                                        <p:cTn id="75" dur="1" fill="hold">
                                          <p:stCondLst>
                                            <p:cond delay="999"/>
                                          </p:stCondLst>
                                        </p:cTn>
                                        <p:tgtEl>
                                          <p:spTgt spid="225283"/>
                                        </p:tgtEl>
                                        <p:attrNameLst>
                                          <p:attrName>style.visibility</p:attrName>
                                        </p:attrNameLst>
                                      </p:cBhvr>
                                      <p:to>
                                        <p:strVal val="hidden"/>
                                      </p:to>
                                    </p:set>
                                  </p:childTnLst>
                                </p:cTn>
                              </p:par>
                              <p:par>
                                <p:cTn id="76" presetID="53" presetClass="entr" presetSubtype="0" fill="hold" grpId="0" nodeType="withEffect">
                                  <p:stCondLst>
                                    <p:cond delay="0"/>
                                  </p:stCondLst>
                                  <p:childTnLst>
                                    <p:set>
                                      <p:cBhvr>
                                        <p:cTn id="77" dur="1" fill="hold">
                                          <p:stCondLst>
                                            <p:cond delay="0"/>
                                          </p:stCondLst>
                                        </p:cTn>
                                        <p:tgtEl>
                                          <p:spTgt spid="24"/>
                                        </p:tgtEl>
                                        <p:attrNameLst>
                                          <p:attrName>style.visibility</p:attrName>
                                        </p:attrNameLst>
                                      </p:cBhvr>
                                      <p:to>
                                        <p:strVal val="visible"/>
                                      </p:to>
                                    </p:set>
                                    <p:anim calcmode="lin" valueType="num">
                                      <p:cBhvr>
                                        <p:cTn id="78" dur="500" fill="hold"/>
                                        <p:tgtEl>
                                          <p:spTgt spid="24"/>
                                        </p:tgtEl>
                                        <p:attrNameLst>
                                          <p:attrName>ppt_w</p:attrName>
                                        </p:attrNameLst>
                                      </p:cBhvr>
                                      <p:tavLst>
                                        <p:tav tm="0">
                                          <p:val>
                                            <p:fltVal val="0"/>
                                          </p:val>
                                        </p:tav>
                                        <p:tav tm="100000">
                                          <p:val>
                                            <p:strVal val="#ppt_w"/>
                                          </p:val>
                                        </p:tav>
                                      </p:tavLst>
                                    </p:anim>
                                    <p:anim calcmode="lin" valueType="num">
                                      <p:cBhvr>
                                        <p:cTn id="79" dur="500" fill="hold"/>
                                        <p:tgtEl>
                                          <p:spTgt spid="24"/>
                                        </p:tgtEl>
                                        <p:attrNameLst>
                                          <p:attrName>ppt_h</p:attrName>
                                        </p:attrNameLst>
                                      </p:cBhvr>
                                      <p:tavLst>
                                        <p:tav tm="0">
                                          <p:val>
                                            <p:fltVal val="0"/>
                                          </p:val>
                                        </p:tav>
                                        <p:tav tm="100000">
                                          <p:val>
                                            <p:strVal val="#ppt_h"/>
                                          </p:val>
                                        </p:tav>
                                      </p:tavLst>
                                    </p:anim>
                                    <p:animEffect transition="in" filter="fade">
                                      <p:cBhvr>
                                        <p:cTn id="8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4" grpId="0" animBg="1"/>
      <p:bldP spid="25"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Grand canyon national park overview</a:t>
            </a:r>
            <a:endParaRPr lang="en-US" dirty="0"/>
          </a:p>
        </p:txBody>
      </p:sp>
      <p:grpSp>
        <p:nvGrpSpPr>
          <p:cNvPr id="66" name="Group 65"/>
          <p:cNvGrpSpPr/>
          <p:nvPr/>
        </p:nvGrpSpPr>
        <p:grpSpPr>
          <a:xfrm>
            <a:off x="-7207827" y="731520"/>
            <a:ext cx="16351827" cy="6126480"/>
            <a:chOff x="-6781800" y="731520"/>
            <a:chExt cx="16351827" cy="6126480"/>
          </a:xfrm>
        </p:grpSpPr>
        <p:grpSp>
          <p:nvGrpSpPr>
            <p:cNvPr id="54" name="Group 53"/>
            <p:cNvGrpSpPr/>
            <p:nvPr/>
          </p:nvGrpSpPr>
          <p:grpSpPr>
            <a:xfrm>
              <a:off x="-6781800" y="731520"/>
              <a:ext cx="14535203" cy="6126480"/>
              <a:chOff x="-5391203" y="731520"/>
              <a:chExt cx="14535203" cy="6126480"/>
            </a:xfrm>
          </p:grpSpPr>
          <p:pic>
            <p:nvPicPr>
              <p:cNvPr id="190466" name="Picture 2"/>
              <p:cNvPicPr>
                <a:picLocks noChangeAspect="1" noChangeArrowheads="1"/>
              </p:cNvPicPr>
              <p:nvPr/>
            </p:nvPicPr>
            <p:blipFill>
              <a:blip r:embed="rId2" cstate="print"/>
              <a:srcRect/>
              <a:stretch>
                <a:fillRect/>
              </a:stretch>
            </p:blipFill>
            <p:spPr bwMode="auto">
              <a:xfrm>
                <a:off x="-5391203" y="731520"/>
                <a:ext cx="14535203" cy="6126480"/>
              </a:xfrm>
              <a:prstGeom prst="rect">
                <a:avLst/>
              </a:prstGeom>
              <a:noFill/>
              <a:ln w="9525">
                <a:noFill/>
                <a:miter lim="800000"/>
                <a:headEnd/>
                <a:tailEnd/>
              </a:ln>
            </p:spPr>
          </p:pic>
          <p:sp>
            <p:nvSpPr>
              <p:cNvPr id="4" name="Oval 3"/>
              <p:cNvSpPr/>
              <p:nvPr/>
            </p:nvSpPr>
            <p:spPr>
              <a:xfrm>
                <a:off x="7010400" y="30480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7162800" y="34290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7239000" y="38862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6934200" y="38100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6629400" y="3657600"/>
                <a:ext cx="685800" cy="457200"/>
              </a:xfrm>
              <a:prstGeom prst="ellipse">
                <a:avLst/>
              </a:prstGeom>
              <a:solidFill>
                <a:srgbClr val="7030A0">
                  <a:alpha val="3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7239000" y="41910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7848600" y="40386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7772400" y="4876800"/>
                <a:ext cx="685800" cy="457200"/>
              </a:xfrm>
              <a:prstGeom prst="ellipse">
                <a:avLst/>
              </a:prstGeom>
              <a:solidFill>
                <a:srgbClr val="7030A0">
                  <a:alpha val="3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7391400" y="50292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7620000" y="53340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7924800" y="55626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7162800" y="5715000"/>
                <a:ext cx="685800" cy="457200"/>
              </a:xfrm>
              <a:prstGeom prst="ellipse">
                <a:avLst/>
              </a:prstGeom>
              <a:solidFill>
                <a:srgbClr val="FFFF00">
                  <a:alpha val="3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6629400" y="5867400"/>
                <a:ext cx="685800" cy="457200"/>
              </a:xfrm>
              <a:prstGeom prst="ellipse">
                <a:avLst/>
              </a:prstGeom>
              <a:solidFill>
                <a:srgbClr val="FFFF00">
                  <a:alpha val="3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6172200" y="5867400"/>
                <a:ext cx="685800" cy="457200"/>
              </a:xfrm>
              <a:prstGeom prst="ellipse">
                <a:avLst/>
              </a:prstGeom>
              <a:solidFill>
                <a:srgbClr val="FFFF00">
                  <a:alpha val="3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5410200" y="5410200"/>
                <a:ext cx="685800" cy="457200"/>
              </a:xfrm>
              <a:prstGeom prst="ellipse">
                <a:avLst/>
              </a:prstGeom>
              <a:solidFill>
                <a:srgbClr val="FFFF00">
                  <a:alpha val="3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4953000" y="5257800"/>
                <a:ext cx="685800" cy="457200"/>
              </a:xfrm>
              <a:prstGeom prst="ellipse">
                <a:avLst/>
              </a:prstGeom>
              <a:solidFill>
                <a:srgbClr val="FFFF00">
                  <a:alpha val="3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2209800" y="37338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3352800" y="28956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228600" y="26670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rot="3456894">
                <a:off x="2853205" y="2774208"/>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4876800" y="3733800"/>
                <a:ext cx="990600" cy="6096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4876800" y="44958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2590800" y="4114800"/>
                <a:ext cx="685800" cy="457200"/>
              </a:xfrm>
              <a:prstGeom prst="ellipse">
                <a:avLst/>
              </a:prstGeom>
              <a:solidFill>
                <a:srgbClr val="7030A0">
                  <a:alpha val="3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4343400" y="44958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4267200" y="41910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3581400" y="48768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3352800" y="3886200"/>
                <a:ext cx="685800" cy="457200"/>
              </a:xfrm>
              <a:prstGeom prst="ellipse">
                <a:avLst/>
              </a:prstGeom>
              <a:solidFill>
                <a:srgbClr val="7030A0">
                  <a:alpha val="3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4876800" y="5715000"/>
                <a:ext cx="990600" cy="6096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4267200" y="5486400"/>
                <a:ext cx="990600" cy="6096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4267200" y="2362200"/>
                <a:ext cx="990600" cy="6096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4267200" y="1447800"/>
                <a:ext cx="990600" cy="6096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7010400" y="44958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6248400" y="4648200"/>
                <a:ext cx="685800" cy="457200"/>
              </a:xfrm>
              <a:prstGeom prst="ellipse">
                <a:avLst/>
              </a:prstGeom>
              <a:solidFill>
                <a:srgbClr val="FFFF00">
                  <a:alpha val="3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6553200" y="4572000"/>
                <a:ext cx="685800" cy="457200"/>
              </a:xfrm>
              <a:prstGeom prst="ellipse">
                <a:avLst/>
              </a:prstGeom>
              <a:solidFill>
                <a:srgbClr val="FFFF00">
                  <a:alpha val="3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6248400" y="2895600"/>
                <a:ext cx="685800" cy="457200"/>
              </a:xfrm>
              <a:prstGeom prst="ellipse">
                <a:avLst/>
              </a:prstGeom>
              <a:solidFill>
                <a:srgbClr val="FFFF00">
                  <a:alpha val="3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6172200" y="3352800"/>
                <a:ext cx="685800" cy="457200"/>
              </a:xfrm>
              <a:prstGeom prst="ellipse">
                <a:avLst/>
              </a:prstGeom>
              <a:solidFill>
                <a:srgbClr val="FFFF00">
                  <a:alpha val="3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2514600" y="21336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1905000" y="41148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p:cNvSpPr/>
              <p:nvPr/>
            </p:nvSpPr>
            <p:spPr>
              <a:xfrm>
                <a:off x="-1143000" y="17526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nvSpPr>
            <p:spPr>
              <a:xfrm rot="4835362">
                <a:off x="304800" y="12954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rot="19876602">
                <a:off x="2133600" y="28194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p:cNvSpPr/>
              <p:nvPr/>
            </p:nvSpPr>
            <p:spPr>
              <a:xfrm>
                <a:off x="6934200" y="5257800"/>
                <a:ext cx="990600" cy="6096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p:cNvSpPr/>
              <p:nvPr/>
            </p:nvSpPr>
            <p:spPr>
              <a:xfrm>
                <a:off x="-2286000" y="28194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p:nvPr/>
            </p:nvSpPr>
            <p:spPr>
              <a:xfrm>
                <a:off x="95197" y="23622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a:off x="-4038600" y="36576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3429000" y="3733800"/>
                <a:ext cx="685800" cy="457200"/>
              </a:xfrm>
              <a:prstGeom prst="ellipse">
                <a:avLst/>
              </a:prstGeom>
              <a:solidFill>
                <a:srgbClr val="7030A0">
                  <a:alpha val="3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p:cNvSpPr/>
              <p:nvPr/>
            </p:nvSpPr>
            <p:spPr>
              <a:xfrm>
                <a:off x="-4419600" y="31242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p:cNvSpPr/>
              <p:nvPr/>
            </p:nvSpPr>
            <p:spPr>
              <a:xfrm>
                <a:off x="-4038600" y="15240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5" name="Rectangle 54"/>
            <p:cNvSpPr/>
            <p:nvPr/>
          </p:nvSpPr>
          <p:spPr>
            <a:xfrm>
              <a:off x="7588827" y="731520"/>
              <a:ext cx="1981200" cy="6126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8077200" y="762000"/>
              <a:ext cx="990600" cy="6096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p:cNvSpPr/>
            <p:nvPr/>
          </p:nvSpPr>
          <p:spPr>
            <a:xfrm>
              <a:off x="8243454" y="3962400"/>
              <a:ext cx="685800" cy="457200"/>
            </a:xfrm>
            <a:prstGeom prst="ellipse">
              <a:avLst/>
            </a:prstGeom>
            <a:solidFill>
              <a:srgbClr val="7030A0">
                <a:alpha val="3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p:cNvSpPr/>
            <p:nvPr/>
          </p:nvSpPr>
          <p:spPr>
            <a:xfrm>
              <a:off x="8229600" y="2362200"/>
              <a:ext cx="685800" cy="457200"/>
            </a:xfrm>
            <a:prstGeom prst="ellipse">
              <a:avLst/>
            </a:prstGeom>
            <a:solidFill>
              <a:srgbClr val="FFFF00">
                <a:alpha val="54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p:cNvSpPr/>
            <p:nvPr/>
          </p:nvSpPr>
          <p:spPr>
            <a:xfrm>
              <a:off x="8226137" y="5417403"/>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p:cNvSpPr txBox="1"/>
            <p:nvPr/>
          </p:nvSpPr>
          <p:spPr>
            <a:xfrm>
              <a:off x="7588827" y="1295400"/>
              <a:ext cx="1981200" cy="830997"/>
            </a:xfrm>
            <a:prstGeom prst="rect">
              <a:avLst/>
            </a:prstGeom>
            <a:noFill/>
          </p:spPr>
          <p:txBody>
            <a:bodyPr wrap="square" rtlCol="0">
              <a:spAutoFit/>
            </a:bodyPr>
            <a:lstStyle/>
            <a:p>
              <a:pPr marL="171450" indent="-171450"/>
              <a:r>
                <a:rPr lang="en-US" sz="2400" dirty="0" smtClean="0"/>
                <a:t>Visitor Center, Lodge, Entry</a:t>
              </a:r>
            </a:p>
          </p:txBody>
        </p:sp>
        <p:sp>
          <p:nvSpPr>
            <p:cNvPr id="61" name="TextBox 60"/>
            <p:cNvSpPr txBox="1"/>
            <p:nvPr/>
          </p:nvSpPr>
          <p:spPr>
            <a:xfrm>
              <a:off x="7588827" y="2819400"/>
              <a:ext cx="1981200" cy="830997"/>
            </a:xfrm>
            <a:prstGeom prst="rect">
              <a:avLst/>
            </a:prstGeom>
            <a:noFill/>
          </p:spPr>
          <p:txBody>
            <a:bodyPr wrap="square" rtlCol="0">
              <a:spAutoFit/>
            </a:bodyPr>
            <a:lstStyle/>
            <a:p>
              <a:pPr marL="171450" indent="-171450" algn="ctr"/>
              <a:r>
                <a:rPr lang="en-US" sz="2400" dirty="0" smtClean="0"/>
                <a:t>Visitor Overlook</a:t>
              </a:r>
            </a:p>
          </p:txBody>
        </p:sp>
        <p:sp>
          <p:nvSpPr>
            <p:cNvPr id="62" name="TextBox 61"/>
            <p:cNvSpPr txBox="1"/>
            <p:nvPr/>
          </p:nvSpPr>
          <p:spPr>
            <a:xfrm>
              <a:off x="7588827" y="4343400"/>
              <a:ext cx="1981200" cy="830997"/>
            </a:xfrm>
            <a:prstGeom prst="rect">
              <a:avLst/>
            </a:prstGeom>
            <a:noFill/>
          </p:spPr>
          <p:txBody>
            <a:bodyPr wrap="square" rtlCol="0">
              <a:spAutoFit/>
            </a:bodyPr>
            <a:lstStyle/>
            <a:p>
              <a:pPr marL="171450" indent="-171450" algn="ctr"/>
              <a:r>
                <a:rPr lang="en-US" sz="2400" dirty="0" smtClean="0"/>
                <a:t>Hiker Overlook</a:t>
              </a:r>
            </a:p>
          </p:txBody>
        </p:sp>
        <p:sp>
          <p:nvSpPr>
            <p:cNvPr id="63" name="TextBox 62"/>
            <p:cNvSpPr txBox="1"/>
            <p:nvPr/>
          </p:nvSpPr>
          <p:spPr>
            <a:xfrm>
              <a:off x="7574973" y="5874603"/>
              <a:ext cx="1981200" cy="830997"/>
            </a:xfrm>
            <a:prstGeom prst="rect">
              <a:avLst/>
            </a:prstGeom>
            <a:noFill/>
          </p:spPr>
          <p:txBody>
            <a:bodyPr wrap="square" rtlCol="0">
              <a:spAutoFit/>
            </a:bodyPr>
            <a:lstStyle/>
            <a:p>
              <a:pPr marL="171450" indent="-171450" algn="ctr"/>
              <a:r>
                <a:rPr lang="en-US" sz="2400" dirty="0" smtClean="0"/>
                <a:t>Geologic Highlight</a:t>
              </a:r>
            </a:p>
          </p:txBody>
        </p:sp>
        <p:sp>
          <p:nvSpPr>
            <p:cNvPr id="64" name="Oval 63"/>
            <p:cNvSpPr/>
            <p:nvPr/>
          </p:nvSpPr>
          <p:spPr>
            <a:xfrm>
              <a:off x="0" y="26670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p:cNvSpPr/>
            <p:nvPr/>
          </p:nvSpPr>
          <p:spPr>
            <a:xfrm>
              <a:off x="457200" y="21336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9" name="Rectangle 68"/>
          <p:cNvSpPr/>
          <p:nvPr/>
        </p:nvSpPr>
        <p:spPr>
          <a:xfrm>
            <a:off x="2667000" y="3657600"/>
            <a:ext cx="1752600" cy="2667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p:cNvGrpSpPr/>
          <p:nvPr/>
        </p:nvGrpSpPr>
        <p:grpSpPr>
          <a:xfrm>
            <a:off x="2667000" y="685800"/>
            <a:ext cx="6477000" cy="6172200"/>
            <a:chOff x="2667000" y="685800"/>
            <a:chExt cx="6477000" cy="6172200"/>
          </a:xfrm>
        </p:grpSpPr>
        <p:grpSp>
          <p:nvGrpSpPr>
            <p:cNvPr id="80" name="Group 79"/>
            <p:cNvGrpSpPr/>
            <p:nvPr/>
          </p:nvGrpSpPr>
          <p:grpSpPr>
            <a:xfrm>
              <a:off x="2667000" y="685800"/>
              <a:ext cx="6477000" cy="6172200"/>
              <a:chOff x="2667000" y="685800"/>
              <a:chExt cx="6477000" cy="6172200"/>
            </a:xfrm>
          </p:grpSpPr>
          <p:cxnSp>
            <p:nvCxnSpPr>
              <p:cNvPr id="71" name="Straight Connector 70"/>
              <p:cNvCxnSpPr/>
              <p:nvPr/>
            </p:nvCxnSpPr>
            <p:spPr>
              <a:xfrm flipV="1">
                <a:off x="2667000" y="762000"/>
                <a:ext cx="1981200" cy="2895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667000" y="6324600"/>
                <a:ext cx="2057400" cy="533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419600" y="6324600"/>
                <a:ext cx="4724400" cy="533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4419600" y="685800"/>
                <a:ext cx="4724400" cy="2971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8" name="Group 67"/>
              <p:cNvGrpSpPr/>
              <p:nvPr/>
            </p:nvGrpSpPr>
            <p:grpSpPr>
              <a:xfrm>
                <a:off x="4749800" y="749989"/>
                <a:ext cx="4343400" cy="6057211"/>
                <a:chOff x="4749800" y="749989"/>
                <a:chExt cx="4343400" cy="6057211"/>
              </a:xfrm>
            </p:grpSpPr>
            <p:pic>
              <p:nvPicPr>
                <p:cNvPr id="78849" name="Picture 1"/>
                <p:cNvPicPr>
                  <a:picLocks noChangeAspect="1" noChangeArrowheads="1"/>
                </p:cNvPicPr>
                <p:nvPr/>
              </p:nvPicPr>
              <p:blipFill>
                <a:blip r:embed="rId3" cstate="print"/>
                <a:srcRect/>
                <a:stretch>
                  <a:fillRect/>
                </a:stretch>
              </p:blipFill>
              <p:spPr bwMode="auto">
                <a:xfrm>
                  <a:off x="4749800" y="749989"/>
                  <a:ext cx="4343400" cy="6057211"/>
                </a:xfrm>
                <a:prstGeom prst="rect">
                  <a:avLst/>
                </a:prstGeom>
                <a:noFill/>
                <a:ln w="57150">
                  <a:solidFill>
                    <a:schemeClr val="tx1"/>
                  </a:solidFill>
                  <a:miter lim="800000"/>
                  <a:headEnd/>
                  <a:tailEnd/>
                </a:ln>
              </p:spPr>
            </p:pic>
            <p:sp>
              <p:nvSpPr>
                <p:cNvPr id="67" name="Oval 66"/>
                <p:cNvSpPr/>
                <p:nvPr/>
              </p:nvSpPr>
              <p:spPr>
                <a:xfrm>
                  <a:off x="6781800" y="3733800"/>
                  <a:ext cx="1371600" cy="685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1" name="TextBox 80"/>
            <p:cNvSpPr txBox="1"/>
            <p:nvPr/>
          </p:nvSpPr>
          <p:spPr>
            <a:xfrm>
              <a:off x="4953000" y="2514600"/>
              <a:ext cx="1752600" cy="1384995"/>
            </a:xfrm>
            <a:prstGeom prst="rect">
              <a:avLst/>
            </a:prstGeom>
            <a:solidFill>
              <a:schemeClr val="bg1"/>
            </a:solidFill>
          </p:spPr>
          <p:txBody>
            <a:bodyPr wrap="square" rtlCol="0">
              <a:spAutoFit/>
            </a:bodyPr>
            <a:lstStyle/>
            <a:p>
              <a:pPr marL="171450" indent="-171450" algn="ctr"/>
              <a:r>
                <a:rPr lang="en-US" sz="2800" dirty="0" smtClean="0"/>
                <a:t>½ mi from River Crossing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right)">
                                      <p:cBhvr>
                                        <p:cTn id="7" dur="10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heel(1)">
                                      <p:cBhvr>
                                        <p:cTn id="12" dur="20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wipe(left)">
                                      <p:cBhvr>
                                        <p:cTn id="17" dur="2000"/>
                                        <p:tgtEl>
                                          <p:spTgt spid="8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2" nodeType="clickEffect">
                                  <p:stCondLst>
                                    <p:cond delay="0"/>
                                  </p:stCondLst>
                                  <p:childTnLst>
                                    <p:animEffect transition="out" filter="dissolve">
                                      <p:cBhvr>
                                        <p:cTn id="21" dur="1000"/>
                                        <p:tgtEl>
                                          <p:spTgt spid="69"/>
                                        </p:tgtEl>
                                      </p:cBhvr>
                                    </p:animEffect>
                                    <p:set>
                                      <p:cBhvr>
                                        <p:cTn id="22" dur="1" fill="hold">
                                          <p:stCondLst>
                                            <p:cond delay="999"/>
                                          </p:stCondLst>
                                        </p:cTn>
                                        <p:tgtEl>
                                          <p:spTgt spid="69"/>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1000"/>
                                        <p:tgtEl>
                                          <p:spTgt spid="82"/>
                                        </p:tgtEl>
                                      </p:cBhvr>
                                    </p:animEffect>
                                    <p:set>
                                      <p:cBhvr>
                                        <p:cTn id="25" dur="1" fill="hold">
                                          <p:stCondLst>
                                            <p:cond delay="999"/>
                                          </p:stCondLst>
                                        </p:cTn>
                                        <p:tgtEl>
                                          <p:spTgt spid="8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autoRev="1" fill="hold" nodeType="clickEffect">
                                  <p:stCondLst>
                                    <p:cond delay="0"/>
                                  </p:stCondLst>
                                  <p:childTnLst>
                                    <p:animMotion origin="layout" path="M -2.77778E-6 -3.0485E-6 L 0.80243 0.00231 " pathEditMode="relative" rAng="0" ptsTypes="AA">
                                      <p:cBhvr>
                                        <p:cTn id="29" dur="15000" fill="hold"/>
                                        <p:tgtEl>
                                          <p:spTgt spid="66"/>
                                        </p:tgtEl>
                                        <p:attrNameLst>
                                          <p:attrName>ppt_x</p:attrName>
                                          <p:attrName>ppt_y</p:attrName>
                                        </p:attrNameLst>
                                      </p:cBhvr>
                                      <p:rCtr x="401" y="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69"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609600"/>
            <a:ext cx="4648200" cy="3847207"/>
          </a:xfrm>
          <a:prstGeom prst="rect">
            <a:avLst/>
          </a:prstGeom>
        </p:spPr>
        <p:txBody>
          <a:bodyPr wrap="square">
            <a:spAutoFit/>
          </a:bodyPr>
          <a:lstStyle/>
          <a:p>
            <a:pPr marL="176213" indent="-176213">
              <a:buFont typeface="Arial" pitchFamily="34" charset="0"/>
              <a:buChar char="•"/>
            </a:pPr>
            <a:r>
              <a:rPr lang="en-US" sz="2800" dirty="0" smtClean="0"/>
              <a:t>The Grand Canyon is </a:t>
            </a:r>
          </a:p>
          <a:p>
            <a:pPr marL="633413" lvl="1" indent="-176213">
              <a:buFont typeface="Arial" pitchFamily="34" charset="0"/>
              <a:buChar char="•"/>
            </a:pPr>
            <a:r>
              <a:rPr lang="en-US" sz="3000" b="1" dirty="0" smtClean="0">
                <a:solidFill>
                  <a:srgbClr val="FF0000"/>
                </a:solidFill>
                <a:effectLst>
                  <a:outerShdw blurRad="38100" dist="38100" dir="2700000" algn="tl">
                    <a:srgbClr val="000000"/>
                  </a:outerShdw>
                </a:effectLst>
              </a:rPr>
              <a:t>277 mi long</a:t>
            </a:r>
          </a:p>
          <a:p>
            <a:pPr marL="633413" lvl="1" indent="-176213">
              <a:buFont typeface="Arial" pitchFamily="34" charset="0"/>
              <a:buChar char="•"/>
            </a:pPr>
            <a:r>
              <a:rPr lang="en-US" sz="2800" dirty="0" smtClean="0"/>
              <a:t>Up to </a:t>
            </a:r>
            <a:r>
              <a:rPr lang="en-US" sz="3000" b="1" dirty="0" smtClean="0">
                <a:solidFill>
                  <a:srgbClr val="FF0000"/>
                </a:solidFill>
                <a:effectLst>
                  <a:outerShdw blurRad="38100" dist="38100" dir="2700000" algn="tl">
                    <a:srgbClr val="000000"/>
                  </a:outerShdw>
                </a:effectLst>
              </a:rPr>
              <a:t>18 mi wide</a:t>
            </a:r>
          </a:p>
          <a:p>
            <a:pPr marL="633413" lvl="1" indent="-176213">
              <a:spcAft>
                <a:spcPts val="1200"/>
              </a:spcAft>
              <a:buFont typeface="Arial" pitchFamily="34" charset="0"/>
              <a:buChar char="•"/>
            </a:pPr>
            <a:r>
              <a:rPr lang="en-US" sz="3000" b="1" dirty="0" smtClean="0">
                <a:solidFill>
                  <a:srgbClr val="FF0000"/>
                </a:solidFill>
                <a:effectLst>
                  <a:outerShdw blurRad="38100" dist="38100" dir="2700000" algn="tl">
                    <a:srgbClr val="000000"/>
                  </a:outerShdw>
                </a:effectLst>
              </a:rPr>
              <a:t>6,093 ft deep</a:t>
            </a:r>
          </a:p>
          <a:p>
            <a:pPr marL="176213" indent="-176213">
              <a:spcAft>
                <a:spcPts val="1200"/>
              </a:spcAft>
              <a:buFont typeface="Arial" pitchFamily="34" charset="0"/>
              <a:buChar char="•"/>
            </a:pPr>
            <a:r>
              <a:rPr lang="en-US" sz="2800" dirty="0" smtClean="0"/>
              <a:t>Nearly </a:t>
            </a:r>
            <a:r>
              <a:rPr lang="en-US" sz="3000" b="1" dirty="0" smtClean="0">
                <a:solidFill>
                  <a:srgbClr val="FF0000"/>
                </a:solidFill>
                <a:effectLst>
                  <a:outerShdw blurRad="38100" dist="38100" dir="2700000" algn="tl">
                    <a:srgbClr val="000000"/>
                  </a:outerShdw>
                </a:effectLst>
              </a:rPr>
              <a:t>two billion years of Earth's geological history </a:t>
            </a:r>
            <a:r>
              <a:rPr lang="en-US" sz="2800" dirty="0" smtClean="0"/>
              <a:t>exposed by down-cutting of the Colorado River</a:t>
            </a:r>
            <a:endParaRPr lang="en-US" sz="2800" dirty="0"/>
          </a:p>
        </p:txBody>
      </p:sp>
      <p:sp>
        <p:nvSpPr>
          <p:cNvPr id="23" name="Rectangle 22"/>
          <p:cNvSpPr/>
          <p:nvPr/>
        </p:nvSpPr>
        <p:spPr>
          <a:xfrm>
            <a:off x="0" y="4419600"/>
            <a:ext cx="9144000" cy="2523768"/>
          </a:xfrm>
          <a:prstGeom prst="rect">
            <a:avLst/>
          </a:prstGeom>
        </p:spPr>
        <p:txBody>
          <a:bodyPr wrap="square">
            <a:spAutoFit/>
          </a:bodyPr>
          <a:lstStyle/>
          <a:p>
            <a:pPr marL="176213" indent="-176213">
              <a:spcAft>
                <a:spcPts val="1200"/>
              </a:spcAft>
              <a:buFont typeface="Arial" pitchFamily="34" charset="0"/>
              <a:buChar char="•"/>
            </a:pPr>
            <a:r>
              <a:rPr lang="en-US" sz="2800" dirty="0" smtClean="0"/>
              <a:t>Currently accepted hypothesis is that the Colorado River </a:t>
            </a:r>
            <a:r>
              <a:rPr lang="en-US" sz="3000" b="1" dirty="0" smtClean="0">
                <a:solidFill>
                  <a:srgbClr val="FF0000"/>
                </a:solidFill>
                <a:effectLst>
                  <a:outerShdw blurRad="38100" dist="38100" dir="2700000" algn="tl">
                    <a:srgbClr val="000000"/>
                  </a:outerShdw>
                </a:effectLst>
              </a:rPr>
              <a:t>established its course </a:t>
            </a:r>
            <a:r>
              <a:rPr lang="en-US" sz="2800" dirty="0" smtClean="0"/>
              <a:t>through the area about </a:t>
            </a:r>
            <a:r>
              <a:rPr lang="en-US" sz="3000" b="1" dirty="0" smtClean="0">
                <a:solidFill>
                  <a:srgbClr val="FF0000"/>
                </a:solidFill>
                <a:effectLst>
                  <a:outerShdw blurRad="38100" dist="38100" dir="2700000" algn="tl">
                    <a:srgbClr val="000000"/>
                  </a:outerShdw>
                </a:effectLst>
              </a:rPr>
              <a:t>5 to 6 </a:t>
            </a:r>
            <a:r>
              <a:rPr lang="en-US" sz="3000" b="1" dirty="0" err="1" smtClean="0">
                <a:solidFill>
                  <a:srgbClr val="FF0000"/>
                </a:solidFill>
                <a:effectLst>
                  <a:outerShdw blurRad="38100" dist="38100" dir="2700000" algn="tl">
                    <a:srgbClr val="000000"/>
                  </a:outerShdw>
                </a:effectLst>
              </a:rPr>
              <a:t>mya</a:t>
            </a:r>
            <a:endParaRPr lang="en-US" sz="3000" b="1" dirty="0" smtClean="0">
              <a:solidFill>
                <a:srgbClr val="FF0000"/>
              </a:solidFill>
              <a:effectLst>
                <a:outerShdw blurRad="38100" dist="38100" dir="2700000" algn="tl">
                  <a:srgbClr val="000000"/>
                </a:outerShdw>
              </a:effectLst>
            </a:endParaRPr>
          </a:p>
          <a:p>
            <a:pPr marL="176213" indent="-176213">
              <a:spcAft>
                <a:spcPts val="1200"/>
              </a:spcAft>
              <a:buFont typeface="Arial" pitchFamily="34" charset="0"/>
              <a:buChar char="•"/>
            </a:pPr>
            <a:r>
              <a:rPr lang="en-US" sz="3000" b="1" dirty="0" smtClean="0">
                <a:solidFill>
                  <a:srgbClr val="FF0000"/>
                </a:solidFill>
                <a:effectLst>
                  <a:outerShdw blurRad="38100" dist="38100" dir="2700000" algn="tl">
                    <a:srgbClr val="000000"/>
                  </a:outerShdw>
                </a:effectLst>
              </a:rPr>
              <a:t>Native Americans </a:t>
            </a:r>
            <a:r>
              <a:rPr lang="en-US" sz="2800" dirty="0" smtClean="0"/>
              <a:t>inhabited area for </a:t>
            </a:r>
            <a:r>
              <a:rPr lang="en-US" sz="3000" b="1" dirty="0" smtClean="0">
                <a:solidFill>
                  <a:srgbClr val="FF0000"/>
                </a:solidFill>
                <a:effectLst>
                  <a:outerShdw blurRad="38100" dist="38100" dir="2700000" algn="tl">
                    <a:srgbClr val="000000"/>
                  </a:outerShdw>
                </a:effectLst>
              </a:rPr>
              <a:t>thousands of years. </a:t>
            </a:r>
            <a:r>
              <a:rPr lang="en-US" sz="2800" dirty="0" smtClean="0"/>
              <a:t>Researchers have believed that the </a:t>
            </a:r>
            <a:r>
              <a:rPr lang="en-US" sz="3000" b="1" dirty="0" smtClean="0">
                <a:solidFill>
                  <a:srgbClr val="FF0000"/>
                </a:solidFill>
                <a:effectLst>
                  <a:outerShdw blurRad="38100" dist="38100" dir="2700000" algn="tl">
                    <a:srgbClr val="000000"/>
                  </a:outerShdw>
                </a:effectLst>
              </a:rPr>
              <a:t>Ancestral </a:t>
            </a:r>
            <a:r>
              <a:rPr lang="en-US" sz="3000" b="1" dirty="0" err="1" smtClean="0">
                <a:solidFill>
                  <a:srgbClr val="FF0000"/>
                </a:solidFill>
                <a:effectLst>
                  <a:outerShdw blurRad="38100" dist="38100" dir="2700000" algn="tl">
                    <a:srgbClr val="000000"/>
                  </a:outerShdw>
                </a:effectLst>
              </a:rPr>
              <a:t>Puebloans</a:t>
            </a:r>
            <a:r>
              <a:rPr lang="en-US" sz="3000" b="1" dirty="0" smtClean="0">
                <a:solidFill>
                  <a:srgbClr val="FF0000"/>
                </a:solidFill>
                <a:effectLst>
                  <a:outerShdw blurRad="38100" dist="38100" dir="2700000" algn="tl">
                    <a:srgbClr val="000000"/>
                  </a:outerShdw>
                </a:effectLst>
              </a:rPr>
              <a:t> are ancestors of the modern Pueblo peoples</a:t>
            </a:r>
          </a:p>
        </p:txBody>
      </p:sp>
      <p:sp>
        <p:nvSpPr>
          <p:cNvPr id="3" name="TextBox 2"/>
          <p:cNvSpPr txBox="1"/>
          <p:nvPr/>
        </p:nvSpPr>
        <p:spPr>
          <a:xfrm>
            <a:off x="0" y="0"/>
            <a:ext cx="9144000" cy="646331"/>
          </a:xfrm>
          <a:prstGeom prst="rect">
            <a:avLst/>
          </a:prstGeom>
          <a:solidFill>
            <a:srgbClr val="FFFF00"/>
          </a:solidFill>
        </p:spPr>
        <p:txBody>
          <a:bodyPr wrap="square" rtlCol="0">
            <a:spAutoFit/>
          </a:bodyPr>
          <a:lstStyle/>
          <a:p>
            <a:pPr algn="ctr"/>
            <a:r>
              <a:rPr lang="en-US" sz="3600" b="1" cap="all" dirty="0" smtClean="0"/>
              <a:t>Grand canyon national park overview</a:t>
            </a:r>
          </a:p>
        </p:txBody>
      </p:sp>
      <p:sp>
        <p:nvSpPr>
          <p:cNvPr id="21" name="TextBox 20"/>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pic>
        <p:nvPicPr>
          <p:cNvPr id="11" name="Picture 2"/>
          <p:cNvPicPr>
            <a:picLocks noChangeAspect="1" noChangeArrowheads="1"/>
          </p:cNvPicPr>
          <p:nvPr/>
        </p:nvPicPr>
        <p:blipFill>
          <a:blip r:embed="rId2" cstate="print"/>
          <a:srcRect/>
          <a:stretch>
            <a:fillRect/>
          </a:stretch>
        </p:blipFill>
        <p:spPr bwMode="auto">
          <a:xfrm>
            <a:off x="4572000" y="685800"/>
            <a:ext cx="4572000" cy="3583215"/>
          </a:xfrm>
          <a:prstGeom prst="rect">
            <a:avLst/>
          </a:prstGeom>
          <a:noFill/>
          <a:ln w="9525">
            <a:noFill/>
            <a:miter lim="800000"/>
            <a:headEnd/>
            <a:tailEnd/>
          </a:ln>
        </p:spPr>
      </p:pic>
      <p:cxnSp>
        <p:nvCxnSpPr>
          <p:cNvPr id="9" name="Straight Arrow Connector 8"/>
          <p:cNvCxnSpPr/>
          <p:nvPr/>
        </p:nvCxnSpPr>
        <p:spPr>
          <a:xfrm flipV="1">
            <a:off x="4648200" y="2286000"/>
            <a:ext cx="3962400" cy="45720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7772400" y="2362200"/>
            <a:ext cx="228600" cy="45720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9144000" y="1295400"/>
            <a:ext cx="4495800" cy="1323439"/>
          </a:xfrm>
          <a:prstGeom prst="rect">
            <a:avLst/>
          </a:prstGeom>
          <a:solidFill>
            <a:schemeClr val="bg1"/>
          </a:solidFill>
        </p:spPr>
        <p:txBody>
          <a:bodyPr wrap="square" rtlCol="0">
            <a:spAutoFit/>
          </a:bodyPr>
          <a:lstStyle/>
          <a:p>
            <a:pPr marL="171450" indent="-171450" algn="ctr"/>
            <a:r>
              <a:rPr lang="en-US" sz="4000" b="1" dirty="0" smtClean="0"/>
              <a:t>SIZE/AGE/</a:t>
            </a:r>
          </a:p>
          <a:p>
            <a:pPr marL="171450" indent="-171450" algn="ctr"/>
            <a:r>
              <a:rPr lang="en-US" sz="4000" b="1" dirty="0" smtClean="0"/>
              <a:t>1</a:t>
            </a:r>
            <a:r>
              <a:rPr lang="en-US" sz="4000" b="1" baseline="30000" dirty="0" smtClean="0"/>
              <a:t>ST</a:t>
            </a:r>
            <a:r>
              <a:rPr lang="en-US" sz="4000" b="1" dirty="0" smtClean="0"/>
              <a:t> PEOPLE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wipe(left)">
                                      <p:cBhvr>
                                        <p:cTn id="13" dur="1000"/>
                                        <p:tgtEl>
                                          <p:spTgt spid="22">
                                            <p:txEl>
                                              <p:pRg st="0" end="0"/>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22">
                                            <p:txEl>
                                              <p:pRg st="1" end="1"/>
                                            </p:txEl>
                                          </p:spTgt>
                                        </p:tgtEl>
                                        <p:attrNameLst>
                                          <p:attrName>style.visibility</p:attrName>
                                        </p:attrNameLst>
                                      </p:cBhvr>
                                      <p:to>
                                        <p:strVal val="visible"/>
                                      </p:to>
                                    </p:set>
                                    <p:animEffect transition="in" filter="wipe(left)">
                                      <p:cBhvr>
                                        <p:cTn id="16" dur="1000"/>
                                        <p:tgtEl>
                                          <p:spTgt spid="22">
                                            <p:txEl>
                                              <p:pRg st="1" end="1"/>
                                            </p:txEl>
                                          </p:spTgt>
                                        </p:tgtEl>
                                      </p:cBhvr>
                                    </p:animEffect>
                                  </p:childTnLst>
                                </p:cTn>
                              </p:par>
                              <p:par>
                                <p:cTn id="17" presetID="53"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0" fill="hold" nodeType="clickEffect">
                                  <p:stCondLst>
                                    <p:cond delay="0"/>
                                  </p:stCondLst>
                                  <p:childTnLst>
                                    <p:anim calcmode="lin" valueType="num">
                                      <p:cBhvr>
                                        <p:cTn id="25" dur="500"/>
                                        <p:tgtEl>
                                          <p:spTgt spid="9"/>
                                        </p:tgtEl>
                                        <p:attrNameLst>
                                          <p:attrName>ppt_w</p:attrName>
                                        </p:attrNameLst>
                                      </p:cBhvr>
                                      <p:tavLst>
                                        <p:tav tm="0">
                                          <p:val>
                                            <p:strVal val="ppt_w"/>
                                          </p:val>
                                        </p:tav>
                                        <p:tav tm="100000">
                                          <p:val>
                                            <p:fltVal val="0"/>
                                          </p:val>
                                        </p:tav>
                                      </p:tavLst>
                                    </p:anim>
                                    <p:anim calcmode="lin" valueType="num">
                                      <p:cBhvr>
                                        <p:cTn id="26" dur="500"/>
                                        <p:tgtEl>
                                          <p:spTgt spid="9"/>
                                        </p:tgtEl>
                                        <p:attrNameLst>
                                          <p:attrName>ppt_h</p:attrName>
                                        </p:attrNameLst>
                                      </p:cBhvr>
                                      <p:tavLst>
                                        <p:tav tm="0">
                                          <p:val>
                                            <p:strVal val="ppt_h"/>
                                          </p:val>
                                        </p:tav>
                                        <p:tav tm="100000">
                                          <p:val>
                                            <p:fltVal val="0"/>
                                          </p:val>
                                        </p:tav>
                                      </p:tavLst>
                                    </p:anim>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22" presetClass="entr" presetSubtype="8" fill="hold" nodeType="withEffect">
                                  <p:stCondLst>
                                    <p:cond delay="0"/>
                                  </p:stCondLst>
                                  <p:childTnLst>
                                    <p:set>
                                      <p:cBhvr>
                                        <p:cTn id="30" dur="1" fill="hold">
                                          <p:stCondLst>
                                            <p:cond delay="0"/>
                                          </p:stCondLst>
                                        </p:cTn>
                                        <p:tgtEl>
                                          <p:spTgt spid="22">
                                            <p:txEl>
                                              <p:pRg st="2" end="2"/>
                                            </p:txEl>
                                          </p:spTgt>
                                        </p:tgtEl>
                                        <p:attrNameLst>
                                          <p:attrName>style.visibility</p:attrName>
                                        </p:attrNameLst>
                                      </p:cBhvr>
                                      <p:to>
                                        <p:strVal val="visible"/>
                                      </p:to>
                                    </p:set>
                                    <p:animEffect transition="in" filter="wipe(left)">
                                      <p:cBhvr>
                                        <p:cTn id="31" dur="1000"/>
                                        <p:tgtEl>
                                          <p:spTgt spid="22">
                                            <p:txEl>
                                              <p:pRg st="2" end="2"/>
                                            </p:txEl>
                                          </p:spTgt>
                                        </p:tgtEl>
                                      </p:cBhvr>
                                    </p:animEffect>
                                  </p:childTnLst>
                                </p:cTn>
                              </p:par>
                              <p:par>
                                <p:cTn id="32" presetID="53"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2">
                                            <p:txEl>
                                              <p:pRg st="3" end="3"/>
                                            </p:txEl>
                                          </p:spTgt>
                                        </p:tgtEl>
                                        <p:attrNameLst>
                                          <p:attrName>style.visibility</p:attrName>
                                        </p:attrNameLst>
                                      </p:cBhvr>
                                      <p:to>
                                        <p:strVal val="visible"/>
                                      </p:to>
                                    </p:set>
                                    <p:animEffect transition="in" filter="wipe(left)">
                                      <p:cBhvr>
                                        <p:cTn id="41" dur="1000"/>
                                        <p:tgtEl>
                                          <p:spTgt spid="22">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2">
                                            <p:txEl>
                                              <p:pRg st="4" end="4"/>
                                            </p:txEl>
                                          </p:spTgt>
                                        </p:tgtEl>
                                        <p:attrNameLst>
                                          <p:attrName>style.visibility</p:attrName>
                                        </p:attrNameLst>
                                      </p:cBhvr>
                                      <p:to>
                                        <p:strVal val="visible"/>
                                      </p:to>
                                    </p:set>
                                    <p:animEffect transition="in" filter="wipe(left)">
                                      <p:cBhvr>
                                        <p:cTn id="46" dur="1000"/>
                                        <p:tgtEl>
                                          <p:spTgt spid="22">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3">
                                            <p:txEl>
                                              <p:pRg st="0" end="0"/>
                                            </p:txEl>
                                          </p:spTgt>
                                        </p:tgtEl>
                                        <p:attrNameLst>
                                          <p:attrName>style.visibility</p:attrName>
                                        </p:attrNameLst>
                                      </p:cBhvr>
                                      <p:to>
                                        <p:strVal val="visible"/>
                                      </p:to>
                                    </p:set>
                                    <p:animEffect transition="in" filter="wipe(left)">
                                      <p:cBhvr>
                                        <p:cTn id="51" dur="1000"/>
                                        <p:tgtEl>
                                          <p:spTgt spid="23">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3">
                                            <p:txEl>
                                              <p:pRg st="1" end="1"/>
                                            </p:txEl>
                                          </p:spTgt>
                                        </p:tgtEl>
                                        <p:attrNameLst>
                                          <p:attrName>style.visibility</p:attrName>
                                        </p:attrNameLst>
                                      </p:cBhvr>
                                      <p:to>
                                        <p:strVal val="visible"/>
                                      </p:to>
                                    </p:set>
                                    <p:animEffect transition="in" filter="wipe(left)">
                                      <p:cBhvr>
                                        <p:cTn id="56" dur="10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Grand canyon national park overview</a:t>
            </a:r>
            <a:br>
              <a:rPr lang="en-US" cap="all" dirty="0" smtClean="0"/>
            </a:br>
            <a:endParaRPr lang="en-US" dirty="0"/>
          </a:p>
        </p:txBody>
      </p:sp>
      <p:sp>
        <p:nvSpPr>
          <p:cNvPr id="3" name="Rectangle 2"/>
          <p:cNvSpPr/>
          <p:nvPr/>
        </p:nvSpPr>
        <p:spPr>
          <a:xfrm>
            <a:off x="0" y="609600"/>
            <a:ext cx="4724400" cy="3847207"/>
          </a:xfrm>
          <a:prstGeom prst="rect">
            <a:avLst/>
          </a:prstGeom>
        </p:spPr>
        <p:txBody>
          <a:bodyPr wrap="square">
            <a:spAutoFit/>
          </a:bodyPr>
          <a:lstStyle/>
          <a:p>
            <a:pPr marL="176213" indent="-17621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1540 - First Europeans </a:t>
            </a:r>
            <a:r>
              <a:rPr lang="en-US" sz="2800" dirty="0" smtClean="0"/>
              <a:t>saw the Canyon; Coronado Expedition</a:t>
            </a:r>
          </a:p>
          <a:p>
            <a:pPr marL="176213" indent="-17621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No Europeans </a:t>
            </a:r>
            <a:r>
              <a:rPr lang="en-US" sz="2800" dirty="0" smtClean="0"/>
              <a:t>visited canyon again for more than </a:t>
            </a:r>
            <a:r>
              <a:rPr lang="en-US" sz="2800" b="1" dirty="0" smtClean="0">
                <a:solidFill>
                  <a:srgbClr val="FF0000"/>
                </a:solidFill>
                <a:effectLst>
                  <a:outerShdw blurRad="38100" dist="38100" dir="2700000" algn="tl">
                    <a:srgbClr val="000000"/>
                  </a:outerShdw>
                </a:effectLst>
              </a:rPr>
              <a:t>200 yrs</a:t>
            </a:r>
          </a:p>
          <a:p>
            <a:pPr marL="176213" indent="-17621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1776 -Two Spaniards </a:t>
            </a:r>
            <a:r>
              <a:rPr lang="en-US" sz="2800" dirty="0" smtClean="0"/>
              <a:t>traveled along north rim in </a:t>
            </a:r>
            <a:r>
              <a:rPr lang="en-US" sz="2800" b="1" dirty="0" smtClean="0">
                <a:solidFill>
                  <a:srgbClr val="FF0000"/>
                </a:solidFill>
                <a:effectLst>
                  <a:outerShdw blurRad="38100" dist="38100" dir="2700000" algn="tl">
                    <a:srgbClr val="000000"/>
                  </a:outerShdw>
                </a:effectLst>
              </a:rPr>
              <a:t>search of a route from Santa Fe to CA</a:t>
            </a:r>
          </a:p>
        </p:txBody>
      </p:sp>
      <p:sp>
        <p:nvSpPr>
          <p:cNvPr id="4" name="Rectangle 3"/>
          <p:cNvSpPr/>
          <p:nvPr/>
        </p:nvSpPr>
        <p:spPr>
          <a:xfrm>
            <a:off x="0" y="4482405"/>
            <a:ext cx="9144000" cy="2400657"/>
          </a:xfrm>
          <a:prstGeom prst="rect">
            <a:avLst/>
          </a:prstGeom>
        </p:spPr>
        <p:txBody>
          <a:bodyPr wrap="square">
            <a:spAutoFit/>
          </a:bodyPr>
          <a:lstStyle/>
          <a:p>
            <a:pPr marL="176213" indent="-17621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1826 – James Pattie</a:t>
            </a:r>
            <a:r>
              <a:rPr lang="en-US" sz="2800" dirty="0" smtClean="0"/>
              <a:t>, with group of </a:t>
            </a:r>
            <a:r>
              <a:rPr lang="en-US" sz="2800" b="1" dirty="0" smtClean="0">
                <a:solidFill>
                  <a:srgbClr val="FF0000"/>
                </a:solidFill>
                <a:effectLst>
                  <a:outerShdw blurRad="38100" dist="38100" dir="2700000" algn="tl">
                    <a:srgbClr val="000000"/>
                  </a:outerShdw>
                </a:effectLst>
              </a:rPr>
              <a:t>trappers and mountain men</a:t>
            </a:r>
            <a:r>
              <a:rPr lang="en-US" sz="2800" dirty="0" smtClean="0"/>
              <a:t>, were </a:t>
            </a:r>
            <a:r>
              <a:rPr lang="en-US" sz="2800" b="1" dirty="0" smtClean="0">
                <a:solidFill>
                  <a:srgbClr val="FF0000"/>
                </a:solidFill>
                <a:effectLst>
                  <a:outerShdw blurRad="38100" dist="38100" dir="2700000" algn="tl">
                    <a:srgbClr val="000000"/>
                  </a:outerShdw>
                </a:effectLst>
              </a:rPr>
              <a:t>probably next European </a:t>
            </a:r>
            <a:r>
              <a:rPr lang="en-US" sz="2800" dirty="0" smtClean="0"/>
              <a:t>to reach Canyon</a:t>
            </a:r>
            <a:endParaRPr lang="en-US" sz="2800" b="1" dirty="0" smtClean="0">
              <a:solidFill>
                <a:srgbClr val="FF0000"/>
              </a:solidFill>
              <a:effectLst>
                <a:outerShdw blurRad="38100" dist="38100" dir="2700000" algn="tl">
                  <a:srgbClr val="000000"/>
                </a:outerShdw>
              </a:effectLst>
            </a:endParaRPr>
          </a:p>
          <a:p>
            <a:pPr marL="176213" indent="-17621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1850s – Jacob Hamblin</a:t>
            </a:r>
            <a:r>
              <a:rPr lang="en-US" sz="2800" dirty="0" smtClean="0"/>
              <a:t>, a Mormon missionary, was sent by Brigham Young to </a:t>
            </a:r>
            <a:r>
              <a:rPr lang="en-US" sz="2800" b="1" dirty="0" smtClean="0">
                <a:solidFill>
                  <a:srgbClr val="FF0000"/>
                </a:solidFill>
                <a:effectLst>
                  <a:outerShdw blurRad="38100" dist="38100" dir="2700000" algn="tl">
                    <a:srgbClr val="000000"/>
                  </a:outerShdw>
                </a:effectLst>
              </a:rPr>
              <a:t>locate suitable river crossing sites </a:t>
            </a:r>
            <a:r>
              <a:rPr lang="en-US" sz="2800" dirty="0" smtClean="0"/>
              <a:t>in the Canyon (One site becomes </a:t>
            </a:r>
            <a:r>
              <a:rPr lang="en-US" sz="2800" b="1" dirty="0" smtClean="0">
                <a:solidFill>
                  <a:srgbClr val="FF0000"/>
                </a:solidFill>
                <a:effectLst>
                  <a:outerShdw blurRad="38100" dist="38100" dir="2700000" algn="tl">
                    <a:srgbClr val="000000"/>
                  </a:outerShdw>
                </a:effectLst>
              </a:rPr>
              <a:t>Lee’s Ferry </a:t>
            </a:r>
            <a:r>
              <a:rPr lang="en-US" sz="2800" dirty="0" smtClean="0"/>
              <a:t>of today)</a:t>
            </a:r>
          </a:p>
        </p:txBody>
      </p:sp>
      <p:pic>
        <p:nvPicPr>
          <p:cNvPr id="5" name="Picture 2"/>
          <p:cNvPicPr>
            <a:picLocks noChangeAspect="1" noChangeArrowheads="1"/>
          </p:cNvPicPr>
          <p:nvPr/>
        </p:nvPicPr>
        <p:blipFill>
          <a:blip r:embed="rId3" cstate="print"/>
          <a:srcRect/>
          <a:stretch>
            <a:fillRect/>
          </a:stretch>
        </p:blipFill>
        <p:spPr bwMode="auto">
          <a:xfrm>
            <a:off x="4572000" y="685800"/>
            <a:ext cx="4572000" cy="3583215"/>
          </a:xfrm>
          <a:prstGeom prst="rect">
            <a:avLst/>
          </a:prstGeom>
          <a:noFill/>
          <a:ln w="9525">
            <a:noFill/>
            <a:miter lim="800000"/>
            <a:headEnd/>
            <a:tailEnd/>
          </a:ln>
        </p:spPr>
      </p:pic>
      <p:pic>
        <p:nvPicPr>
          <p:cNvPr id="7" name="Picture 6" descr="https://upload.wikimedia.org/wikipedia/commons/thumb/f/f6/La_conquista_del_Colorado.jpg/220px-La_conquista_del_Colorado.jpg">
            <a:hlinkClick r:id="rId4"/>
          </p:cNvPr>
          <p:cNvPicPr/>
          <p:nvPr/>
        </p:nvPicPr>
        <p:blipFill>
          <a:blip r:embed="rId5" cstate="print"/>
          <a:srcRect/>
          <a:stretch>
            <a:fillRect/>
          </a:stretch>
        </p:blipFill>
        <p:spPr bwMode="auto">
          <a:xfrm>
            <a:off x="4648200" y="914400"/>
            <a:ext cx="4457700" cy="2971800"/>
          </a:xfrm>
          <a:prstGeom prst="rect">
            <a:avLst/>
          </a:prstGeom>
          <a:noFill/>
          <a:ln w="9525">
            <a:noFill/>
            <a:miter lim="800000"/>
            <a:headEnd/>
            <a:tailEnd/>
          </a:ln>
        </p:spPr>
      </p:pic>
      <p:sp>
        <p:nvSpPr>
          <p:cNvPr id="6" name="TextBox 5"/>
          <p:cNvSpPr txBox="1"/>
          <p:nvPr/>
        </p:nvSpPr>
        <p:spPr>
          <a:xfrm>
            <a:off x="9144000" y="1981200"/>
            <a:ext cx="4495800" cy="707886"/>
          </a:xfrm>
          <a:prstGeom prst="rect">
            <a:avLst/>
          </a:prstGeom>
          <a:solidFill>
            <a:schemeClr val="bg1"/>
          </a:solidFill>
        </p:spPr>
        <p:txBody>
          <a:bodyPr wrap="square" rtlCol="0">
            <a:spAutoFit/>
          </a:bodyPr>
          <a:lstStyle/>
          <a:p>
            <a:pPr marL="171450" indent="-171450" algn="ctr"/>
            <a:r>
              <a:rPr lang="en-US" sz="4000" b="1" dirty="0" smtClean="0"/>
              <a:t>EARLY VISITORS</a:t>
            </a:r>
          </a:p>
        </p:txBody>
      </p:sp>
      <p:pic>
        <p:nvPicPr>
          <p:cNvPr id="294914" name="Picture 2" descr="Jacobhamblin.jpg"/>
          <p:cNvPicPr>
            <a:picLocks noChangeAspect="1" noChangeArrowheads="1"/>
          </p:cNvPicPr>
          <p:nvPr/>
        </p:nvPicPr>
        <p:blipFill>
          <a:blip r:embed="rId6" cstate="print"/>
          <a:srcRect/>
          <a:stretch>
            <a:fillRect/>
          </a:stretch>
        </p:blipFill>
        <p:spPr bwMode="auto">
          <a:xfrm>
            <a:off x="5562600" y="762000"/>
            <a:ext cx="2514600" cy="355473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1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1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left)">
                                      <p:cBhvr>
                                        <p:cTn id="29" dur="10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left)">
                                      <p:cBhvr>
                                        <p:cTn id="34" dur="1000"/>
                                        <p:tgtEl>
                                          <p:spTgt spid="4">
                                            <p:txEl>
                                              <p:pRg st="1" end="1"/>
                                            </p:txEl>
                                          </p:spTgt>
                                        </p:tgtEl>
                                      </p:cBhvr>
                                    </p:animEffect>
                                  </p:childTnLst>
                                </p:cTn>
                              </p:par>
                              <p:par>
                                <p:cTn id="35" presetID="53" presetClass="entr" presetSubtype="0" fill="hold" nodeType="withEffect">
                                  <p:stCondLst>
                                    <p:cond delay="0"/>
                                  </p:stCondLst>
                                  <p:childTnLst>
                                    <p:set>
                                      <p:cBhvr>
                                        <p:cTn id="36" dur="1" fill="hold">
                                          <p:stCondLst>
                                            <p:cond delay="0"/>
                                          </p:stCondLst>
                                        </p:cTn>
                                        <p:tgtEl>
                                          <p:spTgt spid="294914"/>
                                        </p:tgtEl>
                                        <p:attrNameLst>
                                          <p:attrName>style.visibility</p:attrName>
                                        </p:attrNameLst>
                                      </p:cBhvr>
                                      <p:to>
                                        <p:strVal val="visible"/>
                                      </p:to>
                                    </p:set>
                                    <p:anim calcmode="lin" valueType="num">
                                      <p:cBhvr>
                                        <p:cTn id="37" dur="1000" fill="hold"/>
                                        <p:tgtEl>
                                          <p:spTgt spid="294914"/>
                                        </p:tgtEl>
                                        <p:attrNameLst>
                                          <p:attrName>ppt_w</p:attrName>
                                        </p:attrNameLst>
                                      </p:cBhvr>
                                      <p:tavLst>
                                        <p:tav tm="0">
                                          <p:val>
                                            <p:fltVal val="0"/>
                                          </p:val>
                                        </p:tav>
                                        <p:tav tm="100000">
                                          <p:val>
                                            <p:strVal val="#ppt_w"/>
                                          </p:val>
                                        </p:tav>
                                      </p:tavLst>
                                    </p:anim>
                                    <p:anim calcmode="lin" valueType="num">
                                      <p:cBhvr>
                                        <p:cTn id="38" dur="1000" fill="hold"/>
                                        <p:tgtEl>
                                          <p:spTgt spid="294914"/>
                                        </p:tgtEl>
                                        <p:attrNameLst>
                                          <p:attrName>ppt_h</p:attrName>
                                        </p:attrNameLst>
                                      </p:cBhvr>
                                      <p:tavLst>
                                        <p:tav tm="0">
                                          <p:val>
                                            <p:fltVal val="0"/>
                                          </p:val>
                                        </p:tav>
                                        <p:tav tm="100000">
                                          <p:val>
                                            <p:strVal val="#ppt_h"/>
                                          </p:val>
                                        </p:tav>
                                      </p:tavLst>
                                    </p:anim>
                                    <p:animEffect transition="in" filter="fade">
                                      <p:cBhvr>
                                        <p:cTn id="39" dur="1000"/>
                                        <p:tgtEl>
                                          <p:spTgt spid="294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Grand canyon national park overview</a:t>
            </a:r>
            <a:br>
              <a:rPr lang="en-US" cap="all" dirty="0" smtClean="0"/>
            </a:br>
            <a:endParaRPr lang="en-US" dirty="0"/>
          </a:p>
        </p:txBody>
      </p:sp>
      <p:sp>
        <p:nvSpPr>
          <p:cNvPr id="3" name="Rectangle 2"/>
          <p:cNvSpPr/>
          <p:nvPr/>
        </p:nvSpPr>
        <p:spPr>
          <a:xfrm>
            <a:off x="0" y="652820"/>
            <a:ext cx="4724400" cy="3693319"/>
          </a:xfrm>
          <a:prstGeom prst="rect">
            <a:avLst/>
          </a:prstGeom>
        </p:spPr>
        <p:txBody>
          <a:bodyPr wrap="square">
            <a:spAutoFit/>
          </a:bodyPr>
          <a:lstStyle/>
          <a:p>
            <a:pPr marL="176213" indent="-17621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1857 - </a:t>
            </a:r>
            <a:r>
              <a:rPr lang="en-US" sz="2800" dirty="0" smtClean="0"/>
              <a:t>Lieutenant </a:t>
            </a:r>
            <a:r>
              <a:rPr lang="en-US" sz="2800" b="1" dirty="0" smtClean="0">
                <a:solidFill>
                  <a:srgbClr val="FF0000"/>
                </a:solidFill>
                <a:effectLst>
                  <a:outerShdw blurRad="38100" dist="38100" dir="2700000" algn="tl">
                    <a:srgbClr val="000000"/>
                  </a:outerShdw>
                </a:effectLst>
              </a:rPr>
              <a:t>Joseph Ives</a:t>
            </a:r>
            <a:r>
              <a:rPr lang="en-US" sz="2800" dirty="0" smtClean="0"/>
              <a:t> leads an </a:t>
            </a:r>
            <a:r>
              <a:rPr lang="en-US" sz="2800" b="1" dirty="0" smtClean="0">
                <a:solidFill>
                  <a:srgbClr val="FF0000"/>
                </a:solidFill>
                <a:effectLst>
                  <a:outerShdw blurRad="38100" dist="38100" dir="2700000" algn="tl">
                    <a:srgbClr val="000000"/>
                  </a:outerShdw>
                </a:effectLst>
              </a:rPr>
              <a:t>expedition</a:t>
            </a:r>
            <a:r>
              <a:rPr lang="en-US" sz="2800" dirty="0" smtClean="0"/>
              <a:t> to </a:t>
            </a:r>
            <a:r>
              <a:rPr lang="en-US" sz="2800" b="1" dirty="0" smtClean="0">
                <a:solidFill>
                  <a:srgbClr val="FF0000"/>
                </a:solidFill>
                <a:effectLst>
                  <a:outerShdw blurRad="38100" dist="38100" dir="2700000" algn="tl">
                    <a:srgbClr val="000000"/>
                  </a:outerShdw>
                </a:effectLst>
              </a:rPr>
              <a:t>assess the feasibility of an up-river navigation</a:t>
            </a:r>
            <a:r>
              <a:rPr lang="en-US" sz="2800" dirty="0" smtClean="0"/>
              <a:t> from the Gulf of California</a:t>
            </a:r>
          </a:p>
          <a:p>
            <a:pPr marL="176213" indent="-176213">
              <a:spcAft>
                <a:spcPts val="1200"/>
              </a:spcAft>
              <a:buFont typeface="Arial" pitchFamily="34" charset="0"/>
              <a:buChar char="•"/>
            </a:pPr>
            <a:r>
              <a:rPr lang="en-US" sz="2800" dirty="0" smtClean="0"/>
              <a:t>Ives party may have been the </a:t>
            </a:r>
            <a:r>
              <a:rPr lang="en-US" sz="2800" b="1" dirty="0" smtClean="0">
                <a:solidFill>
                  <a:srgbClr val="FF0000"/>
                </a:solidFill>
                <a:effectLst>
                  <a:outerShdw blurRad="38100" dist="38100" dir="2700000" algn="tl">
                    <a:srgbClr val="000000"/>
                  </a:outerShdw>
                </a:effectLst>
              </a:rPr>
              <a:t>first Europeans who traveled eastwards along the south</a:t>
            </a:r>
          </a:p>
        </p:txBody>
      </p:sp>
      <p:sp>
        <p:nvSpPr>
          <p:cNvPr id="4" name="Rectangle 3"/>
          <p:cNvSpPr/>
          <p:nvPr/>
        </p:nvSpPr>
        <p:spPr>
          <a:xfrm>
            <a:off x="0" y="4267200"/>
            <a:ext cx="9144000" cy="2400657"/>
          </a:xfrm>
          <a:prstGeom prst="rect">
            <a:avLst/>
          </a:prstGeom>
        </p:spPr>
        <p:txBody>
          <a:bodyPr wrap="square">
            <a:spAutoFit/>
          </a:bodyPr>
          <a:lstStyle/>
          <a:p>
            <a:pPr marL="176213" indent="-176213">
              <a:spcAft>
                <a:spcPts val="1200"/>
              </a:spcAft>
            </a:pPr>
            <a:r>
              <a:rPr lang="en-US" sz="2800" dirty="0" smtClean="0"/>
              <a:t>	</a:t>
            </a:r>
            <a:r>
              <a:rPr lang="en-US" sz="2800" b="1" dirty="0" smtClean="0">
                <a:solidFill>
                  <a:srgbClr val="FF0000"/>
                </a:solidFill>
                <a:effectLst>
                  <a:outerShdw blurRad="38100" dist="38100" dir="2700000" algn="tl">
                    <a:srgbClr val="000000"/>
                  </a:outerShdw>
                </a:effectLst>
              </a:rPr>
              <a:t>rim</a:t>
            </a:r>
            <a:r>
              <a:rPr lang="en-US" sz="2800" dirty="0" smtClean="0"/>
              <a:t>. In </a:t>
            </a:r>
            <a:r>
              <a:rPr lang="en-US" sz="2800" b="1" dirty="0" smtClean="0">
                <a:solidFill>
                  <a:srgbClr val="FF0000"/>
                </a:solidFill>
                <a:effectLst>
                  <a:outerShdw blurRad="38100" dist="38100" dir="2700000" algn="tl">
                    <a:srgbClr val="000000"/>
                  </a:outerShdw>
                </a:effectLst>
              </a:rPr>
              <a:t>1861 </a:t>
            </a:r>
            <a:r>
              <a:rPr lang="en-US" sz="2800" dirty="0" smtClean="0"/>
              <a:t>he publishes a </a:t>
            </a:r>
            <a:r>
              <a:rPr lang="en-US" sz="2800" b="1" dirty="0" smtClean="0">
                <a:solidFill>
                  <a:srgbClr val="FF0000"/>
                </a:solidFill>
                <a:effectLst>
                  <a:outerShdw blurRad="38100" dist="38100" dir="2700000" algn="tl">
                    <a:srgbClr val="000000"/>
                  </a:outerShdw>
                </a:effectLst>
              </a:rPr>
              <a:t>report to the Senate</a:t>
            </a:r>
            <a:r>
              <a:rPr lang="en-US" sz="2800" dirty="0" smtClean="0"/>
              <a:t> on the "</a:t>
            </a:r>
            <a:r>
              <a:rPr lang="en-US" sz="2800" b="1" dirty="0" smtClean="0">
                <a:solidFill>
                  <a:srgbClr val="FF0000"/>
                </a:solidFill>
                <a:effectLst>
                  <a:outerShdw blurRad="38100" dist="38100" dir="2700000" algn="tl">
                    <a:srgbClr val="000000"/>
                  </a:outerShdw>
                </a:effectLst>
              </a:rPr>
              <a:t>Colorado River of the West</a:t>
            </a:r>
            <a:r>
              <a:rPr lang="en-US" sz="2800" dirty="0" smtClean="0"/>
              <a:t>“</a:t>
            </a:r>
          </a:p>
          <a:p>
            <a:pPr marL="176213" indent="-17621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1869</a:t>
            </a:r>
            <a:r>
              <a:rPr lang="en-US" sz="2800" dirty="0" smtClean="0"/>
              <a:t>, </a:t>
            </a:r>
            <a:r>
              <a:rPr lang="en-US" sz="2800" b="1" dirty="0" smtClean="0">
                <a:solidFill>
                  <a:srgbClr val="FF0000"/>
                </a:solidFill>
                <a:effectLst>
                  <a:outerShdw blurRad="38100" dist="38100" dir="2700000" algn="tl">
                    <a:srgbClr val="000000"/>
                  </a:outerShdw>
                </a:effectLst>
              </a:rPr>
              <a:t>Major John Wesley Powell</a:t>
            </a:r>
            <a:r>
              <a:rPr lang="en-US" sz="2800" dirty="0" smtClean="0"/>
              <a:t> led the </a:t>
            </a:r>
            <a:r>
              <a:rPr lang="en-US" sz="2800" b="1" dirty="0" smtClean="0">
                <a:solidFill>
                  <a:srgbClr val="FF0000"/>
                </a:solidFill>
                <a:effectLst>
                  <a:outerShdw blurRad="38100" dist="38100" dir="2700000" algn="tl">
                    <a:srgbClr val="000000"/>
                  </a:outerShdw>
                </a:effectLst>
              </a:rPr>
              <a:t>first government sponsored expedition  down the Colorado River </a:t>
            </a:r>
            <a:r>
              <a:rPr lang="en-US" sz="2800" dirty="0" smtClean="0"/>
              <a:t>and </a:t>
            </a:r>
            <a:r>
              <a:rPr lang="en-US" sz="2800" b="1" dirty="0" smtClean="0">
                <a:solidFill>
                  <a:srgbClr val="FF0000"/>
                </a:solidFill>
                <a:effectLst>
                  <a:outerShdw blurRad="38100" dist="38100" dir="2700000" algn="tl">
                    <a:srgbClr val="000000"/>
                  </a:outerShdw>
                </a:effectLst>
              </a:rPr>
              <a:t>through the Grand Canyon</a:t>
            </a:r>
            <a:r>
              <a:rPr lang="en-US" sz="2800" dirty="0" smtClean="0"/>
              <a:t>; writes a book about adventure</a:t>
            </a:r>
          </a:p>
        </p:txBody>
      </p:sp>
      <p:pic>
        <p:nvPicPr>
          <p:cNvPr id="5" name="Picture 2"/>
          <p:cNvPicPr>
            <a:picLocks noChangeAspect="1" noChangeArrowheads="1"/>
          </p:cNvPicPr>
          <p:nvPr/>
        </p:nvPicPr>
        <p:blipFill>
          <a:blip r:embed="rId2" cstate="print"/>
          <a:srcRect/>
          <a:stretch>
            <a:fillRect/>
          </a:stretch>
        </p:blipFill>
        <p:spPr bwMode="auto">
          <a:xfrm>
            <a:off x="4572000" y="685800"/>
            <a:ext cx="4572000" cy="3583215"/>
          </a:xfrm>
          <a:prstGeom prst="rect">
            <a:avLst/>
          </a:prstGeom>
          <a:noFill/>
          <a:ln w="9525">
            <a:noFill/>
            <a:miter lim="800000"/>
            <a:headEnd/>
            <a:tailEnd/>
          </a:ln>
        </p:spPr>
      </p:pic>
      <p:sp>
        <p:nvSpPr>
          <p:cNvPr id="6" name="TextBox 5"/>
          <p:cNvSpPr txBox="1"/>
          <p:nvPr/>
        </p:nvSpPr>
        <p:spPr>
          <a:xfrm>
            <a:off x="9144000" y="1981200"/>
            <a:ext cx="4495800" cy="707886"/>
          </a:xfrm>
          <a:prstGeom prst="rect">
            <a:avLst/>
          </a:prstGeom>
          <a:solidFill>
            <a:schemeClr val="bg1"/>
          </a:solidFill>
        </p:spPr>
        <p:txBody>
          <a:bodyPr wrap="square" rtlCol="0">
            <a:spAutoFit/>
          </a:bodyPr>
          <a:lstStyle/>
          <a:p>
            <a:pPr marL="171450" indent="-171450" algn="ctr"/>
            <a:r>
              <a:rPr lang="en-US" sz="4000" b="1" dirty="0" smtClean="0"/>
              <a:t>EARLY VISITORS</a:t>
            </a:r>
          </a:p>
        </p:txBody>
      </p:sp>
      <p:pic>
        <p:nvPicPr>
          <p:cNvPr id="293889" name="Picture 1"/>
          <p:cNvPicPr>
            <a:picLocks noChangeAspect="1" noChangeArrowheads="1"/>
          </p:cNvPicPr>
          <p:nvPr/>
        </p:nvPicPr>
        <p:blipFill>
          <a:blip r:embed="rId3" cstate="print"/>
          <a:srcRect/>
          <a:stretch>
            <a:fillRect/>
          </a:stretch>
        </p:blipFill>
        <p:spPr bwMode="auto">
          <a:xfrm>
            <a:off x="5486400" y="685800"/>
            <a:ext cx="2971800" cy="3658071"/>
          </a:xfrm>
          <a:prstGeom prst="rect">
            <a:avLst/>
          </a:prstGeom>
          <a:noFill/>
          <a:ln w="9525">
            <a:noFill/>
            <a:miter lim="800000"/>
            <a:headEnd/>
            <a:tailEnd/>
          </a:ln>
        </p:spPr>
      </p:pic>
      <p:pic>
        <p:nvPicPr>
          <p:cNvPr id="10" name="Picture 2" descr="John Wesley Powell.jpg"/>
          <p:cNvPicPr>
            <a:picLocks noChangeAspect="1" noChangeArrowheads="1"/>
          </p:cNvPicPr>
          <p:nvPr/>
        </p:nvPicPr>
        <p:blipFill>
          <a:blip r:embed="rId4" cstate="print"/>
          <a:srcRect t="8000" b="30667"/>
          <a:stretch>
            <a:fillRect/>
          </a:stretch>
        </p:blipFill>
        <p:spPr bwMode="auto">
          <a:xfrm>
            <a:off x="4572000" y="685800"/>
            <a:ext cx="4572000" cy="3657600"/>
          </a:xfrm>
          <a:prstGeom prst="rect">
            <a:avLst/>
          </a:prstGeom>
          <a:noFill/>
        </p:spPr>
      </p:pic>
      <p:sp>
        <p:nvSpPr>
          <p:cNvPr id="8" name="TextBox 7"/>
          <p:cNvSpPr txBox="1"/>
          <p:nvPr/>
        </p:nvSpPr>
        <p:spPr>
          <a:xfrm>
            <a:off x="2362200" y="4572000"/>
            <a:ext cx="4419600" cy="1569660"/>
          </a:xfrm>
          <a:prstGeom prst="rect">
            <a:avLst/>
          </a:prstGeom>
          <a:solidFill>
            <a:srgbClr val="FFFF00"/>
          </a:solidFill>
          <a:ln>
            <a:solidFill>
              <a:schemeClr val="tx1"/>
            </a:solidFill>
          </a:ln>
        </p:spPr>
        <p:txBody>
          <a:bodyPr wrap="square" rtlCol="0">
            <a:spAutoFit/>
          </a:bodyPr>
          <a:lstStyle/>
          <a:p>
            <a:pPr marL="171450" indent="-171450" algn="ctr"/>
            <a:r>
              <a:rPr lang="en-US" sz="4800" b="1" dirty="0" smtClean="0"/>
              <a:t>Who was this</a:t>
            </a:r>
          </a:p>
          <a:p>
            <a:pPr marL="171450" indent="-171450" algn="ctr"/>
            <a:r>
              <a:rPr lang="en-US" sz="4800" b="1" dirty="0" smtClean="0"/>
              <a:t>Major Powell?</a:t>
            </a:r>
          </a:p>
        </p:txBody>
      </p:sp>
      <p:pic>
        <p:nvPicPr>
          <p:cNvPr id="11" name="Picture 2" descr="https://upload.wikimedia.org/wikipedia/commons/f/f3/John_Wesley_Powell_6c_1969_issue.JPG"/>
          <p:cNvPicPr>
            <a:picLocks noChangeAspect="1" noChangeArrowheads="1"/>
          </p:cNvPicPr>
          <p:nvPr/>
        </p:nvPicPr>
        <p:blipFill>
          <a:blip r:embed="rId5" cstate="print"/>
          <a:srcRect/>
          <a:stretch>
            <a:fillRect/>
          </a:stretch>
        </p:blipFill>
        <p:spPr bwMode="auto">
          <a:xfrm>
            <a:off x="0" y="1371600"/>
            <a:ext cx="4464273" cy="2857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293889"/>
                                        </p:tgtEl>
                                        <p:attrNameLst>
                                          <p:attrName>style.visibility</p:attrName>
                                        </p:attrNameLst>
                                      </p:cBhvr>
                                      <p:to>
                                        <p:strVal val="visible"/>
                                      </p:to>
                                    </p:set>
                                    <p:anim calcmode="lin" valueType="num">
                                      <p:cBhvr>
                                        <p:cTn id="10" dur="500" fill="hold"/>
                                        <p:tgtEl>
                                          <p:spTgt spid="293889"/>
                                        </p:tgtEl>
                                        <p:attrNameLst>
                                          <p:attrName>ppt_w</p:attrName>
                                        </p:attrNameLst>
                                      </p:cBhvr>
                                      <p:tavLst>
                                        <p:tav tm="0">
                                          <p:val>
                                            <p:fltVal val="0"/>
                                          </p:val>
                                        </p:tav>
                                        <p:tav tm="100000">
                                          <p:val>
                                            <p:strVal val="#ppt_w"/>
                                          </p:val>
                                        </p:tav>
                                      </p:tavLst>
                                    </p:anim>
                                    <p:anim calcmode="lin" valueType="num">
                                      <p:cBhvr>
                                        <p:cTn id="11" dur="500" fill="hold"/>
                                        <p:tgtEl>
                                          <p:spTgt spid="293889"/>
                                        </p:tgtEl>
                                        <p:attrNameLst>
                                          <p:attrName>ppt_h</p:attrName>
                                        </p:attrNameLst>
                                      </p:cBhvr>
                                      <p:tavLst>
                                        <p:tav tm="0">
                                          <p:val>
                                            <p:fltVal val="0"/>
                                          </p:val>
                                        </p:tav>
                                        <p:tav tm="100000">
                                          <p:val>
                                            <p:strVal val="#ppt_h"/>
                                          </p:val>
                                        </p:tav>
                                      </p:tavLst>
                                    </p:anim>
                                    <p:animEffect transition="in" filter="fade">
                                      <p:cBhvr>
                                        <p:cTn id="12" dur="500"/>
                                        <p:tgtEl>
                                          <p:spTgt spid="2938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1000"/>
                                        <p:tgtEl>
                                          <p:spTgt spid="3">
                                            <p:txEl>
                                              <p:pRg st="1" end="1"/>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left)">
                                      <p:cBhvr>
                                        <p:cTn id="21" dur="10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left)">
                                      <p:cBhvr>
                                        <p:cTn id="26" dur="1000"/>
                                        <p:tgtEl>
                                          <p:spTgt spid="4">
                                            <p:txEl>
                                              <p:pRg st="1" end="1"/>
                                            </p:txEl>
                                          </p:spTgt>
                                        </p:tgtEl>
                                      </p:cBhvr>
                                    </p:animEffect>
                                  </p:childTnLst>
                                </p:cTn>
                              </p:par>
                              <p:par>
                                <p:cTn id="27" presetID="53"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par>
                          <p:cTn id="32" fill="hold">
                            <p:stCondLst>
                              <p:cond delay="1000"/>
                            </p:stCondLst>
                            <p:childTnLst>
                              <p:par>
                                <p:cTn id="33" presetID="53"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from="(-#ppt_w/2)" to="(#ppt_x)" calcmode="lin" valueType="num">
                                      <p:cBhvr>
                                        <p:cTn id="42" dur="600" fill="hold">
                                          <p:stCondLst>
                                            <p:cond delay="0"/>
                                          </p:stCondLst>
                                        </p:cTn>
                                        <p:tgtEl>
                                          <p:spTgt spid="8"/>
                                        </p:tgtEl>
                                        <p:attrNameLst>
                                          <p:attrName>ppt_x</p:attrName>
                                        </p:attrNameLst>
                                      </p:cBhvr>
                                    </p:anim>
                                    <p:anim from="0" to="-1.0" calcmode="lin" valueType="num">
                                      <p:cBhvr>
                                        <p:cTn id="43" dur="200" decel="50000" autoRev="1" fill="hold">
                                          <p:stCondLst>
                                            <p:cond delay="600"/>
                                          </p:stCondLst>
                                        </p:cTn>
                                        <p:tgtEl>
                                          <p:spTgt spid="8"/>
                                        </p:tgtEl>
                                        <p:attrNameLst>
                                          <p:attrName>xshear</p:attrName>
                                        </p:attrNameLst>
                                      </p:cBhvr>
                                    </p:anim>
                                    <p:animScale>
                                      <p:cBhvr>
                                        <p:cTn id="44" dur="200" decel="100000" autoRev="1" fill="hold">
                                          <p:stCondLst>
                                            <p:cond delay="600"/>
                                          </p:stCondLst>
                                        </p:cTn>
                                        <p:tgtEl>
                                          <p:spTgt spid="8"/>
                                        </p:tgtEl>
                                      </p:cBhvr>
                                      <p:from x="100000" y="100000"/>
                                      <p:to x="80000" y="100000"/>
                                    </p:animScale>
                                    <p:anim by="(#ppt_h/3+#ppt_w*0.1)" calcmode="lin" valueType="num">
                                      <p:cBhvr additive="sum">
                                        <p:cTn id="45" dur="200" decel="100000" autoRev="1" fill="hold">
                                          <p:stCondLst>
                                            <p:cond delay="600"/>
                                          </p:stCondLst>
                                        </p:cTn>
                                        <p:tgtEl>
                                          <p:spTgt spid="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John </a:t>
            </a:r>
            <a:r>
              <a:rPr lang="en-US" dirty="0" err="1" smtClean="0"/>
              <a:t>wesley</a:t>
            </a:r>
            <a:r>
              <a:rPr lang="en-US" dirty="0" smtClean="0"/>
              <a:t> </a:t>
            </a:r>
            <a:r>
              <a:rPr lang="en-US" dirty="0" err="1" smtClean="0"/>
              <a:t>powell</a:t>
            </a:r>
            <a:endParaRPr lang="en-US" dirty="0"/>
          </a:p>
        </p:txBody>
      </p:sp>
      <p:sp>
        <p:nvSpPr>
          <p:cNvPr id="4" name="Rectangle 3"/>
          <p:cNvSpPr/>
          <p:nvPr/>
        </p:nvSpPr>
        <p:spPr>
          <a:xfrm>
            <a:off x="0" y="609600"/>
            <a:ext cx="4572000" cy="6078587"/>
          </a:xfrm>
          <a:prstGeom prst="rect">
            <a:avLst/>
          </a:prstGeom>
        </p:spPr>
        <p:txBody>
          <a:bodyPr>
            <a:spAutoFit/>
          </a:bodyPr>
          <a:lstStyle/>
          <a:p>
            <a:pPr marL="171450" indent="-171450">
              <a:spcAft>
                <a:spcPts val="1000"/>
              </a:spcAft>
              <a:buFont typeface="Arial" pitchFamily="34" charset="0"/>
              <a:buChar char="•"/>
            </a:pPr>
            <a:r>
              <a:rPr lang="en-US" sz="2800" b="1" dirty="0" smtClean="0">
                <a:solidFill>
                  <a:srgbClr val="FF0000"/>
                </a:solidFill>
                <a:effectLst>
                  <a:outerShdw blurRad="38100" dist="38100" dir="2700000" algn="tl">
                    <a:srgbClr val="000000"/>
                  </a:outerShdw>
                </a:effectLst>
              </a:rPr>
              <a:t>Born</a:t>
            </a:r>
            <a:r>
              <a:rPr lang="en-US" sz="2800" dirty="0" smtClean="0"/>
              <a:t> in Mount Morris, New York in </a:t>
            </a:r>
            <a:r>
              <a:rPr lang="en-US" sz="2800" b="1" dirty="0" smtClean="0">
                <a:solidFill>
                  <a:srgbClr val="FF0000"/>
                </a:solidFill>
                <a:effectLst>
                  <a:outerShdw blurRad="38100" dist="38100" dir="2700000" algn="tl">
                    <a:srgbClr val="000000"/>
                  </a:outerShdw>
                </a:effectLst>
              </a:rPr>
              <a:t>1834</a:t>
            </a:r>
            <a:r>
              <a:rPr lang="en-US" sz="2800" dirty="0" smtClean="0"/>
              <a:t>; </a:t>
            </a:r>
            <a:r>
              <a:rPr lang="en-US" sz="2800" b="1" dirty="0" smtClean="0">
                <a:solidFill>
                  <a:srgbClr val="FF0000"/>
                </a:solidFill>
                <a:effectLst>
                  <a:outerShdw blurRad="38100" dist="38100" dir="2700000" algn="tl">
                    <a:srgbClr val="000000"/>
                  </a:outerShdw>
                </a:effectLst>
              </a:rPr>
              <a:t>Died</a:t>
            </a:r>
            <a:r>
              <a:rPr lang="en-US" sz="2800" dirty="0" smtClean="0"/>
              <a:t> in </a:t>
            </a:r>
            <a:r>
              <a:rPr lang="en-US" sz="2800" b="1" dirty="0" smtClean="0">
                <a:solidFill>
                  <a:srgbClr val="FF0000"/>
                </a:solidFill>
                <a:effectLst>
                  <a:outerShdw blurRad="38100" dist="38100" dir="2700000" algn="tl">
                    <a:srgbClr val="000000"/>
                  </a:outerShdw>
                </a:effectLst>
              </a:rPr>
              <a:t>1902</a:t>
            </a:r>
          </a:p>
          <a:p>
            <a:pPr marL="171450" indent="-171450">
              <a:spcAft>
                <a:spcPts val="1000"/>
              </a:spcAft>
              <a:buFont typeface="Arial" pitchFamily="34" charset="0"/>
              <a:buChar char="•"/>
            </a:pPr>
            <a:r>
              <a:rPr lang="en-US" sz="2800" b="1" dirty="0" smtClean="0">
                <a:solidFill>
                  <a:srgbClr val="FF0000"/>
                </a:solidFill>
                <a:effectLst>
                  <a:outerShdw blurRad="38100" dist="38100" dir="2700000" algn="tl">
                    <a:srgbClr val="000000"/>
                  </a:outerShdw>
                </a:effectLst>
              </a:rPr>
              <a:t>Named after </a:t>
            </a:r>
            <a:r>
              <a:rPr lang="en-US" sz="2800" dirty="0" smtClean="0"/>
              <a:t>John Wesley, the </a:t>
            </a:r>
            <a:r>
              <a:rPr lang="en-US" sz="2800" b="1" dirty="0" smtClean="0">
                <a:solidFill>
                  <a:srgbClr val="FF0000"/>
                </a:solidFill>
                <a:effectLst>
                  <a:outerShdw blurRad="38100" dist="38100" dir="2700000" algn="tl">
                    <a:srgbClr val="000000"/>
                  </a:outerShdw>
                </a:effectLst>
              </a:rPr>
              <a:t>founder of Methodism in America</a:t>
            </a:r>
          </a:p>
          <a:p>
            <a:pPr marL="171450" indent="-171450">
              <a:spcAft>
                <a:spcPts val="1000"/>
              </a:spcAft>
              <a:buFont typeface="Arial" pitchFamily="34" charset="0"/>
              <a:buChar char="•"/>
            </a:pPr>
            <a:r>
              <a:rPr lang="en-US" sz="2800" dirty="0" smtClean="0"/>
              <a:t>Famous American </a:t>
            </a:r>
            <a:r>
              <a:rPr lang="en-US" sz="2800" b="1" dirty="0" smtClean="0">
                <a:solidFill>
                  <a:srgbClr val="FF0000"/>
                </a:solidFill>
                <a:effectLst>
                  <a:outerShdw blurRad="38100" dist="38100" dir="2700000" algn="tl">
                    <a:srgbClr val="000000"/>
                  </a:outerShdw>
                </a:effectLst>
              </a:rPr>
              <a:t>geologist</a:t>
            </a:r>
            <a:r>
              <a:rPr lang="en-US" sz="2800" dirty="0" smtClean="0"/>
              <a:t>, U.S. </a:t>
            </a:r>
            <a:r>
              <a:rPr lang="en-US" sz="2800" b="1" dirty="0" smtClean="0">
                <a:solidFill>
                  <a:srgbClr val="FF0000"/>
                </a:solidFill>
                <a:effectLst>
                  <a:outerShdw blurRad="38100" dist="38100" dir="2700000" algn="tl">
                    <a:srgbClr val="000000"/>
                  </a:outerShdw>
                </a:effectLst>
              </a:rPr>
              <a:t>Army</a:t>
            </a:r>
            <a:r>
              <a:rPr lang="en-US" sz="2800" dirty="0" smtClean="0"/>
              <a:t> </a:t>
            </a:r>
            <a:r>
              <a:rPr lang="en-US" sz="2800" b="1" dirty="0" smtClean="0">
                <a:solidFill>
                  <a:srgbClr val="FF0000"/>
                </a:solidFill>
                <a:effectLst>
                  <a:outerShdw blurRad="38100" dist="38100" dir="2700000" algn="tl">
                    <a:srgbClr val="000000"/>
                  </a:outerShdw>
                </a:effectLst>
              </a:rPr>
              <a:t>soldier</a:t>
            </a:r>
            <a:r>
              <a:rPr lang="en-US" sz="2800" dirty="0" smtClean="0"/>
              <a:t>, </a:t>
            </a:r>
            <a:r>
              <a:rPr lang="en-US" sz="2800" b="1" dirty="0" smtClean="0">
                <a:solidFill>
                  <a:srgbClr val="FF0000"/>
                </a:solidFill>
                <a:effectLst>
                  <a:outerShdw blurRad="38100" dist="38100" dir="2700000" algn="tl">
                    <a:srgbClr val="000000"/>
                  </a:outerShdw>
                </a:effectLst>
              </a:rPr>
              <a:t>explorer</a:t>
            </a:r>
            <a:r>
              <a:rPr lang="en-US" sz="2800" dirty="0" smtClean="0"/>
              <a:t> of American West &amp; </a:t>
            </a:r>
            <a:r>
              <a:rPr lang="en-US" sz="2800" b="1" dirty="0" smtClean="0">
                <a:solidFill>
                  <a:srgbClr val="FF0000"/>
                </a:solidFill>
                <a:effectLst>
                  <a:outerShdw blurRad="38100" dist="38100" dir="2700000" algn="tl">
                    <a:srgbClr val="000000"/>
                  </a:outerShdw>
                </a:effectLst>
              </a:rPr>
              <a:t>Professor</a:t>
            </a:r>
            <a:r>
              <a:rPr lang="en-US" sz="2800" dirty="0" smtClean="0"/>
              <a:t> at </a:t>
            </a:r>
            <a:r>
              <a:rPr lang="en-US" sz="2800" b="1" dirty="0" smtClean="0">
                <a:solidFill>
                  <a:srgbClr val="FF0000"/>
                </a:solidFill>
                <a:effectLst>
                  <a:outerShdw blurRad="38100" dist="38100" dir="2700000" algn="tl">
                    <a:srgbClr val="000000"/>
                  </a:outerShdw>
                </a:effectLst>
              </a:rPr>
              <a:t>Illinois</a:t>
            </a:r>
            <a:r>
              <a:rPr lang="en-US" sz="2800" b="1" dirty="0" smtClean="0">
                <a:solidFill>
                  <a:srgbClr val="FF0000"/>
                </a:solidFill>
                <a:effectLst>
                  <a:outerShdw dist="12700" dir="5400000" algn="ctr" rotWithShape="0">
                    <a:schemeClr val="tx1"/>
                  </a:outerShdw>
                </a:effectLst>
              </a:rPr>
              <a:t> </a:t>
            </a:r>
            <a:r>
              <a:rPr lang="en-US" sz="2800" b="1" dirty="0" smtClean="0">
                <a:solidFill>
                  <a:srgbClr val="FF0000"/>
                </a:solidFill>
                <a:effectLst>
                  <a:outerShdw blurRad="38100" dist="38100" dir="2700000" algn="tl">
                    <a:srgbClr val="000000"/>
                  </a:outerShdw>
                </a:effectLst>
              </a:rPr>
              <a:t>Wesleyan</a:t>
            </a:r>
            <a:r>
              <a:rPr lang="en-US" sz="2800" dirty="0" smtClean="0"/>
              <a:t> </a:t>
            </a:r>
            <a:r>
              <a:rPr lang="en-US" sz="2800" b="1" dirty="0" smtClean="0">
                <a:solidFill>
                  <a:srgbClr val="FF0000"/>
                </a:solidFill>
                <a:effectLst>
                  <a:outerShdw blurRad="38100" dist="38100" dir="2700000" algn="tl">
                    <a:srgbClr val="000000"/>
                  </a:outerShdw>
                </a:effectLst>
              </a:rPr>
              <a:t>University</a:t>
            </a:r>
          </a:p>
          <a:p>
            <a:pPr marL="171450" indent="-171450">
              <a:spcAft>
                <a:spcPts val="1000"/>
              </a:spcAft>
              <a:buFont typeface="Arial" pitchFamily="34" charset="0"/>
              <a:buChar char="•"/>
            </a:pPr>
            <a:r>
              <a:rPr lang="en-US" sz="2800" dirty="0" smtClean="0"/>
              <a:t>As a young man, he spent four months </a:t>
            </a:r>
            <a:r>
              <a:rPr lang="en-US" sz="2800" b="1" dirty="0" smtClean="0">
                <a:solidFill>
                  <a:srgbClr val="FF0000"/>
                </a:solidFill>
                <a:effectLst>
                  <a:outerShdw blurRad="38100" dist="38100" dir="2700000" algn="tl">
                    <a:srgbClr val="000000"/>
                  </a:outerShdw>
                </a:effectLst>
              </a:rPr>
              <a:t>walking across Wisconsin</a:t>
            </a:r>
            <a:r>
              <a:rPr lang="en-US" sz="2800" dirty="0" smtClean="0"/>
              <a:t> </a:t>
            </a:r>
          </a:p>
        </p:txBody>
      </p:sp>
      <p:pic>
        <p:nvPicPr>
          <p:cNvPr id="6" name="Picture 2" descr="John Wesley Powell.jpg"/>
          <p:cNvPicPr>
            <a:picLocks noChangeAspect="1" noChangeArrowheads="1"/>
          </p:cNvPicPr>
          <p:nvPr/>
        </p:nvPicPr>
        <p:blipFill>
          <a:blip r:embed="rId2" cstate="print"/>
          <a:srcRect/>
          <a:stretch>
            <a:fillRect/>
          </a:stretch>
        </p:blipFill>
        <p:spPr bwMode="auto">
          <a:xfrm>
            <a:off x="4572000" y="838200"/>
            <a:ext cx="4572000" cy="5715000"/>
          </a:xfrm>
          <a:prstGeom prst="rect">
            <a:avLst/>
          </a:prstGeom>
          <a:noFill/>
        </p:spPr>
      </p:pic>
      <p:pic>
        <p:nvPicPr>
          <p:cNvPr id="5" name="Picture 20"/>
          <p:cNvPicPr>
            <a:picLocks noChangeAspect="1" noChangeArrowheads="1"/>
          </p:cNvPicPr>
          <p:nvPr/>
        </p:nvPicPr>
        <p:blipFill>
          <a:blip r:embed="rId3" cstate="print"/>
          <a:srcRect/>
          <a:stretch>
            <a:fillRect/>
          </a:stretch>
        </p:blipFill>
        <p:spPr bwMode="auto">
          <a:xfrm>
            <a:off x="4572000" y="685800"/>
            <a:ext cx="4572000" cy="6172200"/>
          </a:xfrm>
          <a:prstGeom prst="rect">
            <a:avLst/>
          </a:prstGeom>
          <a:noFill/>
          <a:ln w="9525">
            <a:noFill/>
            <a:miter lim="800000"/>
            <a:headEnd/>
            <a:tailEnd/>
          </a:ln>
        </p:spPr>
      </p:pic>
      <p:pic>
        <p:nvPicPr>
          <p:cNvPr id="73729" name="Picture 1"/>
          <p:cNvPicPr>
            <a:picLocks noChangeAspect="1" noChangeArrowheads="1"/>
          </p:cNvPicPr>
          <p:nvPr/>
        </p:nvPicPr>
        <p:blipFill>
          <a:blip r:embed="rId4" cstate="print"/>
          <a:srcRect/>
          <a:stretch>
            <a:fillRect/>
          </a:stretch>
        </p:blipFill>
        <p:spPr bwMode="auto">
          <a:xfrm>
            <a:off x="4638675" y="685800"/>
            <a:ext cx="4505325" cy="6172200"/>
          </a:xfrm>
          <a:prstGeom prst="rect">
            <a:avLst/>
          </a:prstGeom>
          <a:noFill/>
          <a:ln w="9525">
            <a:noFill/>
            <a:miter lim="800000"/>
            <a:headEnd/>
            <a:tailEnd/>
          </a:ln>
        </p:spPr>
      </p:pic>
      <p:grpSp>
        <p:nvGrpSpPr>
          <p:cNvPr id="9" name="Group 8"/>
          <p:cNvGrpSpPr/>
          <p:nvPr/>
        </p:nvGrpSpPr>
        <p:grpSpPr>
          <a:xfrm>
            <a:off x="4661452" y="1789043"/>
            <a:ext cx="4353339" cy="4234069"/>
            <a:chOff x="4661452" y="1789043"/>
            <a:chExt cx="4353339" cy="4234069"/>
          </a:xfrm>
        </p:grpSpPr>
        <p:sp>
          <p:nvSpPr>
            <p:cNvPr id="7" name="Freeform 6"/>
            <p:cNvSpPr/>
            <p:nvPr/>
          </p:nvSpPr>
          <p:spPr>
            <a:xfrm>
              <a:off x="5118652" y="1789043"/>
              <a:ext cx="3896139" cy="2365514"/>
            </a:xfrm>
            <a:custGeom>
              <a:avLst/>
              <a:gdLst>
                <a:gd name="connsiteX0" fmla="*/ 0 w 3896139"/>
                <a:gd name="connsiteY0" fmla="*/ 546653 h 2365514"/>
                <a:gd name="connsiteX1" fmla="*/ 69574 w 3896139"/>
                <a:gd name="connsiteY1" fmla="*/ 556592 h 2365514"/>
                <a:gd name="connsiteX2" fmla="*/ 974035 w 3896139"/>
                <a:gd name="connsiteY2" fmla="*/ 0 h 2365514"/>
                <a:gd name="connsiteX3" fmla="*/ 1451113 w 3896139"/>
                <a:gd name="connsiteY3" fmla="*/ 29818 h 2365514"/>
                <a:gd name="connsiteX4" fmla="*/ 1143000 w 3896139"/>
                <a:gd name="connsiteY4" fmla="*/ 695740 h 2365514"/>
                <a:gd name="connsiteX5" fmla="*/ 1282148 w 3896139"/>
                <a:gd name="connsiteY5" fmla="*/ 775253 h 2365514"/>
                <a:gd name="connsiteX6" fmla="*/ 1311965 w 3896139"/>
                <a:gd name="connsiteY6" fmla="*/ 904461 h 2365514"/>
                <a:gd name="connsiteX7" fmla="*/ 2703444 w 3896139"/>
                <a:gd name="connsiteY7" fmla="*/ 1302027 h 2365514"/>
                <a:gd name="connsiteX8" fmla="*/ 2872409 w 3896139"/>
                <a:gd name="connsiteY8" fmla="*/ 1470992 h 2365514"/>
                <a:gd name="connsiteX9" fmla="*/ 2951922 w 3896139"/>
                <a:gd name="connsiteY9" fmla="*/ 1789044 h 2365514"/>
                <a:gd name="connsiteX10" fmla="*/ 2941983 w 3896139"/>
                <a:gd name="connsiteY10" fmla="*/ 1948070 h 2365514"/>
                <a:gd name="connsiteX11" fmla="*/ 3150705 w 3896139"/>
                <a:gd name="connsiteY11" fmla="*/ 1987827 h 2365514"/>
                <a:gd name="connsiteX12" fmla="*/ 3329609 w 3896139"/>
                <a:gd name="connsiteY12" fmla="*/ 1689653 h 2365514"/>
                <a:gd name="connsiteX13" fmla="*/ 3578087 w 3896139"/>
                <a:gd name="connsiteY13" fmla="*/ 1709531 h 2365514"/>
                <a:gd name="connsiteX14" fmla="*/ 3896139 w 3896139"/>
                <a:gd name="connsiteY14" fmla="*/ 1878496 h 2365514"/>
                <a:gd name="connsiteX15" fmla="*/ 3518452 w 3896139"/>
                <a:gd name="connsiteY15" fmla="*/ 2365514 h 236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96139" h="2365514">
                  <a:moveTo>
                    <a:pt x="0" y="546653"/>
                  </a:moveTo>
                  <a:lnTo>
                    <a:pt x="69574" y="556592"/>
                  </a:lnTo>
                  <a:lnTo>
                    <a:pt x="974035" y="0"/>
                  </a:lnTo>
                  <a:lnTo>
                    <a:pt x="1451113" y="29818"/>
                  </a:lnTo>
                  <a:lnTo>
                    <a:pt x="1143000" y="695740"/>
                  </a:lnTo>
                  <a:lnTo>
                    <a:pt x="1282148" y="775253"/>
                  </a:lnTo>
                  <a:lnTo>
                    <a:pt x="1311965" y="904461"/>
                  </a:lnTo>
                  <a:lnTo>
                    <a:pt x="2703444" y="1302027"/>
                  </a:lnTo>
                  <a:lnTo>
                    <a:pt x="2872409" y="1470992"/>
                  </a:lnTo>
                  <a:lnTo>
                    <a:pt x="2951922" y="1789044"/>
                  </a:lnTo>
                  <a:lnTo>
                    <a:pt x="2941983" y="1948070"/>
                  </a:lnTo>
                  <a:lnTo>
                    <a:pt x="3150705" y="1987827"/>
                  </a:lnTo>
                  <a:lnTo>
                    <a:pt x="3329609" y="1689653"/>
                  </a:lnTo>
                  <a:lnTo>
                    <a:pt x="3578087" y="1709531"/>
                  </a:lnTo>
                  <a:lnTo>
                    <a:pt x="3896139" y="1878496"/>
                  </a:lnTo>
                  <a:lnTo>
                    <a:pt x="3518452" y="2365514"/>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4661452" y="2335695"/>
              <a:ext cx="3876261" cy="3687417"/>
            </a:xfrm>
            <a:custGeom>
              <a:avLst/>
              <a:gdLst>
                <a:gd name="connsiteX0" fmla="*/ 467139 w 3876261"/>
                <a:gd name="connsiteY0" fmla="*/ 0 h 4204252"/>
                <a:gd name="connsiteX1" fmla="*/ 318052 w 3876261"/>
                <a:gd name="connsiteY1" fmla="*/ 0 h 4204252"/>
                <a:gd name="connsiteX2" fmla="*/ 337931 w 3876261"/>
                <a:gd name="connsiteY2" fmla="*/ 576469 h 4204252"/>
                <a:gd name="connsiteX3" fmla="*/ 0 w 3876261"/>
                <a:gd name="connsiteY3" fmla="*/ 805069 h 4204252"/>
                <a:gd name="connsiteX4" fmla="*/ 9939 w 3876261"/>
                <a:gd name="connsiteY4" fmla="*/ 1709530 h 4204252"/>
                <a:gd name="connsiteX5" fmla="*/ 318052 w 3876261"/>
                <a:gd name="connsiteY5" fmla="*/ 1977887 h 4204252"/>
                <a:gd name="connsiteX6" fmla="*/ 646044 w 3876261"/>
                <a:gd name="connsiteY6" fmla="*/ 2246243 h 4204252"/>
                <a:gd name="connsiteX7" fmla="*/ 1023731 w 3876261"/>
                <a:gd name="connsiteY7" fmla="*/ 2534478 h 4204252"/>
                <a:gd name="connsiteX8" fmla="*/ 1063487 w 3876261"/>
                <a:gd name="connsiteY8" fmla="*/ 2902226 h 4204252"/>
                <a:gd name="connsiteX9" fmla="*/ 1152939 w 3876261"/>
                <a:gd name="connsiteY9" fmla="*/ 3031434 h 4204252"/>
                <a:gd name="connsiteX10" fmla="*/ 1103244 w 3876261"/>
                <a:gd name="connsiteY10" fmla="*/ 3190461 h 4204252"/>
                <a:gd name="connsiteX11" fmla="*/ 1172818 w 3876261"/>
                <a:gd name="connsiteY11" fmla="*/ 3508513 h 4204252"/>
                <a:gd name="connsiteX12" fmla="*/ 1431235 w 3876261"/>
                <a:gd name="connsiteY12" fmla="*/ 3597965 h 4204252"/>
                <a:gd name="connsiteX13" fmla="*/ 1490870 w 3876261"/>
                <a:gd name="connsiteY13" fmla="*/ 3756991 h 4204252"/>
                <a:gd name="connsiteX14" fmla="*/ 1749287 w 3876261"/>
                <a:gd name="connsiteY14" fmla="*/ 4045226 h 4204252"/>
                <a:gd name="connsiteX15" fmla="*/ 1719470 w 3876261"/>
                <a:gd name="connsiteY15" fmla="*/ 4204252 h 4204252"/>
                <a:gd name="connsiteX16" fmla="*/ 3876261 w 3876261"/>
                <a:gd name="connsiteY16" fmla="*/ 3687417 h 4204252"/>
                <a:gd name="connsiteX17" fmla="*/ 3806687 w 3876261"/>
                <a:gd name="connsiteY17" fmla="*/ 3180521 h 4204252"/>
                <a:gd name="connsiteX18" fmla="*/ 3806687 w 3876261"/>
                <a:gd name="connsiteY18" fmla="*/ 2812774 h 4204252"/>
                <a:gd name="connsiteX19" fmla="*/ 3816626 w 3876261"/>
                <a:gd name="connsiteY19" fmla="*/ 2594113 h 4204252"/>
                <a:gd name="connsiteX0" fmla="*/ 467139 w 3876261"/>
                <a:gd name="connsiteY0" fmla="*/ 0 h 4045226"/>
                <a:gd name="connsiteX1" fmla="*/ 318052 w 3876261"/>
                <a:gd name="connsiteY1" fmla="*/ 0 h 4045226"/>
                <a:gd name="connsiteX2" fmla="*/ 337931 w 3876261"/>
                <a:gd name="connsiteY2" fmla="*/ 576469 h 4045226"/>
                <a:gd name="connsiteX3" fmla="*/ 0 w 3876261"/>
                <a:gd name="connsiteY3" fmla="*/ 805069 h 4045226"/>
                <a:gd name="connsiteX4" fmla="*/ 9939 w 3876261"/>
                <a:gd name="connsiteY4" fmla="*/ 1709530 h 4045226"/>
                <a:gd name="connsiteX5" fmla="*/ 318052 w 3876261"/>
                <a:gd name="connsiteY5" fmla="*/ 1977887 h 4045226"/>
                <a:gd name="connsiteX6" fmla="*/ 646044 w 3876261"/>
                <a:gd name="connsiteY6" fmla="*/ 2246243 h 4045226"/>
                <a:gd name="connsiteX7" fmla="*/ 1023731 w 3876261"/>
                <a:gd name="connsiteY7" fmla="*/ 2534478 h 4045226"/>
                <a:gd name="connsiteX8" fmla="*/ 1063487 w 3876261"/>
                <a:gd name="connsiteY8" fmla="*/ 2902226 h 4045226"/>
                <a:gd name="connsiteX9" fmla="*/ 1152939 w 3876261"/>
                <a:gd name="connsiteY9" fmla="*/ 3031434 h 4045226"/>
                <a:gd name="connsiteX10" fmla="*/ 1103244 w 3876261"/>
                <a:gd name="connsiteY10" fmla="*/ 3190461 h 4045226"/>
                <a:gd name="connsiteX11" fmla="*/ 1172818 w 3876261"/>
                <a:gd name="connsiteY11" fmla="*/ 3508513 h 4045226"/>
                <a:gd name="connsiteX12" fmla="*/ 1431235 w 3876261"/>
                <a:gd name="connsiteY12" fmla="*/ 3597965 h 4045226"/>
                <a:gd name="connsiteX13" fmla="*/ 1490870 w 3876261"/>
                <a:gd name="connsiteY13" fmla="*/ 3756991 h 4045226"/>
                <a:gd name="connsiteX14" fmla="*/ 1749287 w 3876261"/>
                <a:gd name="connsiteY14" fmla="*/ 4045226 h 4045226"/>
                <a:gd name="connsiteX15" fmla="*/ 3876261 w 3876261"/>
                <a:gd name="connsiteY15" fmla="*/ 3687417 h 4045226"/>
                <a:gd name="connsiteX16" fmla="*/ 3806687 w 3876261"/>
                <a:gd name="connsiteY16" fmla="*/ 3180521 h 4045226"/>
                <a:gd name="connsiteX17" fmla="*/ 3806687 w 3876261"/>
                <a:gd name="connsiteY17" fmla="*/ 2812774 h 4045226"/>
                <a:gd name="connsiteX18" fmla="*/ 3816626 w 3876261"/>
                <a:gd name="connsiteY18" fmla="*/ 2594113 h 4045226"/>
                <a:gd name="connsiteX0" fmla="*/ 467139 w 3876261"/>
                <a:gd name="connsiteY0" fmla="*/ 0 h 3756991"/>
                <a:gd name="connsiteX1" fmla="*/ 318052 w 3876261"/>
                <a:gd name="connsiteY1" fmla="*/ 0 h 3756991"/>
                <a:gd name="connsiteX2" fmla="*/ 337931 w 3876261"/>
                <a:gd name="connsiteY2" fmla="*/ 576469 h 3756991"/>
                <a:gd name="connsiteX3" fmla="*/ 0 w 3876261"/>
                <a:gd name="connsiteY3" fmla="*/ 805069 h 3756991"/>
                <a:gd name="connsiteX4" fmla="*/ 9939 w 3876261"/>
                <a:gd name="connsiteY4" fmla="*/ 1709530 h 3756991"/>
                <a:gd name="connsiteX5" fmla="*/ 318052 w 3876261"/>
                <a:gd name="connsiteY5" fmla="*/ 1977887 h 3756991"/>
                <a:gd name="connsiteX6" fmla="*/ 646044 w 3876261"/>
                <a:gd name="connsiteY6" fmla="*/ 2246243 h 3756991"/>
                <a:gd name="connsiteX7" fmla="*/ 1023731 w 3876261"/>
                <a:gd name="connsiteY7" fmla="*/ 2534478 h 3756991"/>
                <a:gd name="connsiteX8" fmla="*/ 1063487 w 3876261"/>
                <a:gd name="connsiteY8" fmla="*/ 2902226 h 3756991"/>
                <a:gd name="connsiteX9" fmla="*/ 1152939 w 3876261"/>
                <a:gd name="connsiteY9" fmla="*/ 3031434 h 3756991"/>
                <a:gd name="connsiteX10" fmla="*/ 1103244 w 3876261"/>
                <a:gd name="connsiteY10" fmla="*/ 3190461 h 3756991"/>
                <a:gd name="connsiteX11" fmla="*/ 1172818 w 3876261"/>
                <a:gd name="connsiteY11" fmla="*/ 3508513 h 3756991"/>
                <a:gd name="connsiteX12" fmla="*/ 1431235 w 3876261"/>
                <a:gd name="connsiteY12" fmla="*/ 3597965 h 3756991"/>
                <a:gd name="connsiteX13" fmla="*/ 1490870 w 3876261"/>
                <a:gd name="connsiteY13" fmla="*/ 3756991 h 3756991"/>
                <a:gd name="connsiteX14" fmla="*/ 3876261 w 3876261"/>
                <a:gd name="connsiteY14" fmla="*/ 3687417 h 3756991"/>
                <a:gd name="connsiteX15" fmla="*/ 3806687 w 3876261"/>
                <a:gd name="connsiteY15" fmla="*/ 3180521 h 3756991"/>
                <a:gd name="connsiteX16" fmla="*/ 3806687 w 3876261"/>
                <a:gd name="connsiteY16" fmla="*/ 2812774 h 3756991"/>
                <a:gd name="connsiteX17" fmla="*/ 3816626 w 3876261"/>
                <a:gd name="connsiteY17" fmla="*/ 2594113 h 3756991"/>
                <a:gd name="connsiteX0" fmla="*/ 467139 w 3876261"/>
                <a:gd name="connsiteY0" fmla="*/ 0 h 3687417"/>
                <a:gd name="connsiteX1" fmla="*/ 318052 w 3876261"/>
                <a:gd name="connsiteY1" fmla="*/ 0 h 3687417"/>
                <a:gd name="connsiteX2" fmla="*/ 337931 w 3876261"/>
                <a:gd name="connsiteY2" fmla="*/ 576469 h 3687417"/>
                <a:gd name="connsiteX3" fmla="*/ 0 w 3876261"/>
                <a:gd name="connsiteY3" fmla="*/ 805069 h 3687417"/>
                <a:gd name="connsiteX4" fmla="*/ 9939 w 3876261"/>
                <a:gd name="connsiteY4" fmla="*/ 1709530 h 3687417"/>
                <a:gd name="connsiteX5" fmla="*/ 318052 w 3876261"/>
                <a:gd name="connsiteY5" fmla="*/ 1977887 h 3687417"/>
                <a:gd name="connsiteX6" fmla="*/ 646044 w 3876261"/>
                <a:gd name="connsiteY6" fmla="*/ 2246243 h 3687417"/>
                <a:gd name="connsiteX7" fmla="*/ 1023731 w 3876261"/>
                <a:gd name="connsiteY7" fmla="*/ 2534478 h 3687417"/>
                <a:gd name="connsiteX8" fmla="*/ 1063487 w 3876261"/>
                <a:gd name="connsiteY8" fmla="*/ 2902226 h 3687417"/>
                <a:gd name="connsiteX9" fmla="*/ 1152939 w 3876261"/>
                <a:gd name="connsiteY9" fmla="*/ 3031434 h 3687417"/>
                <a:gd name="connsiteX10" fmla="*/ 1103244 w 3876261"/>
                <a:gd name="connsiteY10" fmla="*/ 3190461 h 3687417"/>
                <a:gd name="connsiteX11" fmla="*/ 1172818 w 3876261"/>
                <a:gd name="connsiteY11" fmla="*/ 3508513 h 3687417"/>
                <a:gd name="connsiteX12" fmla="*/ 1431235 w 3876261"/>
                <a:gd name="connsiteY12" fmla="*/ 3597965 h 3687417"/>
                <a:gd name="connsiteX13" fmla="*/ 3876261 w 3876261"/>
                <a:gd name="connsiteY13" fmla="*/ 3687417 h 3687417"/>
                <a:gd name="connsiteX14" fmla="*/ 3806687 w 3876261"/>
                <a:gd name="connsiteY14" fmla="*/ 3180521 h 3687417"/>
                <a:gd name="connsiteX15" fmla="*/ 3806687 w 3876261"/>
                <a:gd name="connsiteY15" fmla="*/ 2812774 h 3687417"/>
                <a:gd name="connsiteX16" fmla="*/ 3816626 w 3876261"/>
                <a:gd name="connsiteY16" fmla="*/ 2594113 h 3687417"/>
                <a:gd name="connsiteX0" fmla="*/ 467139 w 3876261"/>
                <a:gd name="connsiteY0" fmla="*/ 0 h 3687417"/>
                <a:gd name="connsiteX1" fmla="*/ 318052 w 3876261"/>
                <a:gd name="connsiteY1" fmla="*/ 0 h 3687417"/>
                <a:gd name="connsiteX2" fmla="*/ 337931 w 3876261"/>
                <a:gd name="connsiteY2" fmla="*/ 576469 h 3687417"/>
                <a:gd name="connsiteX3" fmla="*/ 0 w 3876261"/>
                <a:gd name="connsiteY3" fmla="*/ 805069 h 3687417"/>
                <a:gd name="connsiteX4" fmla="*/ 9939 w 3876261"/>
                <a:gd name="connsiteY4" fmla="*/ 1709530 h 3687417"/>
                <a:gd name="connsiteX5" fmla="*/ 318052 w 3876261"/>
                <a:gd name="connsiteY5" fmla="*/ 1977887 h 3687417"/>
                <a:gd name="connsiteX6" fmla="*/ 646044 w 3876261"/>
                <a:gd name="connsiteY6" fmla="*/ 2246243 h 3687417"/>
                <a:gd name="connsiteX7" fmla="*/ 1023731 w 3876261"/>
                <a:gd name="connsiteY7" fmla="*/ 2534478 h 3687417"/>
                <a:gd name="connsiteX8" fmla="*/ 1063487 w 3876261"/>
                <a:gd name="connsiteY8" fmla="*/ 2902226 h 3687417"/>
                <a:gd name="connsiteX9" fmla="*/ 1152939 w 3876261"/>
                <a:gd name="connsiteY9" fmla="*/ 3031434 h 3687417"/>
                <a:gd name="connsiteX10" fmla="*/ 1103244 w 3876261"/>
                <a:gd name="connsiteY10" fmla="*/ 3190461 h 3687417"/>
                <a:gd name="connsiteX11" fmla="*/ 1172818 w 3876261"/>
                <a:gd name="connsiteY11" fmla="*/ 3508513 h 3687417"/>
                <a:gd name="connsiteX12" fmla="*/ 1434548 w 3876261"/>
                <a:gd name="connsiteY12" fmla="*/ 3684105 h 3687417"/>
                <a:gd name="connsiteX13" fmla="*/ 3876261 w 3876261"/>
                <a:gd name="connsiteY13" fmla="*/ 3687417 h 3687417"/>
                <a:gd name="connsiteX14" fmla="*/ 3806687 w 3876261"/>
                <a:gd name="connsiteY14" fmla="*/ 3180521 h 3687417"/>
                <a:gd name="connsiteX15" fmla="*/ 3806687 w 3876261"/>
                <a:gd name="connsiteY15" fmla="*/ 2812774 h 3687417"/>
                <a:gd name="connsiteX16" fmla="*/ 3816626 w 3876261"/>
                <a:gd name="connsiteY16" fmla="*/ 2594113 h 368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76261" h="3687417">
                  <a:moveTo>
                    <a:pt x="467139" y="0"/>
                  </a:moveTo>
                  <a:lnTo>
                    <a:pt x="318052" y="0"/>
                  </a:lnTo>
                  <a:lnTo>
                    <a:pt x="337931" y="576469"/>
                  </a:lnTo>
                  <a:lnTo>
                    <a:pt x="0" y="805069"/>
                  </a:lnTo>
                  <a:lnTo>
                    <a:pt x="9939" y="1709530"/>
                  </a:lnTo>
                  <a:lnTo>
                    <a:pt x="318052" y="1977887"/>
                  </a:lnTo>
                  <a:lnTo>
                    <a:pt x="646044" y="2246243"/>
                  </a:lnTo>
                  <a:lnTo>
                    <a:pt x="1023731" y="2534478"/>
                  </a:lnTo>
                  <a:lnTo>
                    <a:pt x="1063487" y="2902226"/>
                  </a:lnTo>
                  <a:lnTo>
                    <a:pt x="1152939" y="3031434"/>
                  </a:lnTo>
                  <a:lnTo>
                    <a:pt x="1103244" y="3190461"/>
                  </a:lnTo>
                  <a:lnTo>
                    <a:pt x="1172818" y="3508513"/>
                  </a:lnTo>
                  <a:lnTo>
                    <a:pt x="1434548" y="3684105"/>
                  </a:lnTo>
                  <a:lnTo>
                    <a:pt x="3876261" y="3687417"/>
                  </a:lnTo>
                  <a:lnTo>
                    <a:pt x="3806687" y="3180521"/>
                  </a:lnTo>
                  <a:lnTo>
                    <a:pt x="3806687" y="2812774"/>
                  </a:lnTo>
                  <a:lnTo>
                    <a:pt x="3816626" y="2594113"/>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1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1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Effect transition="in" filter="fade">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wipe(left)">
                                      <p:cBhvr>
                                        <p:cTn id="29" dur="1000"/>
                                        <p:tgtEl>
                                          <p:spTgt spid="4">
                                            <p:txEl>
                                              <p:pRg st="3" end="3"/>
                                            </p:txEl>
                                          </p:spTgt>
                                        </p:tgtEl>
                                      </p:cBhvr>
                                    </p:animEffect>
                                  </p:childTnLst>
                                </p:cTn>
                              </p:par>
                              <p:par>
                                <p:cTn id="30" presetID="53" presetClass="entr" presetSubtype="0" fill="hold" nodeType="withEffect">
                                  <p:stCondLst>
                                    <p:cond delay="0"/>
                                  </p:stCondLst>
                                  <p:childTnLst>
                                    <p:set>
                                      <p:cBhvr>
                                        <p:cTn id="31" dur="1" fill="hold">
                                          <p:stCondLst>
                                            <p:cond delay="0"/>
                                          </p:stCondLst>
                                        </p:cTn>
                                        <p:tgtEl>
                                          <p:spTgt spid="73729"/>
                                        </p:tgtEl>
                                        <p:attrNameLst>
                                          <p:attrName>style.visibility</p:attrName>
                                        </p:attrNameLst>
                                      </p:cBhvr>
                                      <p:to>
                                        <p:strVal val="visible"/>
                                      </p:to>
                                    </p:set>
                                    <p:anim calcmode="lin" valueType="num">
                                      <p:cBhvr>
                                        <p:cTn id="32" dur="500" fill="hold"/>
                                        <p:tgtEl>
                                          <p:spTgt spid="73729"/>
                                        </p:tgtEl>
                                        <p:attrNameLst>
                                          <p:attrName>ppt_w</p:attrName>
                                        </p:attrNameLst>
                                      </p:cBhvr>
                                      <p:tavLst>
                                        <p:tav tm="0">
                                          <p:val>
                                            <p:fltVal val="0"/>
                                          </p:val>
                                        </p:tav>
                                        <p:tav tm="100000">
                                          <p:val>
                                            <p:strVal val="#ppt_w"/>
                                          </p:val>
                                        </p:tav>
                                      </p:tavLst>
                                    </p:anim>
                                    <p:anim calcmode="lin" valueType="num">
                                      <p:cBhvr>
                                        <p:cTn id="33" dur="500" fill="hold"/>
                                        <p:tgtEl>
                                          <p:spTgt spid="73729"/>
                                        </p:tgtEl>
                                        <p:attrNameLst>
                                          <p:attrName>ppt_h</p:attrName>
                                        </p:attrNameLst>
                                      </p:cBhvr>
                                      <p:tavLst>
                                        <p:tav tm="0">
                                          <p:val>
                                            <p:fltVal val="0"/>
                                          </p:val>
                                        </p:tav>
                                        <p:tav tm="100000">
                                          <p:val>
                                            <p:strVal val="#ppt_h"/>
                                          </p:val>
                                        </p:tav>
                                      </p:tavLst>
                                    </p:anim>
                                    <p:animEffect transition="in" filter="fade">
                                      <p:cBhvr>
                                        <p:cTn id="34" dur="500"/>
                                        <p:tgtEl>
                                          <p:spTgt spid="73729"/>
                                        </p:tgtEl>
                                      </p:cBhvr>
                                    </p:animEffect>
                                  </p:childTnLst>
                                </p:cTn>
                              </p:par>
                            </p:childTnLst>
                          </p:cTn>
                        </p:par>
                        <p:par>
                          <p:cTn id="35" fill="hold">
                            <p:stCondLst>
                              <p:cond delay="1000"/>
                            </p:stCondLst>
                            <p:childTnLst>
                              <p:par>
                                <p:cTn id="36" presetID="21" presetClass="entr" presetSubtype="1"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heel(1)">
                                      <p:cBhvr>
                                        <p:cTn id="3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John Wesley Powell.jpg"/>
          <p:cNvPicPr>
            <a:picLocks noChangeAspect="1" noChangeArrowheads="1"/>
          </p:cNvPicPr>
          <p:nvPr/>
        </p:nvPicPr>
        <p:blipFill>
          <a:blip r:embed="rId2" cstate="print"/>
          <a:srcRect/>
          <a:stretch>
            <a:fillRect/>
          </a:stretch>
        </p:blipFill>
        <p:spPr bwMode="auto">
          <a:xfrm>
            <a:off x="4572000" y="838200"/>
            <a:ext cx="4572000" cy="5715000"/>
          </a:xfrm>
          <a:prstGeom prst="rect">
            <a:avLst/>
          </a:prstGeom>
          <a:noFill/>
        </p:spPr>
      </p:pic>
      <p:grpSp>
        <p:nvGrpSpPr>
          <p:cNvPr id="13" name="Group 12"/>
          <p:cNvGrpSpPr/>
          <p:nvPr/>
        </p:nvGrpSpPr>
        <p:grpSpPr>
          <a:xfrm>
            <a:off x="4617027" y="838200"/>
            <a:ext cx="4495800" cy="5697626"/>
            <a:chOff x="4648200" y="838200"/>
            <a:chExt cx="4495800" cy="5697626"/>
          </a:xfrm>
        </p:grpSpPr>
        <p:pic>
          <p:nvPicPr>
            <p:cNvPr id="72706" name="Picture 2"/>
            <p:cNvPicPr>
              <a:picLocks noChangeAspect="1" noChangeArrowheads="1"/>
            </p:cNvPicPr>
            <p:nvPr/>
          </p:nvPicPr>
          <p:blipFill>
            <a:blip r:embed="rId3" cstate="print"/>
            <a:srcRect/>
            <a:stretch>
              <a:fillRect/>
            </a:stretch>
          </p:blipFill>
          <p:spPr bwMode="auto">
            <a:xfrm>
              <a:off x="4648200" y="838200"/>
              <a:ext cx="4495800" cy="5697626"/>
            </a:xfrm>
            <a:prstGeom prst="rect">
              <a:avLst/>
            </a:prstGeom>
            <a:noFill/>
            <a:ln w="9525">
              <a:noFill/>
              <a:miter lim="800000"/>
              <a:headEnd/>
              <a:tailEnd/>
            </a:ln>
          </p:spPr>
        </p:pic>
        <p:sp>
          <p:nvSpPr>
            <p:cNvPr id="12" name="Freeform 11"/>
            <p:cNvSpPr/>
            <p:nvPr/>
          </p:nvSpPr>
          <p:spPr>
            <a:xfrm>
              <a:off x="7003473" y="1226127"/>
              <a:ext cx="1309254" cy="5101937"/>
            </a:xfrm>
            <a:custGeom>
              <a:avLst/>
              <a:gdLst>
                <a:gd name="connsiteX0" fmla="*/ 0 w 1309254"/>
                <a:gd name="connsiteY0" fmla="*/ 0 h 5101937"/>
                <a:gd name="connsiteX1" fmla="*/ 10391 w 1309254"/>
                <a:gd name="connsiteY1" fmla="*/ 280555 h 5101937"/>
                <a:gd name="connsiteX2" fmla="*/ 62345 w 1309254"/>
                <a:gd name="connsiteY2" fmla="*/ 446809 h 5101937"/>
                <a:gd name="connsiteX3" fmla="*/ 249382 w 1309254"/>
                <a:gd name="connsiteY3" fmla="*/ 613064 h 5101937"/>
                <a:gd name="connsiteX4" fmla="*/ 311727 w 1309254"/>
                <a:gd name="connsiteY4" fmla="*/ 696191 h 5101937"/>
                <a:gd name="connsiteX5" fmla="*/ 509154 w 1309254"/>
                <a:gd name="connsiteY5" fmla="*/ 800100 h 5101937"/>
                <a:gd name="connsiteX6" fmla="*/ 675409 w 1309254"/>
                <a:gd name="connsiteY6" fmla="*/ 945573 h 5101937"/>
                <a:gd name="connsiteX7" fmla="*/ 737754 w 1309254"/>
                <a:gd name="connsiteY7" fmla="*/ 1028700 h 5101937"/>
                <a:gd name="connsiteX8" fmla="*/ 841663 w 1309254"/>
                <a:gd name="connsiteY8" fmla="*/ 1236518 h 5101937"/>
                <a:gd name="connsiteX9" fmla="*/ 966354 w 1309254"/>
                <a:gd name="connsiteY9" fmla="*/ 1475509 h 5101937"/>
                <a:gd name="connsiteX10" fmla="*/ 1091045 w 1309254"/>
                <a:gd name="connsiteY10" fmla="*/ 1631373 h 5101937"/>
                <a:gd name="connsiteX11" fmla="*/ 966354 w 1309254"/>
                <a:gd name="connsiteY11" fmla="*/ 1808018 h 5101937"/>
                <a:gd name="connsiteX12" fmla="*/ 872836 w 1309254"/>
                <a:gd name="connsiteY12" fmla="*/ 1828800 h 5101937"/>
                <a:gd name="connsiteX13" fmla="*/ 831272 w 1309254"/>
                <a:gd name="connsiteY13" fmla="*/ 2005446 h 5101937"/>
                <a:gd name="connsiteX14" fmla="*/ 748145 w 1309254"/>
                <a:gd name="connsiteY14" fmla="*/ 2171700 h 5101937"/>
                <a:gd name="connsiteX15" fmla="*/ 810491 w 1309254"/>
                <a:gd name="connsiteY15" fmla="*/ 2369128 h 5101937"/>
                <a:gd name="connsiteX16" fmla="*/ 997527 w 1309254"/>
                <a:gd name="connsiteY16" fmla="*/ 2556164 h 5101937"/>
                <a:gd name="connsiteX17" fmla="*/ 1070263 w 1309254"/>
                <a:gd name="connsiteY17" fmla="*/ 2660073 h 5101937"/>
                <a:gd name="connsiteX18" fmla="*/ 1163782 w 1309254"/>
                <a:gd name="connsiteY18" fmla="*/ 2784764 h 5101937"/>
                <a:gd name="connsiteX19" fmla="*/ 1257300 w 1309254"/>
                <a:gd name="connsiteY19" fmla="*/ 2971800 h 5101937"/>
                <a:gd name="connsiteX20" fmla="*/ 1236518 w 1309254"/>
                <a:gd name="connsiteY20" fmla="*/ 3138055 h 5101937"/>
                <a:gd name="connsiteX21" fmla="*/ 1153391 w 1309254"/>
                <a:gd name="connsiteY21" fmla="*/ 3418609 h 5101937"/>
                <a:gd name="connsiteX22" fmla="*/ 1059872 w 1309254"/>
                <a:gd name="connsiteY22" fmla="*/ 3553691 h 5101937"/>
                <a:gd name="connsiteX23" fmla="*/ 1028700 w 1309254"/>
                <a:gd name="connsiteY23" fmla="*/ 3636818 h 5101937"/>
                <a:gd name="connsiteX24" fmla="*/ 976745 w 1309254"/>
                <a:gd name="connsiteY24" fmla="*/ 3751118 h 5101937"/>
                <a:gd name="connsiteX25" fmla="*/ 883227 w 1309254"/>
                <a:gd name="connsiteY25" fmla="*/ 3927764 h 5101937"/>
                <a:gd name="connsiteX26" fmla="*/ 810491 w 1309254"/>
                <a:gd name="connsiteY26" fmla="*/ 4052455 h 5101937"/>
                <a:gd name="connsiteX27" fmla="*/ 852054 w 1309254"/>
                <a:gd name="connsiteY27" fmla="*/ 4281055 h 5101937"/>
                <a:gd name="connsiteX28" fmla="*/ 810491 w 1309254"/>
                <a:gd name="connsiteY28" fmla="*/ 4426528 h 5101937"/>
                <a:gd name="connsiteX29" fmla="*/ 737754 w 1309254"/>
                <a:gd name="connsiteY29" fmla="*/ 4509655 h 5101937"/>
                <a:gd name="connsiteX30" fmla="*/ 696191 w 1309254"/>
                <a:gd name="connsiteY30" fmla="*/ 4603173 h 5101937"/>
                <a:gd name="connsiteX31" fmla="*/ 748145 w 1309254"/>
                <a:gd name="connsiteY31" fmla="*/ 4717473 h 5101937"/>
                <a:gd name="connsiteX32" fmla="*/ 841663 w 1309254"/>
                <a:gd name="connsiteY32" fmla="*/ 4790209 h 5101937"/>
                <a:gd name="connsiteX33" fmla="*/ 976745 w 1309254"/>
                <a:gd name="connsiteY33" fmla="*/ 4904509 h 5101937"/>
                <a:gd name="connsiteX34" fmla="*/ 1059872 w 1309254"/>
                <a:gd name="connsiteY34" fmla="*/ 4946073 h 5101937"/>
                <a:gd name="connsiteX35" fmla="*/ 1184563 w 1309254"/>
                <a:gd name="connsiteY35" fmla="*/ 5029200 h 5101937"/>
                <a:gd name="connsiteX36" fmla="*/ 1309254 w 1309254"/>
                <a:gd name="connsiteY36" fmla="*/ 5101937 h 510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09254" h="5101937">
                  <a:moveTo>
                    <a:pt x="0" y="0"/>
                  </a:moveTo>
                  <a:lnTo>
                    <a:pt x="10391" y="280555"/>
                  </a:lnTo>
                  <a:lnTo>
                    <a:pt x="62345" y="446809"/>
                  </a:lnTo>
                  <a:lnTo>
                    <a:pt x="249382" y="613064"/>
                  </a:lnTo>
                  <a:lnTo>
                    <a:pt x="311727" y="696191"/>
                  </a:lnTo>
                  <a:lnTo>
                    <a:pt x="509154" y="800100"/>
                  </a:lnTo>
                  <a:lnTo>
                    <a:pt x="675409" y="945573"/>
                  </a:lnTo>
                  <a:lnTo>
                    <a:pt x="737754" y="1028700"/>
                  </a:lnTo>
                  <a:lnTo>
                    <a:pt x="841663" y="1236518"/>
                  </a:lnTo>
                  <a:lnTo>
                    <a:pt x="966354" y="1475509"/>
                  </a:lnTo>
                  <a:lnTo>
                    <a:pt x="1091045" y="1631373"/>
                  </a:lnTo>
                  <a:lnTo>
                    <a:pt x="966354" y="1808018"/>
                  </a:lnTo>
                  <a:lnTo>
                    <a:pt x="872836" y="1828800"/>
                  </a:lnTo>
                  <a:lnTo>
                    <a:pt x="831272" y="2005446"/>
                  </a:lnTo>
                  <a:lnTo>
                    <a:pt x="748145" y="2171700"/>
                  </a:lnTo>
                  <a:lnTo>
                    <a:pt x="810491" y="2369128"/>
                  </a:lnTo>
                  <a:lnTo>
                    <a:pt x="997527" y="2556164"/>
                  </a:lnTo>
                  <a:lnTo>
                    <a:pt x="1070263" y="2660073"/>
                  </a:lnTo>
                  <a:lnTo>
                    <a:pt x="1163782" y="2784764"/>
                  </a:lnTo>
                  <a:lnTo>
                    <a:pt x="1257300" y="2971800"/>
                  </a:lnTo>
                  <a:lnTo>
                    <a:pt x="1236518" y="3138055"/>
                  </a:lnTo>
                  <a:lnTo>
                    <a:pt x="1153391" y="3418609"/>
                  </a:lnTo>
                  <a:lnTo>
                    <a:pt x="1059872" y="3553691"/>
                  </a:lnTo>
                  <a:lnTo>
                    <a:pt x="1028700" y="3636818"/>
                  </a:lnTo>
                  <a:lnTo>
                    <a:pt x="976745" y="3751118"/>
                  </a:lnTo>
                  <a:lnTo>
                    <a:pt x="883227" y="3927764"/>
                  </a:lnTo>
                  <a:lnTo>
                    <a:pt x="810491" y="4052455"/>
                  </a:lnTo>
                  <a:lnTo>
                    <a:pt x="852054" y="4281055"/>
                  </a:lnTo>
                  <a:lnTo>
                    <a:pt x="810491" y="4426528"/>
                  </a:lnTo>
                  <a:lnTo>
                    <a:pt x="737754" y="4509655"/>
                  </a:lnTo>
                  <a:lnTo>
                    <a:pt x="696191" y="4603173"/>
                  </a:lnTo>
                  <a:lnTo>
                    <a:pt x="748145" y="4717473"/>
                  </a:lnTo>
                  <a:lnTo>
                    <a:pt x="841663" y="4790209"/>
                  </a:lnTo>
                  <a:lnTo>
                    <a:pt x="976745" y="4904509"/>
                  </a:lnTo>
                  <a:lnTo>
                    <a:pt x="1059872" y="4946073"/>
                  </a:lnTo>
                  <a:lnTo>
                    <a:pt x="1184563" y="5029200"/>
                  </a:lnTo>
                  <a:lnTo>
                    <a:pt x="1309254" y="5101937"/>
                  </a:lnTo>
                </a:path>
              </a:pathLst>
            </a:custGeom>
            <a:ln w="76200">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John </a:t>
            </a:r>
            <a:r>
              <a:rPr lang="en-US" dirty="0" err="1" smtClean="0"/>
              <a:t>wesley</a:t>
            </a:r>
            <a:r>
              <a:rPr lang="en-US" dirty="0" smtClean="0"/>
              <a:t> </a:t>
            </a:r>
            <a:r>
              <a:rPr lang="en-US" dirty="0" err="1" smtClean="0"/>
              <a:t>powell</a:t>
            </a:r>
            <a:endParaRPr lang="en-US" dirty="0"/>
          </a:p>
        </p:txBody>
      </p:sp>
      <p:sp>
        <p:nvSpPr>
          <p:cNvPr id="4" name="Rectangle 3"/>
          <p:cNvSpPr/>
          <p:nvPr/>
        </p:nvSpPr>
        <p:spPr>
          <a:xfrm>
            <a:off x="0" y="685800"/>
            <a:ext cx="4572000" cy="6078587"/>
          </a:xfrm>
          <a:prstGeom prst="rect">
            <a:avLst/>
          </a:prstGeom>
        </p:spPr>
        <p:txBody>
          <a:bodyPr>
            <a:spAutoFit/>
          </a:bodyPr>
          <a:lstStyle/>
          <a:p>
            <a:pPr marL="171450" indent="-171450">
              <a:spcAft>
                <a:spcPts val="1000"/>
              </a:spcAft>
              <a:buFont typeface="Arial" pitchFamily="34" charset="0"/>
              <a:buChar char="•"/>
            </a:pPr>
            <a:r>
              <a:rPr lang="en-US" sz="2800" b="1" dirty="0" smtClean="0">
                <a:solidFill>
                  <a:srgbClr val="FF0000"/>
                </a:solidFill>
                <a:effectLst>
                  <a:outerShdw blurRad="38100" dist="38100" dir="2700000" algn="tl">
                    <a:srgbClr val="000000"/>
                  </a:outerShdw>
                </a:effectLst>
              </a:rPr>
              <a:t>1856-</a:t>
            </a:r>
            <a:r>
              <a:rPr lang="en-US" sz="2800" dirty="0" smtClean="0"/>
              <a:t> he </a:t>
            </a:r>
            <a:r>
              <a:rPr lang="en-US" sz="2800" b="1" dirty="0" smtClean="0">
                <a:solidFill>
                  <a:srgbClr val="FF0000"/>
                </a:solidFill>
                <a:effectLst>
                  <a:outerShdw blurRad="38100" dist="38100" dir="2700000" algn="tl">
                    <a:srgbClr val="000000"/>
                  </a:outerShdw>
                </a:effectLst>
              </a:rPr>
              <a:t>rowed the Mississippi </a:t>
            </a:r>
            <a:r>
              <a:rPr lang="en-US" sz="2800" dirty="0" smtClean="0"/>
              <a:t>from Minnesota, </a:t>
            </a:r>
            <a:r>
              <a:rPr lang="en-US" sz="2800" b="1" dirty="0" smtClean="0">
                <a:solidFill>
                  <a:srgbClr val="FF0000"/>
                </a:solidFill>
                <a:effectLst>
                  <a:outerShdw blurRad="38100" dist="38100" dir="2700000" algn="tl">
                    <a:srgbClr val="000000"/>
                  </a:outerShdw>
                </a:effectLst>
              </a:rPr>
              <a:t>to the sea</a:t>
            </a:r>
          </a:p>
          <a:p>
            <a:pPr marL="171450" indent="-171450">
              <a:spcAft>
                <a:spcPts val="1000"/>
              </a:spcAft>
              <a:buFont typeface="Arial" pitchFamily="34" charset="0"/>
              <a:buChar char="•"/>
            </a:pPr>
            <a:r>
              <a:rPr lang="en-US" sz="2800" b="1" dirty="0" smtClean="0">
                <a:solidFill>
                  <a:srgbClr val="FF0000"/>
                </a:solidFill>
                <a:effectLst>
                  <a:outerShdw blurRad="38100" dist="38100" dir="2700000" algn="tl">
                    <a:srgbClr val="000000"/>
                  </a:outerShdw>
                </a:effectLst>
              </a:rPr>
              <a:t>1857-he</a:t>
            </a:r>
            <a:r>
              <a:rPr lang="en-US" sz="2800" dirty="0" smtClean="0"/>
              <a:t> </a:t>
            </a:r>
            <a:r>
              <a:rPr lang="en-US" sz="2800" b="1" dirty="0" smtClean="0">
                <a:solidFill>
                  <a:srgbClr val="FF0000"/>
                </a:solidFill>
                <a:effectLst>
                  <a:outerShdw blurRad="38100" dist="38100" dir="2700000" algn="tl">
                    <a:srgbClr val="000000"/>
                  </a:outerShdw>
                </a:effectLst>
              </a:rPr>
              <a:t>rowed down the Ohio River to MS River…then</a:t>
            </a:r>
            <a:r>
              <a:rPr lang="en-US" sz="2800" dirty="0" smtClean="0"/>
              <a:t> rowed </a:t>
            </a:r>
            <a:r>
              <a:rPr lang="en-US" sz="2800" b="1" dirty="0" smtClean="0">
                <a:solidFill>
                  <a:srgbClr val="FF0000"/>
                </a:solidFill>
                <a:effectLst>
                  <a:outerShdw blurRad="38100" dist="38100" dir="2700000" algn="tl">
                    <a:srgbClr val="000000"/>
                  </a:outerShdw>
                </a:effectLst>
              </a:rPr>
              <a:t>up MS River </a:t>
            </a:r>
            <a:r>
              <a:rPr lang="en-US" sz="2800" dirty="0" smtClean="0"/>
              <a:t>to  St. Louis</a:t>
            </a:r>
          </a:p>
          <a:p>
            <a:pPr marL="171450" indent="-171450">
              <a:spcAft>
                <a:spcPts val="1000"/>
              </a:spcAft>
              <a:buFont typeface="Arial" pitchFamily="34" charset="0"/>
              <a:buChar char="•"/>
            </a:pPr>
            <a:r>
              <a:rPr lang="en-US" sz="2800" b="1" dirty="0" smtClean="0">
                <a:solidFill>
                  <a:srgbClr val="FF0000"/>
                </a:solidFill>
                <a:effectLst>
                  <a:outerShdw blurRad="38100" dist="38100" dir="2700000" algn="tl">
                    <a:srgbClr val="000000"/>
                  </a:outerShdw>
                </a:effectLst>
              </a:rPr>
              <a:t>1858-</a:t>
            </a:r>
            <a:r>
              <a:rPr lang="en-US" sz="2800" dirty="0" smtClean="0"/>
              <a:t> he </a:t>
            </a:r>
            <a:r>
              <a:rPr lang="en-US" sz="2800" b="1" dirty="0" smtClean="0">
                <a:solidFill>
                  <a:srgbClr val="FF0000"/>
                </a:solidFill>
                <a:effectLst>
                  <a:outerShdw blurRad="38100" dist="38100" dir="2700000" algn="tl">
                    <a:srgbClr val="000000"/>
                  </a:outerShdw>
                </a:effectLst>
              </a:rPr>
              <a:t>rowed</a:t>
            </a:r>
            <a:r>
              <a:rPr lang="en-US" sz="2800" dirty="0" smtClean="0"/>
              <a:t> down the IL River, then up MS &amp; the Des Moines River </a:t>
            </a:r>
            <a:r>
              <a:rPr lang="en-US" sz="2800" b="1" dirty="0" smtClean="0">
                <a:solidFill>
                  <a:srgbClr val="FF0000"/>
                </a:solidFill>
                <a:effectLst>
                  <a:outerShdw blurRad="38100" dist="38100" dir="2700000" algn="tl">
                    <a:srgbClr val="000000"/>
                  </a:outerShdw>
                </a:effectLst>
              </a:rPr>
              <a:t>to central IA</a:t>
            </a:r>
          </a:p>
          <a:p>
            <a:pPr marL="171450" indent="-171450">
              <a:spcAft>
                <a:spcPts val="1000"/>
              </a:spcAft>
              <a:buFont typeface="Arial" pitchFamily="34" charset="0"/>
              <a:buChar char="•"/>
            </a:pPr>
            <a:r>
              <a:rPr lang="en-US" sz="2800" b="1" dirty="0" smtClean="0">
                <a:solidFill>
                  <a:srgbClr val="FF0000"/>
                </a:solidFill>
                <a:effectLst>
                  <a:outerShdw blurRad="38100" dist="38100" dir="2700000" algn="tl">
                    <a:srgbClr val="000000"/>
                  </a:outerShdw>
                </a:effectLst>
              </a:rPr>
              <a:t>1862</a:t>
            </a:r>
            <a:r>
              <a:rPr lang="en-US" sz="2800" dirty="0" smtClean="0"/>
              <a:t> – Major J.W. Powell </a:t>
            </a:r>
            <a:r>
              <a:rPr lang="en-US" sz="2800" b="1" dirty="0" smtClean="0">
                <a:solidFill>
                  <a:srgbClr val="FF0000"/>
                </a:solidFill>
                <a:effectLst>
                  <a:outerShdw blurRad="38100" dist="38100" dir="2700000" algn="tl">
                    <a:srgbClr val="000000"/>
                  </a:outerShdw>
                </a:effectLst>
              </a:rPr>
              <a:t>lost his right arm</a:t>
            </a:r>
            <a:r>
              <a:rPr lang="en-US" sz="2800" dirty="0" smtClean="0"/>
              <a:t> in the Battle of Shiloh in the Civil War</a:t>
            </a:r>
          </a:p>
        </p:txBody>
      </p:sp>
      <p:sp>
        <p:nvSpPr>
          <p:cNvPr id="7" name="Rectangle 6"/>
          <p:cNvSpPr/>
          <p:nvPr/>
        </p:nvSpPr>
        <p:spPr>
          <a:xfrm>
            <a:off x="9144000" y="2286000"/>
            <a:ext cx="4572000" cy="646331"/>
          </a:xfrm>
          <a:prstGeom prst="rect">
            <a:avLst/>
          </a:prstGeom>
        </p:spPr>
        <p:txBody>
          <a:bodyPr>
            <a:spAutoFit/>
          </a:bodyPr>
          <a:lstStyle/>
          <a:p>
            <a:r>
              <a:rPr lang="en-US" dirty="0" smtClean="0"/>
              <a:t>In 1859, at age 25, he was elected to the Illinois Natural History Society.</a:t>
            </a:r>
            <a:endParaRPr lang="en-US" dirty="0"/>
          </a:p>
        </p:txBody>
      </p:sp>
      <p:grpSp>
        <p:nvGrpSpPr>
          <p:cNvPr id="11" name="Group 10"/>
          <p:cNvGrpSpPr>
            <a:grpSpLocks noChangeAspect="1"/>
          </p:cNvGrpSpPr>
          <p:nvPr/>
        </p:nvGrpSpPr>
        <p:grpSpPr>
          <a:xfrm>
            <a:off x="4606636" y="1143000"/>
            <a:ext cx="4495800" cy="4968648"/>
            <a:chOff x="1719263" y="276225"/>
            <a:chExt cx="5705475" cy="6305550"/>
          </a:xfrm>
        </p:grpSpPr>
        <p:pic>
          <p:nvPicPr>
            <p:cNvPr id="72705" name="Picture 1"/>
            <p:cNvPicPr>
              <a:picLocks noChangeAspect="1" noChangeArrowheads="1"/>
            </p:cNvPicPr>
            <p:nvPr/>
          </p:nvPicPr>
          <p:blipFill>
            <a:blip r:embed="rId4" cstate="print"/>
            <a:srcRect/>
            <a:stretch>
              <a:fillRect/>
            </a:stretch>
          </p:blipFill>
          <p:spPr bwMode="auto">
            <a:xfrm>
              <a:off x="1719263" y="276225"/>
              <a:ext cx="5705475" cy="6305550"/>
            </a:xfrm>
            <a:prstGeom prst="rect">
              <a:avLst/>
            </a:prstGeom>
            <a:noFill/>
            <a:ln w="9525">
              <a:noFill/>
              <a:miter lim="800000"/>
              <a:headEnd/>
              <a:tailEnd/>
            </a:ln>
          </p:spPr>
        </p:pic>
        <p:sp>
          <p:nvSpPr>
            <p:cNvPr id="9" name="Freeform 8"/>
            <p:cNvSpPr/>
            <p:nvPr/>
          </p:nvSpPr>
          <p:spPr>
            <a:xfrm>
              <a:off x="2743200" y="871369"/>
              <a:ext cx="4346089" cy="5400339"/>
            </a:xfrm>
            <a:custGeom>
              <a:avLst/>
              <a:gdLst>
                <a:gd name="connsiteX0" fmla="*/ 4346089 w 4346089"/>
                <a:gd name="connsiteY0" fmla="*/ 1054250 h 5400339"/>
                <a:gd name="connsiteX1" fmla="*/ 4055633 w 4346089"/>
                <a:gd name="connsiteY1" fmla="*/ 1301676 h 5400339"/>
                <a:gd name="connsiteX2" fmla="*/ 3851238 w 4346089"/>
                <a:gd name="connsiteY2" fmla="*/ 1420010 h 5400339"/>
                <a:gd name="connsiteX3" fmla="*/ 3593054 w 4346089"/>
                <a:gd name="connsiteY3" fmla="*/ 1581375 h 5400339"/>
                <a:gd name="connsiteX4" fmla="*/ 3291840 w 4346089"/>
                <a:gd name="connsiteY4" fmla="*/ 1753497 h 5400339"/>
                <a:gd name="connsiteX5" fmla="*/ 2958353 w 4346089"/>
                <a:gd name="connsiteY5" fmla="*/ 1721224 h 5400339"/>
                <a:gd name="connsiteX6" fmla="*/ 2592593 w 4346089"/>
                <a:gd name="connsiteY6" fmla="*/ 1807285 h 5400339"/>
                <a:gd name="connsiteX7" fmla="*/ 2366682 w 4346089"/>
                <a:gd name="connsiteY7" fmla="*/ 1861073 h 5400339"/>
                <a:gd name="connsiteX8" fmla="*/ 2259106 w 4346089"/>
                <a:gd name="connsiteY8" fmla="*/ 2269864 h 5400339"/>
                <a:gd name="connsiteX9" fmla="*/ 2140772 w 4346089"/>
                <a:gd name="connsiteY9" fmla="*/ 2495775 h 5400339"/>
                <a:gd name="connsiteX10" fmla="*/ 2086984 w 4346089"/>
                <a:gd name="connsiteY10" fmla="*/ 2614109 h 5400339"/>
                <a:gd name="connsiteX11" fmla="*/ 1818042 w 4346089"/>
                <a:gd name="connsiteY11" fmla="*/ 2926080 h 5400339"/>
                <a:gd name="connsiteX12" fmla="*/ 1516828 w 4346089"/>
                <a:gd name="connsiteY12" fmla="*/ 3184264 h 5400339"/>
                <a:gd name="connsiteX13" fmla="*/ 1269402 w 4346089"/>
                <a:gd name="connsiteY13" fmla="*/ 3496236 h 5400339"/>
                <a:gd name="connsiteX14" fmla="*/ 1032734 w 4346089"/>
                <a:gd name="connsiteY14" fmla="*/ 3668358 h 5400339"/>
                <a:gd name="connsiteX15" fmla="*/ 968188 w 4346089"/>
                <a:gd name="connsiteY15" fmla="*/ 3894269 h 5400339"/>
                <a:gd name="connsiteX16" fmla="*/ 957431 w 4346089"/>
                <a:gd name="connsiteY16" fmla="*/ 4260029 h 5400339"/>
                <a:gd name="connsiteX17" fmla="*/ 978946 w 4346089"/>
                <a:gd name="connsiteY17" fmla="*/ 4647304 h 5400339"/>
                <a:gd name="connsiteX18" fmla="*/ 978946 w 4346089"/>
                <a:gd name="connsiteY18" fmla="*/ 5023822 h 5400339"/>
                <a:gd name="connsiteX19" fmla="*/ 1086522 w 4346089"/>
                <a:gd name="connsiteY19" fmla="*/ 5217459 h 5400339"/>
                <a:gd name="connsiteX20" fmla="*/ 1237129 w 4346089"/>
                <a:gd name="connsiteY20" fmla="*/ 5174429 h 5400339"/>
                <a:gd name="connsiteX21" fmla="*/ 1473798 w 4346089"/>
                <a:gd name="connsiteY21" fmla="*/ 5228217 h 5400339"/>
                <a:gd name="connsiteX22" fmla="*/ 1484555 w 4346089"/>
                <a:gd name="connsiteY22" fmla="*/ 5346551 h 5400339"/>
                <a:gd name="connsiteX23" fmla="*/ 1366221 w 4346089"/>
                <a:gd name="connsiteY23" fmla="*/ 5400339 h 5400339"/>
                <a:gd name="connsiteX24" fmla="*/ 1108038 w 4346089"/>
                <a:gd name="connsiteY24" fmla="*/ 5314278 h 5400339"/>
                <a:gd name="connsiteX25" fmla="*/ 968188 w 4346089"/>
                <a:gd name="connsiteY25" fmla="*/ 5217459 h 5400339"/>
                <a:gd name="connsiteX26" fmla="*/ 860612 w 4346089"/>
                <a:gd name="connsiteY26" fmla="*/ 5002306 h 5400339"/>
                <a:gd name="connsiteX27" fmla="*/ 806824 w 4346089"/>
                <a:gd name="connsiteY27" fmla="*/ 4679577 h 5400339"/>
                <a:gd name="connsiteX28" fmla="*/ 516367 w 4346089"/>
                <a:gd name="connsiteY28" fmla="*/ 4421393 h 5400339"/>
                <a:gd name="connsiteX29" fmla="*/ 279699 w 4346089"/>
                <a:gd name="connsiteY29" fmla="*/ 4195483 h 5400339"/>
                <a:gd name="connsiteX30" fmla="*/ 139849 w 4346089"/>
                <a:gd name="connsiteY30" fmla="*/ 4012603 h 5400339"/>
                <a:gd name="connsiteX31" fmla="*/ 43031 w 4346089"/>
                <a:gd name="connsiteY31" fmla="*/ 3765177 h 5400339"/>
                <a:gd name="connsiteX32" fmla="*/ 0 w 4346089"/>
                <a:gd name="connsiteY32" fmla="*/ 3517751 h 5400339"/>
                <a:gd name="connsiteX33" fmla="*/ 0 w 4346089"/>
                <a:gd name="connsiteY33" fmla="*/ 3195022 h 5400339"/>
                <a:gd name="connsiteX34" fmla="*/ 107576 w 4346089"/>
                <a:gd name="connsiteY34" fmla="*/ 3022899 h 5400339"/>
                <a:gd name="connsiteX35" fmla="*/ 86061 w 4346089"/>
                <a:gd name="connsiteY35" fmla="*/ 2732443 h 5400339"/>
                <a:gd name="connsiteX36" fmla="*/ 376518 w 4346089"/>
                <a:gd name="connsiteY36" fmla="*/ 2624866 h 5400339"/>
                <a:gd name="connsiteX37" fmla="*/ 559398 w 4346089"/>
                <a:gd name="connsiteY37" fmla="*/ 2345167 h 5400339"/>
                <a:gd name="connsiteX38" fmla="*/ 591671 w 4346089"/>
                <a:gd name="connsiteY38" fmla="*/ 2000923 h 5400339"/>
                <a:gd name="connsiteX39" fmla="*/ 451821 w 4346089"/>
                <a:gd name="connsiteY39" fmla="*/ 1828800 h 5400339"/>
                <a:gd name="connsiteX40" fmla="*/ 505609 w 4346089"/>
                <a:gd name="connsiteY40" fmla="*/ 1559859 h 5400339"/>
                <a:gd name="connsiteX41" fmla="*/ 1065007 w 4346089"/>
                <a:gd name="connsiteY41" fmla="*/ 1420010 h 5400339"/>
                <a:gd name="connsiteX42" fmla="*/ 1215614 w 4346089"/>
                <a:gd name="connsiteY42" fmla="*/ 1312433 h 5400339"/>
                <a:gd name="connsiteX43" fmla="*/ 1323191 w 4346089"/>
                <a:gd name="connsiteY43" fmla="*/ 1097280 h 5400339"/>
                <a:gd name="connsiteX44" fmla="*/ 1430767 w 4346089"/>
                <a:gd name="connsiteY44" fmla="*/ 935916 h 5400339"/>
                <a:gd name="connsiteX45" fmla="*/ 1473798 w 4346089"/>
                <a:gd name="connsiteY45" fmla="*/ 677732 h 5400339"/>
                <a:gd name="connsiteX46" fmla="*/ 1441525 w 4346089"/>
                <a:gd name="connsiteY46" fmla="*/ 462579 h 5400339"/>
                <a:gd name="connsiteX47" fmla="*/ 1290918 w 4346089"/>
                <a:gd name="connsiteY47" fmla="*/ 365760 h 5400339"/>
                <a:gd name="connsiteX48" fmla="*/ 1226372 w 4346089"/>
                <a:gd name="connsiteY48" fmla="*/ 344245 h 5400339"/>
                <a:gd name="connsiteX49" fmla="*/ 1097280 w 4346089"/>
                <a:gd name="connsiteY49" fmla="*/ 129092 h 5400339"/>
                <a:gd name="connsiteX50" fmla="*/ 989704 w 4346089"/>
                <a:gd name="connsiteY50" fmla="*/ 64546 h 5400339"/>
                <a:gd name="connsiteX51" fmla="*/ 892885 w 4346089"/>
                <a:gd name="connsiteY51" fmla="*/ 0 h 540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46089" h="5400339">
                  <a:moveTo>
                    <a:pt x="4346089" y="1054250"/>
                  </a:moveTo>
                  <a:lnTo>
                    <a:pt x="4055633" y="1301676"/>
                  </a:lnTo>
                  <a:lnTo>
                    <a:pt x="3851238" y="1420010"/>
                  </a:lnTo>
                  <a:lnTo>
                    <a:pt x="3593054" y="1581375"/>
                  </a:lnTo>
                  <a:lnTo>
                    <a:pt x="3291840" y="1753497"/>
                  </a:lnTo>
                  <a:lnTo>
                    <a:pt x="2958353" y="1721224"/>
                  </a:lnTo>
                  <a:lnTo>
                    <a:pt x="2592593" y="1807285"/>
                  </a:lnTo>
                  <a:lnTo>
                    <a:pt x="2366682" y="1861073"/>
                  </a:lnTo>
                  <a:lnTo>
                    <a:pt x="2259106" y="2269864"/>
                  </a:lnTo>
                  <a:lnTo>
                    <a:pt x="2140772" y="2495775"/>
                  </a:lnTo>
                  <a:lnTo>
                    <a:pt x="2086984" y="2614109"/>
                  </a:lnTo>
                  <a:lnTo>
                    <a:pt x="1818042" y="2926080"/>
                  </a:lnTo>
                  <a:lnTo>
                    <a:pt x="1516828" y="3184264"/>
                  </a:lnTo>
                  <a:lnTo>
                    <a:pt x="1269402" y="3496236"/>
                  </a:lnTo>
                  <a:lnTo>
                    <a:pt x="1032734" y="3668358"/>
                  </a:lnTo>
                  <a:lnTo>
                    <a:pt x="968188" y="3894269"/>
                  </a:lnTo>
                  <a:lnTo>
                    <a:pt x="957431" y="4260029"/>
                  </a:lnTo>
                  <a:lnTo>
                    <a:pt x="978946" y="4647304"/>
                  </a:lnTo>
                  <a:lnTo>
                    <a:pt x="978946" y="5023822"/>
                  </a:lnTo>
                  <a:lnTo>
                    <a:pt x="1086522" y="5217459"/>
                  </a:lnTo>
                  <a:lnTo>
                    <a:pt x="1237129" y="5174429"/>
                  </a:lnTo>
                  <a:lnTo>
                    <a:pt x="1473798" y="5228217"/>
                  </a:lnTo>
                  <a:lnTo>
                    <a:pt x="1484555" y="5346551"/>
                  </a:lnTo>
                  <a:lnTo>
                    <a:pt x="1366221" y="5400339"/>
                  </a:lnTo>
                  <a:lnTo>
                    <a:pt x="1108038" y="5314278"/>
                  </a:lnTo>
                  <a:lnTo>
                    <a:pt x="968188" y="5217459"/>
                  </a:lnTo>
                  <a:lnTo>
                    <a:pt x="860612" y="5002306"/>
                  </a:lnTo>
                  <a:lnTo>
                    <a:pt x="806824" y="4679577"/>
                  </a:lnTo>
                  <a:lnTo>
                    <a:pt x="516367" y="4421393"/>
                  </a:lnTo>
                  <a:lnTo>
                    <a:pt x="279699" y="4195483"/>
                  </a:lnTo>
                  <a:lnTo>
                    <a:pt x="139849" y="4012603"/>
                  </a:lnTo>
                  <a:lnTo>
                    <a:pt x="43031" y="3765177"/>
                  </a:lnTo>
                  <a:lnTo>
                    <a:pt x="0" y="3517751"/>
                  </a:lnTo>
                  <a:lnTo>
                    <a:pt x="0" y="3195022"/>
                  </a:lnTo>
                  <a:lnTo>
                    <a:pt x="107576" y="3022899"/>
                  </a:lnTo>
                  <a:lnTo>
                    <a:pt x="86061" y="2732443"/>
                  </a:lnTo>
                  <a:lnTo>
                    <a:pt x="376518" y="2624866"/>
                  </a:lnTo>
                  <a:lnTo>
                    <a:pt x="559398" y="2345167"/>
                  </a:lnTo>
                  <a:lnTo>
                    <a:pt x="591671" y="2000923"/>
                  </a:lnTo>
                  <a:lnTo>
                    <a:pt x="451821" y="1828800"/>
                  </a:lnTo>
                  <a:lnTo>
                    <a:pt x="505609" y="1559859"/>
                  </a:lnTo>
                  <a:lnTo>
                    <a:pt x="1065007" y="1420010"/>
                  </a:lnTo>
                  <a:lnTo>
                    <a:pt x="1215614" y="1312433"/>
                  </a:lnTo>
                  <a:lnTo>
                    <a:pt x="1323191" y="1097280"/>
                  </a:lnTo>
                  <a:lnTo>
                    <a:pt x="1430767" y="935916"/>
                  </a:lnTo>
                  <a:lnTo>
                    <a:pt x="1473798" y="677732"/>
                  </a:lnTo>
                  <a:lnTo>
                    <a:pt x="1441525" y="462579"/>
                  </a:lnTo>
                  <a:lnTo>
                    <a:pt x="1290918" y="365760"/>
                  </a:lnTo>
                  <a:lnTo>
                    <a:pt x="1226372" y="344245"/>
                  </a:lnTo>
                  <a:lnTo>
                    <a:pt x="1097280" y="129092"/>
                  </a:lnTo>
                  <a:lnTo>
                    <a:pt x="989704" y="64546"/>
                  </a:lnTo>
                  <a:lnTo>
                    <a:pt x="892885" y="0"/>
                  </a:lnTo>
                </a:path>
              </a:pathLst>
            </a:custGeom>
            <a:ln w="76200">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8" name="Picture 2" descr="John Wesley Powell: Soldier, Explorer, Scientist and ..."/>
          <p:cNvPicPr>
            <a:picLocks noChangeAspect="1" noChangeArrowheads="1"/>
          </p:cNvPicPr>
          <p:nvPr/>
        </p:nvPicPr>
        <p:blipFill>
          <a:blip r:embed="rId5" cstate="print"/>
          <a:srcRect/>
          <a:stretch>
            <a:fillRect/>
          </a:stretch>
        </p:blipFill>
        <p:spPr bwMode="auto">
          <a:xfrm>
            <a:off x="4572000" y="1600200"/>
            <a:ext cx="4572000" cy="377390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left)">
                                      <p:cBhvr>
                                        <p:cTn id="18" dur="10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wipe(left)">
                                      <p:cBhvr>
                                        <p:cTn id="23" dur="1000"/>
                                        <p:tgtEl>
                                          <p:spTgt spid="4">
                                            <p:txEl>
                                              <p:pRg st="2" end="2"/>
                                            </p:txEl>
                                          </p:spTgt>
                                        </p:tgtEl>
                                      </p:cBhvr>
                                    </p:animEffect>
                                  </p:childTnLst>
                                </p:cTn>
                              </p:par>
                            </p:childTnLst>
                          </p:cTn>
                        </p:par>
                        <p:par>
                          <p:cTn id="24" fill="hold">
                            <p:stCondLst>
                              <p:cond delay="1000"/>
                            </p:stCondLst>
                            <p:childTnLst>
                              <p:par>
                                <p:cTn id="25" presetID="53"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wipe(left)">
                                      <p:cBhvr>
                                        <p:cTn id="34" dur="1000"/>
                                        <p:tgtEl>
                                          <p:spTgt spid="4">
                                            <p:txEl>
                                              <p:pRg st="3" end="3"/>
                                            </p:txEl>
                                          </p:spTgt>
                                        </p:tgtEl>
                                      </p:cBhvr>
                                    </p:animEffect>
                                  </p:childTnLst>
                                </p:cTn>
                              </p:par>
                            </p:childTnLst>
                          </p:cTn>
                        </p:par>
                        <p:par>
                          <p:cTn id="35" fill="hold">
                            <p:stCondLst>
                              <p:cond delay="1000"/>
                            </p:stCondLst>
                            <p:childTnLst>
                              <p:par>
                                <p:cTn id="36" presetID="53"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John Wesley Powell.jpg"/>
          <p:cNvPicPr>
            <a:picLocks noChangeAspect="1" noChangeArrowheads="1"/>
          </p:cNvPicPr>
          <p:nvPr/>
        </p:nvPicPr>
        <p:blipFill>
          <a:blip r:embed="rId2" cstate="print"/>
          <a:srcRect/>
          <a:stretch>
            <a:fillRect/>
          </a:stretch>
        </p:blipFill>
        <p:spPr bwMode="auto">
          <a:xfrm>
            <a:off x="4572000" y="838200"/>
            <a:ext cx="4572000" cy="5715000"/>
          </a:xfrm>
          <a:prstGeom prst="rect">
            <a:avLst/>
          </a:prstGeom>
          <a:noFill/>
        </p:spPr>
      </p:pic>
      <p:pic>
        <p:nvPicPr>
          <p:cNvPr id="71684" name="Picture 4" descr="https://upload.wikimedia.org/wikipedia/commons/b/b6/J._W._Powell%2C_Atlas...Uinta_Mountains_Wellcome_L0027633.jpg"/>
          <p:cNvPicPr>
            <a:picLocks noChangeAspect="1" noChangeArrowheads="1"/>
          </p:cNvPicPr>
          <p:nvPr/>
        </p:nvPicPr>
        <p:blipFill>
          <a:blip r:embed="rId3" cstate="print"/>
          <a:srcRect/>
          <a:stretch>
            <a:fillRect/>
          </a:stretch>
        </p:blipFill>
        <p:spPr bwMode="auto">
          <a:xfrm>
            <a:off x="4572000" y="727363"/>
            <a:ext cx="4572000" cy="6130637"/>
          </a:xfrm>
          <a:prstGeom prst="rect">
            <a:avLst/>
          </a:prstGeom>
          <a:noFill/>
        </p:spPr>
      </p:pic>
      <p:pic>
        <p:nvPicPr>
          <p:cNvPr id="71686" name="Picture 6" descr="https://fws-files.s3.amazonaws.com/uploads/website/auctions/items/large/4024887_1.jpg"/>
          <p:cNvPicPr>
            <a:picLocks noChangeAspect="1" noChangeArrowheads="1"/>
          </p:cNvPicPr>
          <p:nvPr/>
        </p:nvPicPr>
        <p:blipFill>
          <a:blip r:embed="rId4" cstate="print"/>
          <a:srcRect l="20000" r="21000"/>
          <a:stretch>
            <a:fillRect/>
          </a:stretch>
        </p:blipFill>
        <p:spPr bwMode="auto">
          <a:xfrm>
            <a:off x="5105400" y="685800"/>
            <a:ext cx="3641598" cy="6172200"/>
          </a:xfrm>
          <a:prstGeom prst="rect">
            <a:avLst/>
          </a:prstGeom>
          <a:noFill/>
        </p:spPr>
      </p:pic>
      <p:sp>
        <p:nvSpPr>
          <p:cNvPr id="2" name="Title 1"/>
          <p:cNvSpPr>
            <a:spLocks noGrp="1"/>
          </p:cNvSpPr>
          <p:nvPr>
            <p:ph type="title"/>
          </p:nvPr>
        </p:nvSpPr>
        <p:spPr/>
        <p:txBody>
          <a:bodyPr/>
          <a:lstStyle/>
          <a:p>
            <a:r>
              <a:rPr lang="en-US" dirty="0" smtClean="0"/>
              <a:t>John </a:t>
            </a:r>
            <a:r>
              <a:rPr lang="en-US" dirty="0" err="1" smtClean="0"/>
              <a:t>wesley</a:t>
            </a:r>
            <a:r>
              <a:rPr lang="en-US" dirty="0" smtClean="0"/>
              <a:t> </a:t>
            </a:r>
            <a:r>
              <a:rPr lang="en-US" dirty="0" err="1" smtClean="0"/>
              <a:t>powell</a:t>
            </a:r>
            <a:endParaRPr lang="en-US" dirty="0"/>
          </a:p>
        </p:txBody>
      </p:sp>
      <p:sp>
        <p:nvSpPr>
          <p:cNvPr id="4" name="Rectangle 3"/>
          <p:cNvSpPr/>
          <p:nvPr/>
        </p:nvSpPr>
        <p:spPr>
          <a:xfrm>
            <a:off x="0" y="609600"/>
            <a:ext cx="4572000" cy="6524863"/>
          </a:xfrm>
          <a:prstGeom prst="rect">
            <a:avLst/>
          </a:prstGeom>
        </p:spPr>
        <p:txBody>
          <a:bodyPr>
            <a:spAutoFit/>
          </a:bodyPr>
          <a:lstStyle/>
          <a:p>
            <a:pPr marL="171450" indent="-171450">
              <a:spcAft>
                <a:spcPts val="1200"/>
              </a:spcAft>
              <a:buFont typeface="Arial" pitchFamily="34" charset="0"/>
              <a:buChar char="•"/>
            </a:pPr>
            <a:r>
              <a:rPr lang="en-US" sz="2700" dirty="0" smtClean="0"/>
              <a:t>Powell served as </a:t>
            </a:r>
            <a:r>
              <a:rPr lang="en-US" sz="2700" b="1" dirty="0" smtClean="0">
                <a:solidFill>
                  <a:srgbClr val="FF0000"/>
                </a:solidFill>
                <a:effectLst>
                  <a:outerShdw blurRad="38100" dist="38100" dir="2700000" algn="tl">
                    <a:srgbClr val="000000"/>
                  </a:outerShdw>
                </a:effectLst>
              </a:rPr>
              <a:t>second</a:t>
            </a:r>
            <a:r>
              <a:rPr lang="en-US" sz="2700" dirty="0" smtClean="0"/>
              <a:t> </a:t>
            </a:r>
            <a:r>
              <a:rPr lang="en-US" sz="2700" b="1" dirty="0" smtClean="0">
                <a:solidFill>
                  <a:srgbClr val="FF0000"/>
                </a:solidFill>
                <a:effectLst>
                  <a:outerShdw blurRad="38100" dist="38100" dir="2700000" algn="tl">
                    <a:srgbClr val="000000"/>
                  </a:outerShdw>
                </a:effectLst>
              </a:rPr>
              <a:t>director</a:t>
            </a:r>
            <a:r>
              <a:rPr lang="en-US" sz="2700" dirty="0" smtClean="0"/>
              <a:t> of the </a:t>
            </a:r>
            <a:r>
              <a:rPr lang="en-US" sz="2700" b="1" dirty="0" smtClean="0">
                <a:solidFill>
                  <a:srgbClr val="FF0000"/>
                </a:solidFill>
                <a:effectLst>
                  <a:outerShdw blurRad="38100" dist="38100" dir="2700000" algn="tl">
                    <a:srgbClr val="000000"/>
                  </a:outerShdw>
                </a:effectLst>
              </a:rPr>
              <a:t>U.S.</a:t>
            </a:r>
            <a:r>
              <a:rPr lang="en-US" sz="2700" dirty="0" smtClean="0"/>
              <a:t> </a:t>
            </a:r>
            <a:r>
              <a:rPr lang="en-US" sz="2700" b="1" dirty="0" smtClean="0">
                <a:solidFill>
                  <a:srgbClr val="FF0000"/>
                </a:solidFill>
                <a:effectLst>
                  <a:outerShdw blurRad="38100" dist="38100" dir="2700000" algn="tl">
                    <a:srgbClr val="000000"/>
                  </a:outerShdw>
                </a:effectLst>
              </a:rPr>
              <a:t>Geological</a:t>
            </a:r>
            <a:r>
              <a:rPr lang="en-US" sz="2700" dirty="0" smtClean="0"/>
              <a:t> </a:t>
            </a:r>
            <a:r>
              <a:rPr lang="en-US" sz="2700" b="1" dirty="0" smtClean="0">
                <a:solidFill>
                  <a:srgbClr val="FF0000"/>
                </a:solidFill>
                <a:effectLst>
                  <a:outerShdw blurRad="38100" dist="38100" dir="2700000" algn="tl">
                    <a:srgbClr val="000000"/>
                  </a:outerShdw>
                </a:effectLst>
              </a:rPr>
              <a:t>Survey</a:t>
            </a:r>
            <a:r>
              <a:rPr lang="en-US" sz="2700" dirty="0" smtClean="0"/>
              <a:t> </a:t>
            </a:r>
            <a:r>
              <a:rPr lang="en-US" sz="2000" dirty="0" smtClean="0"/>
              <a:t>(1881–1894)</a:t>
            </a:r>
          </a:p>
          <a:p>
            <a:pPr marL="171450" indent="-171450">
              <a:spcAft>
                <a:spcPts val="1200"/>
              </a:spcAft>
              <a:buFont typeface="Arial" pitchFamily="34" charset="0"/>
              <a:buChar char="•"/>
            </a:pPr>
            <a:r>
              <a:rPr lang="en-US" sz="2700" dirty="0" smtClean="0"/>
              <a:t>He became the </a:t>
            </a:r>
            <a:r>
              <a:rPr lang="en-US" sz="2700" b="1" dirty="0" smtClean="0">
                <a:solidFill>
                  <a:srgbClr val="FF0000"/>
                </a:solidFill>
                <a:effectLst>
                  <a:outerShdw blurRad="38100" dist="38100" dir="2700000" algn="tl">
                    <a:srgbClr val="000000"/>
                  </a:outerShdw>
                </a:effectLst>
              </a:rPr>
              <a:t>first director of the Bureau of Ethnology </a:t>
            </a:r>
            <a:r>
              <a:rPr lang="en-US" sz="2700" dirty="0" smtClean="0"/>
              <a:t>at the </a:t>
            </a:r>
            <a:r>
              <a:rPr lang="en-US" sz="2700" b="1" dirty="0" smtClean="0">
                <a:solidFill>
                  <a:srgbClr val="FF0000"/>
                </a:solidFill>
                <a:effectLst>
                  <a:outerShdw blurRad="38100" dist="38100" dir="2700000" algn="tl">
                    <a:srgbClr val="000000"/>
                  </a:outerShdw>
                </a:effectLst>
              </a:rPr>
              <a:t>Smithsonian Institution</a:t>
            </a:r>
            <a:r>
              <a:rPr lang="en-US" sz="2700" dirty="0" smtClean="0"/>
              <a:t> </a:t>
            </a:r>
          </a:p>
          <a:p>
            <a:pPr marL="171450" indent="-171450">
              <a:spcAft>
                <a:spcPts val="1200"/>
              </a:spcAft>
              <a:buFont typeface="Arial" pitchFamily="34" charset="0"/>
              <a:buChar char="•"/>
            </a:pPr>
            <a:r>
              <a:rPr lang="en-US" sz="2700" b="1" dirty="0" smtClean="0">
                <a:solidFill>
                  <a:srgbClr val="FF0000"/>
                </a:solidFill>
                <a:effectLst>
                  <a:outerShdw blurRad="38100" dist="38100" dir="2700000" algn="tl">
                    <a:srgbClr val="000000"/>
                  </a:outerShdw>
                </a:effectLst>
              </a:rPr>
              <a:t>Famous</a:t>
            </a:r>
            <a:r>
              <a:rPr lang="en-US" sz="2700" dirty="0" smtClean="0"/>
              <a:t> for </a:t>
            </a:r>
            <a:r>
              <a:rPr lang="en-US" sz="2700" b="1" dirty="0" smtClean="0">
                <a:solidFill>
                  <a:srgbClr val="FF0000"/>
                </a:solidFill>
                <a:effectLst>
                  <a:outerShdw blurRad="38100" dist="38100" dir="2700000" algn="tl">
                    <a:srgbClr val="000000"/>
                  </a:outerShdw>
                </a:effectLst>
              </a:rPr>
              <a:t>his 1869 </a:t>
            </a:r>
            <a:r>
              <a:rPr lang="en-US" sz="2700" dirty="0" smtClean="0"/>
              <a:t>geographic </a:t>
            </a:r>
            <a:r>
              <a:rPr lang="en-US" sz="2700" b="1" dirty="0" smtClean="0">
                <a:solidFill>
                  <a:srgbClr val="FF0000"/>
                </a:solidFill>
                <a:effectLst>
                  <a:outerShdw blurRad="38100" dist="38100" dir="2700000" algn="tl">
                    <a:srgbClr val="000000"/>
                  </a:outerShdw>
                </a:effectLst>
              </a:rPr>
              <a:t>expedition down the Colorado River through the Grand Canyon</a:t>
            </a:r>
            <a:endParaRPr lang="en-US" sz="2700" dirty="0" smtClean="0"/>
          </a:p>
          <a:p>
            <a:pPr marL="171450" indent="-171450">
              <a:spcAft>
                <a:spcPts val="1200"/>
              </a:spcAft>
              <a:buFont typeface="Arial" pitchFamily="34" charset="0"/>
              <a:buChar char="•"/>
            </a:pPr>
            <a:r>
              <a:rPr lang="en-US" sz="2700" dirty="0" smtClean="0"/>
              <a:t>Major Powell </a:t>
            </a:r>
            <a:r>
              <a:rPr lang="en-US" sz="2700" b="1" dirty="0" smtClean="0">
                <a:solidFill>
                  <a:srgbClr val="FF0000"/>
                </a:solidFill>
                <a:effectLst>
                  <a:outerShdw blurRad="38100" dist="38100" dir="2700000" algn="tl">
                    <a:srgbClr val="000000"/>
                  </a:outerShdw>
                </a:effectLst>
              </a:rPr>
              <a:t>names the  “Grand Canyon” </a:t>
            </a:r>
            <a:r>
              <a:rPr lang="en-US" sz="2700" dirty="0" smtClean="0"/>
              <a:t>(had been called the “Big Canyon”)</a:t>
            </a:r>
          </a:p>
          <a:p>
            <a:pPr marL="171450" indent="-171450">
              <a:spcAft>
                <a:spcPts val="1200"/>
              </a:spcAft>
              <a:buFont typeface="Arial" pitchFamily="34" charset="0"/>
              <a:buChar char="•"/>
            </a:pPr>
            <a:endParaRPr lang="en-US" sz="2700" dirty="0" smtClean="0"/>
          </a:p>
        </p:txBody>
      </p:sp>
      <p:pic>
        <p:nvPicPr>
          <p:cNvPr id="8" name="Picture 9" descr="https://www.watereducation.org/sites/main/files/imagecache/lightbox/main-images/map-of-the-john-wesley-powell-expedition-of-1869_source_oars-1.jpg"/>
          <p:cNvPicPr>
            <a:picLocks noChangeAspect="1" noChangeArrowheads="1"/>
          </p:cNvPicPr>
          <p:nvPr/>
        </p:nvPicPr>
        <p:blipFill>
          <a:blip r:embed="rId5" cstate="print"/>
          <a:srcRect/>
          <a:stretch>
            <a:fillRect/>
          </a:stretch>
        </p:blipFill>
        <p:spPr bwMode="auto">
          <a:xfrm>
            <a:off x="4572000" y="1600200"/>
            <a:ext cx="4572000" cy="3738113"/>
          </a:xfrm>
          <a:prstGeom prst="rect">
            <a:avLst/>
          </a:prstGeom>
          <a:noFill/>
        </p:spPr>
      </p:pic>
      <p:sp>
        <p:nvSpPr>
          <p:cNvPr id="9" name="TextBox 8"/>
          <p:cNvSpPr txBox="1"/>
          <p:nvPr/>
        </p:nvSpPr>
        <p:spPr>
          <a:xfrm>
            <a:off x="1790700" y="3581400"/>
            <a:ext cx="5562600" cy="3046988"/>
          </a:xfrm>
          <a:prstGeom prst="rect">
            <a:avLst/>
          </a:prstGeom>
          <a:solidFill>
            <a:srgbClr val="FFFF00"/>
          </a:solidFill>
          <a:ln>
            <a:solidFill>
              <a:schemeClr val="tx1"/>
            </a:solidFill>
          </a:ln>
        </p:spPr>
        <p:txBody>
          <a:bodyPr wrap="square" rtlCol="0">
            <a:spAutoFit/>
          </a:bodyPr>
          <a:lstStyle/>
          <a:p>
            <a:pPr marL="171450" indent="-171450" algn="ctr"/>
            <a:r>
              <a:rPr lang="en-US" sz="4800" b="1" dirty="0" smtClean="0"/>
              <a:t>Here are some selected stories about his Grand Canyon Adventure…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71684"/>
                                        </p:tgtEl>
                                        <p:attrNameLst>
                                          <p:attrName>style.visibility</p:attrName>
                                        </p:attrNameLst>
                                      </p:cBhvr>
                                      <p:to>
                                        <p:strVal val="visible"/>
                                      </p:to>
                                    </p:set>
                                    <p:anim calcmode="lin" valueType="num">
                                      <p:cBhvr>
                                        <p:cTn id="11" dur="500" fill="hold"/>
                                        <p:tgtEl>
                                          <p:spTgt spid="71684"/>
                                        </p:tgtEl>
                                        <p:attrNameLst>
                                          <p:attrName>ppt_w</p:attrName>
                                        </p:attrNameLst>
                                      </p:cBhvr>
                                      <p:tavLst>
                                        <p:tav tm="0">
                                          <p:val>
                                            <p:fltVal val="0"/>
                                          </p:val>
                                        </p:tav>
                                        <p:tav tm="100000">
                                          <p:val>
                                            <p:strVal val="#ppt_w"/>
                                          </p:val>
                                        </p:tav>
                                      </p:tavLst>
                                    </p:anim>
                                    <p:anim calcmode="lin" valueType="num">
                                      <p:cBhvr>
                                        <p:cTn id="12" dur="500" fill="hold"/>
                                        <p:tgtEl>
                                          <p:spTgt spid="71684"/>
                                        </p:tgtEl>
                                        <p:attrNameLst>
                                          <p:attrName>ppt_h</p:attrName>
                                        </p:attrNameLst>
                                      </p:cBhvr>
                                      <p:tavLst>
                                        <p:tav tm="0">
                                          <p:val>
                                            <p:fltVal val="0"/>
                                          </p:val>
                                        </p:tav>
                                        <p:tav tm="100000">
                                          <p:val>
                                            <p:strVal val="#ppt_h"/>
                                          </p:val>
                                        </p:tav>
                                      </p:tavLst>
                                    </p:anim>
                                    <p:animEffect transition="in" filter="fade">
                                      <p:cBhvr>
                                        <p:cTn id="13" dur="500"/>
                                        <p:tgtEl>
                                          <p:spTgt spid="7168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left)">
                                      <p:cBhvr>
                                        <p:cTn id="18" dur="1000"/>
                                        <p:tgtEl>
                                          <p:spTgt spid="4">
                                            <p:txEl>
                                              <p:pRg st="1" end="1"/>
                                            </p:txEl>
                                          </p:spTgt>
                                        </p:tgtEl>
                                      </p:cBhvr>
                                    </p:animEffect>
                                  </p:childTnLst>
                                </p:cTn>
                              </p:par>
                            </p:childTnLst>
                          </p:cTn>
                        </p:par>
                        <p:par>
                          <p:cTn id="19" fill="hold">
                            <p:stCondLst>
                              <p:cond delay="1000"/>
                            </p:stCondLst>
                            <p:childTnLst>
                              <p:par>
                                <p:cTn id="20" presetID="53" presetClass="entr" presetSubtype="0" fill="hold" nodeType="afterEffect">
                                  <p:stCondLst>
                                    <p:cond delay="0"/>
                                  </p:stCondLst>
                                  <p:childTnLst>
                                    <p:set>
                                      <p:cBhvr>
                                        <p:cTn id="21" dur="1" fill="hold">
                                          <p:stCondLst>
                                            <p:cond delay="0"/>
                                          </p:stCondLst>
                                        </p:cTn>
                                        <p:tgtEl>
                                          <p:spTgt spid="71686"/>
                                        </p:tgtEl>
                                        <p:attrNameLst>
                                          <p:attrName>style.visibility</p:attrName>
                                        </p:attrNameLst>
                                      </p:cBhvr>
                                      <p:to>
                                        <p:strVal val="visible"/>
                                      </p:to>
                                    </p:set>
                                    <p:anim calcmode="lin" valueType="num">
                                      <p:cBhvr>
                                        <p:cTn id="22" dur="500" fill="hold"/>
                                        <p:tgtEl>
                                          <p:spTgt spid="71686"/>
                                        </p:tgtEl>
                                        <p:attrNameLst>
                                          <p:attrName>ppt_w</p:attrName>
                                        </p:attrNameLst>
                                      </p:cBhvr>
                                      <p:tavLst>
                                        <p:tav tm="0">
                                          <p:val>
                                            <p:fltVal val="0"/>
                                          </p:val>
                                        </p:tav>
                                        <p:tav tm="100000">
                                          <p:val>
                                            <p:strVal val="#ppt_w"/>
                                          </p:val>
                                        </p:tav>
                                      </p:tavLst>
                                    </p:anim>
                                    <p:anim calcmode="lin" valueType="num">
                                      <p:cBhvr>
                                        <p:cTn id="23" dur="500" fill="hold"/>
                                        <p:tgtEl>
                                          <p:spTgt spid="71686"/>
                                        </p:tgtEl>
                                        <p:attrNameLst>
                                          <p:attrName>ppt_h</p:attrName>
                                        </p:attrNameLst>
                                      </p:cBhvr>
                                      <p:tavLst>
                                        <p:tav tm="0">
                                          <p:val>
                                            <p:fltVal val="0"/>
                                          </p:val>
                                        </p:tav>
                                        <p:tav tm="100000">
                                          <p:val>
                                            <p:strVal val="#ppt_h"/>
                                          </p:val>
                                        </p:tav>
                                      </p:tavLst>
                                    </p:anim>
                                    <p:animEffect transition="in" filter="fade">
                                      <p:cBhvr>
                                        <p:cTn id="24" dur="500"/>
                                        <p:tgtEl>
                                          <p:spTgt spid="7168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1000"/>
                                        <p:tgtEl>
                                          <p:spTgt spid="4">
                                            <p:txEl>
                                              <p:pRg st="2" end="2"/>
                                            </p:txEl>
                                          </p:spTgt>
                                        </p:tgtEl>
                                      </p:cBhvr>
                                    </p:animEffect>
                                  </p:childTnLst>
                                </p:cTn>
                              </p:par>
                            </p:childTnLst>
                          </p:cTn>
                        </p:par>
                        <p:par>
                          <p:cTn id="30" fill="hold">
                            <p:stCondLst>
                              <p:cond delay="1000"/>
                            </p:stCondLst>
                            <p:childTnLst>
                              <p:par>
                                <p:cTn id="31" presetID="53"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wipe(left)">
                                      <p:cBhvr>
                                        <p:cTn id="40" dur="1000"/>
                                        <p:tgtEl>
                                          <p:spTgt spid="4">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4"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from="(-#ppt_w/2)" to="(#ppt_x)" calcmode="lin" valueType="num">
                                      <p:cBhvr>
                                        <p:cTn id="45" dur="600" fill="hold">
                                          <p:stCondLst>
                                            <p:cond delay="0"/>
                                          </p:stCondLst>
                                        </p:cTn>
                                        <p:tgtEl>
                                          <p:spTgt spid="9"/>
                                        </p:tgtEl>
                                        <p:attrNameLst>
                                          <p:attrName>ppt_x</p:attrName>
                                        </p:attrNameLst>
                                      </p:cBhvr>
                                    </p:anim>
                                    <p:anim from="0" to="-1.0" calcmode="lin" valueType="num">
                                      <p:cBhvr>
                                        <p:cTn id="46" dur="200" decel="50000" autoRev="1" fill="hold">
                                          <p:stCondLst>
                                            <p:cond delay="600"/>
                                          </p:stCondLst>
                                        </p:cTn>
                                        <p:tgtEl>
                                          <p:spTgt spid="9"/>
                                        </p:tgtEl>
                                        <p:attrNameLst>
                                          <p:attrName>xshear</p:attrName>
                                        </p:attrNameLst>
                                      </p:cBhvr>
                                    </p:anim>
                                    <p:animScale>
                                      <p:cBhvr>
                                        <p:cTn id="47" dur="200" decel="100000" autoRev="1" fill="hold">
                                          <p:stCondLst>
                                            <p:cond delay="600"/>
                                          </p:stCondLst>
                                        </p:cTn>
                                        <p:tgtEl>
                                          <p:spTgt spid="9"/>
                                        </p:tgtEl>
                                      </p:cBhvr>
                                      <p:from x="100000" y="100000"/>
                                      <p:to x="80000" y="100000"/>
                                    </p:animScale>
                                    <p:anim by="(#ppt_h/3+#ppt_w*0.1)" calcmode="lin" valueType="num">
                                      <p:cBhvr additive="sum">
                                        <p:cTn id="48" dur="200" decel="100000" autoRev="1" fill="hold">
                                          <p:stCondLst>
                                            <p:cond delay="600"/>
                                          </p:stCondLst>
                                        </p:cTn>
                                        <p:tgtEl>
                                          <p:spTgt spid="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410200"/>
            <a:ext cx="9144000" cy="3913059"/>
          </a:xfrm>
          <a:prstGeom prst="rect">
            <a:avLst/>
          </a:prstGeom>
        </p:spPr>
        <p:txBody>
          <a:bodyPr wrap="square">
            <a:spAutoFit/>
          </a:bodyPr>
          <a:lstStyle/>
          <a:p>
            <a:pPr>
              <a:lnSpc>
                <a:spcPct val="150000"/>
              </a:lnSpc>
            </a:pPr>
            <a:r>
              <a:rPr lang="en-US" sz="2400" dirty="0" smtClean="0"/>
              <a:t>As soon as the Union Pacific transcontinental </a:t>
            </a:r>
            <a:r>
              <a:rPr lang="en-US" sz="2400" b="1" dirty="0" smtClean="0">
                <a:solidFill>
                  <a:srgbClr val="FF0000"/>
                </a:solidFill>
                <a:effectLst>
                  <a:outerShdw blurRad="38100" dist="38100" dir="2700000" algn="tl">
                    <a:srgbClr val="000000"/>
                  </a:outerShdw>
                </a:effectLst>
              </a:rPr>
              <a:t>railroad was completed</a:t>
            </a:r>
            <a:r>
              <a:rPr lang="en-US" sz="2400" dirty="0" smtClean="0"/>
              <a:t>, Maj. John Wesley </a:t>
            </a:r>
            <a:r>
              <a:rPr lang="en-US" sz="2400" b="1" dirty="0" smtClean="0">
                <a:solidFill>
                  <a:srgbClr val="FF0000"/>
                </a:solidFill>
                <a:effectLst>
                  <a:outerShdw blurRad="38100" dist="38100" dir="2700000" algn="tl">
                    <a:srgbClr val="000000"/>
                  </a:outerShdw>
                </a:effectLst>
              </a:rPr>
              <a:t>Powell was there at Green River, Wyoming, to off-load four wooden boats </a:t>
            </a:r>
            <a:r>
              <a:rPr lang="en-US" sz="2400" dirty="0" smtClean="0"/>
              <a:t>and </a:t>
            </a:r>
            <a:r>
              <a:rPr lang="en-US" sz="2400" b="1" dirty="0" smtClean="0">
                <a:solidFill>
                  <a:srgbClr val="FF0000"/>
                </a:solidFill>
                <a:effectLst>
                  <a:outerShdw blurRad="38100" dist="38100" dir="2700000" algn="tl">
                    <a:srgbClr val="000000"/>
                  </a:outerShdw>
                </a:effectLst>
              </a:rPr>
              <a:t>begin his epic journey</a:t>
            </a:r>
            <a:r>
              <a:rPr lang="en-US" sz="2400" dirty="0" smtClean="0"/>
              <a:t> down the Green River to the Grand (now Colorado) River to </a:t>
            </a:r>
            <a:r>
              <a:rPr lang="en-US" sz="2400" b="1" dirty="0" smtClean="0">
                <a:solidFill>
                  <a:srgbClr val="FF0000"/>
                </a:solidFill>
                <a:effectLst>
                  <a:outerShdw blurRad="38100" dist="38100" dir="2700000" algn="tl">
                    <a:srgbClr val="000000"/>
                  </a:outerShdw>
                </a:effectLst>
              </a:rPr>
              <a:t>make his way through the Grand Canyon</a:t>
            </a:r>
            <a:r>
              <a:rPr lang="en-US" sz="2400" dirty="0" smtClean="0"/>
              <a:t>. Today, a Wyoming state park includes </a:t>
            </a:r>
            <a:r>
              <a:rPr lang="en-US" sz="2400" b="1" dirty="0" smtClean="0">
                <a:solidFill>
                  <a:srgbClr val="FF0000"/>
                </a:solidFill>
                <a:effectLst>
                  <a:outerShdw blurRad="38100" dist="38100" dir="2700000" algn="tl">
                    <a:srgbClr val="000000"/>
                  </a:outerShdw>
                </a:effectLst>
              </a:rPr>
              <a:t>Expedition Island, which commemorates </a:t>
            </a:r>
            <a:r>
              <a:rPr lang="en-US" sz="2400" dirty="0" smtClean="0"/>
              <a:t>other </a:t>
            </a:r>
            <a:r>
              <a:rPr lang="en-US" sz="2400" b="1" dirty="0" smtClean="0">
                <a:solidFill>
                  <a:srgbClr val="FF0000"/>
                </a:solidFill>
                <a:effectLst>
                  <a:outerShdw blurRad="38100" dist="38100" dir="2700000" algn="tl">
                    <a:srgbClr val="000000"/>
                  </a:outerShdw>
                </a:effectLst>
              </a:rPr>
              <a:t>historic boat trips</a:t>
            </a:r>
            <a:r>
              <a:rPr lang="en-US" sz="2400" dirty="0" smtClean="0"/>
              <a:t>. </a:t>
            </a:r>
            <a:r>
              <a:rPr lang="en-US" sz="2400" b="1" dirty="0" smtClean="0">
                <a:solidFill>
                  <a:srgbClr val="FF0000"/>
                </a:solidFill>
                <a:effectLst>
                  <a:outerShdw blurRad="38100" dist="38100" dir="2700000" algn="tl">
                    <a:srgbClr val="000000"/>
                  </a:outerShdw>
                </a:effectLst>
              </a:rPr>
              <a:t>Powell’s launch in May 24, 1869, was the first</a:t>
            </a:r>
            <a:r>
              <a:rPr lang="en-US" sz="2400" dirty="0" smtClean="0"/>
              <a:t>.</a:t>
            </a:r>
            <a:endParaRPr lang="en-US" sz="2400" dirty="0"/>
          </a:p>
        </p:txBody>
      </p:sp>
      <p:sp>
        <p:nvSpPr>
          <p:cNvPr id="6" name="Rectangle 5"/>
          <p:cNvSpPr/>
          <p:nvPr/>
        </p:nvSpPr>
        <p:spPr>
          <a:xfrm>
            <a:off x="0" y="685800"/>
            <a:ext cx="9144000" cy="4648200"/>
          </a:xfrm>
          <a:prstGeom prst="rect">
            <a:avLst/>
          </a:prstGeom>
          <a:solidFill>
            <a:srgbClr val="10D1D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Powell’s expedition down the </a:t>
            </a:r>
            <a:r>
              <a:rPr lang="en-US" dirty="0" err="1" smtClean="0"/>
              <a:t>colorado</a:t>
            </a:r>
            <a:endParaRPr lang="en-US" dirty="0"/>
          </a:p>
        </p:txBody>
      </p:sp>
      <p:pic>
        <p:nvPicPr>
          <p:cNvPr id="5" name="Picture 6" descr="https://imengine.public.prod.dur.navigacloud.com/?uuid=966213E8-C7DD-4EEE-A449-B75575227D0C&amp;function=cover&amp;type=preview&amp;source=false&amp;width=2000&amp;height=1494"/>
          <p:cNvPicPr>
            <a:picLocks noChangeAspect="1" noChangeArrowheads="1"/>
          </p:cNvPicPr>
          <p:nvPr/>
        </p:nvPicPr>
        <p:blipFill>
          <a:blip r:embed="rId2" cstate="print"/>
          <a:srcRect/>
          <a:stretch>
            <a:fillRect/>
          </a:stretch>
        </p:blipFill>
        <p:spPr bwMode="auto">
          <a:xfrm>
            <a:off x="1447801" y="720470"/>
            <a:ext cx="6116387" cy="4572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fill="hold" nodeType="clickEffect">
                                  <p:stCondLst>
                                    <p:cond delay="0"/>
                                  </p:stCondLst>
                                  <p:childTnLst>
                                    <p:animMotion origin="layout" path="M 3.33333E-6 -3.8353E-6 L 3.33333E-6 -0.56396 " pathEditMode="relative" rAng="0" ptsTypes="AA">
                                      <p:cBhvr>
                                        <p:cTn id="6" dur="20000" fill="hold"/>
                                        <p:tgtEl>
                                          <p:spTgt spid="3">
                                            <p:txEl>
                                              <p:pRg st="0" end="0"/>
                                            </p:txEl>
                                          </p:spTgt>
                                        </p:tgtEl>
                                        <p:attrNameLst>
                                          <p:attrName>ppt_x</p:attrName>
                                          <p:attrName>ppt_y</p:attrName>
                                        </p:attrNameLst>
                                      </p:cBhvr>
                                      <p:rCtr x="0" y="-2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0" y="1004887"/>
            <a:ext cx="9139237" cy="5853113"/>
            <a:chOff x="0" y="1004887"/>
            <a:chExt cx="9139237" cy="5853113"/>
          </a:xfrm>
        </p:grpSpPr>
        <p:grpSp>
          <p:nvGrpSpPr>
            <p:cNvPr id="3" name="Group 20"/>
            <p:cNvGrpSpPr/>
            <p:nvPr/>
          </p:nvGrpSpPr>
          <p:grpSpPr>
            <a:xfrm>
              <a:off x="0" y="1004887"/>
              <a:ext cx="9139237" cy="5853113"/>
              <a:chOff x="0" y="1004887"/>
              <a:chExt cx="9139237" cy="5853113"/>
            </a:xfrm>
          </p:grpSpPr>
          <p:pic>
            <p:nvPicPr>
              <p:cNvPr id="1027" name="Picture 3"/>
              <p:cNvPicPr>
                <a:picLocks noChangeAspect="1" noChangeArrowheads="1"/>
              </p:cNvPicPr>
              <p:nvPr/>
            </p:nvPicPr>
            <p:blipFill>
              <a:blip r:embed="rId2" cstate="print"/>
              <a:srcRect/>
              <a:stretch>
                <a:fillRect/>
              </a:stretch>
            </p:blipFill>
            <p:spPr bwMode="auto">
              <a:xfrm>
                <a:off x="0" y="1004887"/>
                <a:ext cx="9139237" cy="5853113"/>
              </a:xfrm>
              <a:prstGeom prst="rect">
                <a:avLst/>
              </a:prstGeom>
              <a:noFill/>
              <a:ln w="9525">
                <a:noFill/>
                <a:miter lim="800000"/>
                <a:headEnd/>
                <a:tailEnd/>
              </a:ln>
              <a:effectLst/>
            </p:spPr>
          </p:pic>
          <p:grpSp>
            <p:nvGrpSpPr>
              <p:cNvPr id="4" name="Group 9"/>
              <p:cNvGrpSpPr/>
              <p:nvPr/>
            </p:nvGrpSpPr>
            <p:grpSpPr>
              <a:xfrm>
                <a:off x="3048000" y="4736592"/>
                <a:ext cx="1135655" cy="368808"/>
                <a:chOff x="3048000" y="4736592"/>
                <a:chExt cx="1135655" cy="368808"/>
              </a:xfrm>
            </p:grpSpPr>
            <p:pic>
              <p:nvPicPr>
                <p:cNvPr id="11" name="Picture 3"/>
                <p:cNvPicPr>
                  <a:picLocks noChangeAspect="1" noChangeArrowheads="1"/>
                </p:cNvPicPr>
                <p:nvPr/>
              </p:nvPicPr>
              <p:blipFill>
                <a:blip r:embed="rId2"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12" name="TextBox 11"/>
                <p:cNvSpPr txBox="1"/>
                <p:nvPr/>
              </p:nvSpPr>
              <p:spPr>
                <a:xfrm>
                  <a:off x="3163824" y="4736592"/>
                  <a:ext cx="1019831" cy="253916"/>
                </a:xfrm>
                <a:prstGeom prst="rect">
                  <a:avLst/>
                </a:prstGeom>
                <a:noFill/>
              </p:spPr>
              <p:txBody>
                <a:bodyPr wrap="none" rtlCol="0">
                  <a:spAutoFit/>
                </a:bodyPr>
                <a:lstStyle/>
                <a:p>
                  <a:r>
                    <a:rPr lang="en-US" sz="1050" spc="50" dirty="0" smtClean="0">
                      <a:ln w="12700">
                        <a:solidFill>
                          <a:srgbClr val="003300"/>
                        </a:solidFill>
                      </a:ln>
                      <a:solidFill>
                        <a:srgbClr val="003300"/>
                      </a:solidFill>
                      <a:effectLst/>
                      <a:latin typeface="Arial" pitchFamily="34" charset="0"/>
                      <a:cs typeface="Arial" pitchFamily="34" charset="0"/>
                    </a:rPr>
                    <a:t>White Sands</a:t>
                  </a:r>
                  <a:endParaRPr lang="en-US" sz="1050" spc="50" dirty="0">
                    <a:ln w="12700">
                      <a:solidFill>
                        <a:srgbClr val="003300"/>
                      </a:solidFill>
                    </a:ln>
                    <a:solidFill>
                      <a:srgbClr val="003300"/>
                    </a:solidFill>
                    <a:effectLst/>
                    <a:latin typeface="Arial" pitchFamily="34" charset="0"/>
                    <a:cs typeface="Arial" pitchFamily="34" charset="0"/>
                  </a:endParaRPr>
                </a:p>
              </p:txBody>
            </p:sp>
          </p:grpSp>
        </p:grpSp>
        <p:pic>
          <p:nvPicPr>
            <p:cNvPr id="13" name="Picture 3"/>
            <p:cNvPicPr>
              <a:picLocks noChangeAspect="1" noChangeArrowheads="1"/>
            </p:cNvPicPr>
            <p:nvPr/>
          </p:nvPicPr>
          <p:blipFill>
            <a:blip r:embed="rId3" cstate="print"/>
            <a:srcRect/>
            <a:stretch>
              <a:fillRect/>
            </a:stretch>
          </p:blipFill>
          <p:spPr bwMode="auto">
            <a:xfrm>
              <a:off x="6984054" y="3816350"/>
              <a:ext cx="145409" cy="222250"/>
            </a:xfrm>
            <a:prstGeom prst="rect">
              <a:avLst/>
            </a:prstGeom>
            <a:noFill/>
            <a:ln w="9525">
              <a:noFill/>
              <a:miter lim="800000"/>
              <a:headEnd/>
              <a:tailEnd/>
            </a:ln>
            <a:effectLst/>
          </p:spPr>
        </p:pic>
        <p:sp>
          <p:nvSpPr>
            <p:cNvPr id="14" name="TextBox 13"/>
            <p:cNvSpPr txBox="1"/>
            <p:nvPr/>
          </p:nvSpPr>
          <p:spPr>
            <a:xfrm>
              <a:off x="6248400" y="3823156"/>
              <a:ext cx="865943" cy="246221"/>
            </a:xfrm>
            <a:prstGeom prst="rect">
              <a:avLst/>
            </a:prstGeom>
            <a:noFill/>
          </p:spPr>
          <p:txBody>
            <a:bodyPr wrap="none" rtlCol="0">
              <a:spAutoFit/>
            </a:bodyPr>
            <a:lstStyle/>
            <a:p>
              <a:r>
                <a:rPr lang="en-US" sz="1000" b="1" spc="-50" dirty="0" smtClean="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endPar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endParaRPr>
            </a:p>
          </p:txBody>
        </p:sp>
      </p:grpSp>
      <p:sp>
        <p:nvSpPr>
          <p:cNvPr id="5" name="Rectangle 4"/>
          <p:cNvSpPr/>
          <p:nvPr/>
        </p:nvSpPr>
        <p:spPr>
          <a:xfrm>
            <a:off x="0" y="0"/>
            <a:ext cx="9144000" cy="830997"/>
          </a:xfrm>
          <a:prstGeom prst="rect">
            <a:avLst/>
          </a:prstGeom>
        </p:spPr>
        <p:txBody>
          <a:bodyPr wrap="square">
            <a:spAutoFit/>
          </a:bodyPr>
          <a:lstStyle/>
          <a:p>
            <a:pPr algn="ctr"/>
            <a:r>
              <a:rPr lang="en-US" sz="4800" dirty="0" smtClean="0">
                <a:ln>
                  <a:solidFill>
                    <a:schemeClr val="tx1"/>
                  </a:solidFill>
                </a:ln>
                <a:latin typeface="Arial" pitchFamily="34" charset="0"/>
                <a:cs typeface="Arial" pitchFamily="34" charset="0"/>
              </a:rPr>
              <a:t>The Colorado Plateau</a:t>
            </a:r>
            <a:endParaRPr lang="en-US" sz="4800" dirty="0">
              <a:ln>
                <a:solidFill>
                  <a:schemeClr val="tx1"/>
                </a:solidFill>
              </a:ln>
              <a:latin typeface="Arial" pitchFamily="34" charset="0"/>
              <a:cs typeface="Arial" pitchFamily="34" charset="0"/>
            </a:endParaRPr>
          </a:p>
        </p:txBody>
      </p:sp>
      <p:sp>
        <p:nvSpPr>
          <p:cNvPr id="19" name="TextBox 18"/>
          <p:cNvSpPr txBox="1"/>
          <p:nvPr/>
        </p:nvSpPr>
        <p:spPr>
          <a:xfrm>
            <a:off x="0" y="914400"/>
            <a:ext cx="9144000" cy="6381234"/>
          </a:xfrm>
          <a:prstGeom prst="rect">
            <a:avLst/>
          </a:prstGeom>
          <a:solidFill>
            <a:srgbClr val="FFE9A3">
              <a:alpha val="64706"/>
            </a:srgbClr>
          </a:solidFill>
        </p:spPr>
        <p:txBody>
          <a:bodyPr wrap="square" rtlCol="0">
            <a:spAutoFit/>
          </a:bodyPr>
          <a:lstStyle/>
          <a:p>
            <a:pPr>
              <a:lnSpc>
                <a:spcPts val="6000"/>
              </a:lnSpc>
            </a:pPr>
            <a:r>
              <a:rPr lang="en-US" sz="3600" b="1" spc="-50" dirty="0" smtClean="0">
                <a:ln>
                  <a:solidFill>
                    <a:schemeClr val="accent6">
                      <a:lumMod val="50000"/>
                    </a:schemeClr>
                  </a:solidFill>
                </a:ln>
                <a:cs typeface="Arial" pitchFamily="34" charset="0"/>
              </a:rPr>
              <a:t>       </a:t>
            </a:r>
            <a:r>
              <a:rPr lang="en-US" sz="3600" b="1" spc="-50" dirty="0" smtClean="0">
                <a:ln>
                  <a:solidFill>
                    <a:schemeClr val="tx1"/>
                  </a:solidFill>
                </a:ln>
                <a:cs typeface="Arial" pitchFamily="34" charset="0"/>
              </a:rPr>
              <a:t>Week  1 – Setting the Stage</a:t>
            </a:r>
          </a:p>
          <a:p>
            <a:pPr>
              <a:lnSpc>
                <a:spcPts val="6000"/>
              </a:lnSpc>
            </a:pPr>
            <a:r>
              <a:rPr lang="en-US" sz="3600" b="1" spc="-50" dirty="0" smtClean="0">
                <a:ln>
                  <a:solidFill>
                    <a:schemeClr val="tx1"/>
                  </a:solidFill>
                </a:ln>
                <a:cs typeface="Arial" pitchFamily="34" charset="0"/>
              </a:rPr>
              <a:t>       Week  2 – Escalante &amp; 3 </a:t>
            </a:r>
            <a:r>
              <a:rPr lang="en-US" sz="3600" b="1" spc="-50" dirty="0" err="1" smtClean="0">
                <a:ln>
                  <a:solidFill>
                    <a:schemeClr val="tx1"/>
                  </a:solidFill>
                </a:ln>
                <a:cs typeface="Arial" pitchFamily="34" charset="0"/>
              </a:rPr>
              <a:t>Archaeologic</a:t>
            </a:r>
            <a:r>
              <a:rPr lang="en-US" sz="3600" b="1" spc="-50" dirty="0" smtClean="0">
                <a:ln>
                  <a:solidFill>
                    <a:schemeClr val="tx1"/>
                  </a:solidFill>
                </a:ln>
                <a:cs typeface="Arial" pitchFamily="34" charset="0"/>
              </a:rPr>
              <a:t> Sites</a:t>
            </a:r>
          </a:p>
          <a:p>
            <a:pPr>
              <a:lnSpc>
                <a:spcPts val="6000"/>
              </a:lnSpc>
            </a:pPr>
            <a:r>
              <a:rPr lang="en-US" sz="3600" b="1" spc="-50" dirty="0" smtClean="0">
                <a:ln>
                  <a:solidFill>
                    <a:schemeClr val="tx1"/>
                  </a:solidFill>
                </a:ln>
                <a:cs typeface="Arial" pitchFamily="34" charset="0"/>
              </a:rPr>
              <a:t>  			    Week  3 – Arches &amp;</a:t>
            </a:r>
          </a:p>
          <a:p>
            <a:pPr>
              <a:lnSpc>
                <a:spcPts val="4000"/>
              </a:lnSpc>
            </a:pPr>
            <a:r>
              <a:rPr lang="en-US" sz="3600" b="1" spc="-50" dirty="0" smtClean="0">
                <a:ln>
                  <a:solidFill>
                    <a:schemeClr val="tx1"/>
                  </a:solidFill>
                </a:ln>
                <a:cs typeface="Arial" pitchFamily="34" charset="0"/>
              </a:rPr>
              <a:t>					     Canyonlands </a:t>
            </a:r>
          </a:p>
          <a:p>
            <a:pPr>
              <a:lnSpc>
                <a:spcPts val="6000"/>
              </a:lnSpc>
            </a:pPr>
            <a:r>
              <a:rPr lang="en-US" sz="3600" b="1" spc="-50" dirty="0" smtClean="0">
                <a:ln>
                  <a:solidFill>
                    <a:schemeClr val="tx1"/>
                  </a:solidFill>
                </a:ln>
                <a:cs typeface="Arial" pitchFamily="34" charset="0"/>
              </a:rPr>
              <a:t>			         Week  4 – Bryce Canyon  </a:t>
            </a:r>
          </a:p>
          <a:p>
            <a:pPr>
              <a:lnSpc>
                <a:spcPts val="4000"/>
              </a:lnSpc>
            </a:pPr>
            <a:r>
              <a:rPr lang="en-US" sz="3600" b="1" spc="-50" dirty="0" smtClean="0">
                <a:ln>
                  <a:solidFill>
                    <a:schemeClr val="tx1"/>
                  </a:solidFill>
                </a:ln>
                <a:cs typeface="Arial" pitchFamily="34" charset="0"/>
              </a:rPr>
              <a:t>					        &amp; Zion</a:t>
            </a:r>
          </a:p>
          <a:p>
            <a:pPr>
              <a:lnSpc>
                <a:spcPts val="6000"/>
              </a:lnSpc>
            </a:pPr>
            <a:r>
              <a:rPr lang="en-US" sz="3600" b="1" spc="-50" dirty="0" smtClean="0">
                <a:ln>
                  <a:solidFill>
                    <a:schemeClr val="tx1"/>
                  </a:solidFill>
                </a:ln>
                <a:cs typeface="Arial" pitchFamily="34" charset="0"/>
              </a:rPr>
              <a:t>			    Week  5 – Grand Canyon</a:t>
            </a:r>
          </a:p>
          <a:p>
            <a:pPr>
              <a:lnSpc>
                <a:spcPts val="6000"/>
              </a:lnSpc>
            </a:pPr>
            <a:r>
              <a:rPr lang="en-US" sz="3600" b="1" spc="-50" dirty="0" smtClean="0">
                <a:ln>
                  <a:solidFill>
                    <a:schemeClr val="tx1"/>
                  </a:solidFill>
                </a:ln>
                <a:cs typeface="Arial" pitchFamily="34" charset="0"/>
              </a:rPr>
              <a:t>	    Week  6 – Future of the Plateau</a:t>
            </a:r>
          </a:p>
          <a:p>
            <a:pPr>
              <a:lnSpc>
                <a:spcPct val="150000"/>
              </a:lnSpc>
            </a:pPr>
            <a:endParaRPr lang="en-US" sz="28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endParaRPr>
          </a:p>
        </p:txBody>
      </p:sp>
      <p:sp>
        <p:nvSpPr>
          <p:cNvPr id="20" name="Rectangle 19"/>
          <p:cNvSpPr/>
          <p:nvPr/>
        </p:nvSpPr>
        <p:spPr>
          <a:xfrm>
            <a:off x="3048000" y="5105400"/>
            <a:ext cx="4724400" cy="838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2020207" y="3274786"/>
            <a:ext cx="1198336" cy="1451428"/>
          </a:xfrm>
          <a:custGeom>
            <a:avLst/>
            <a:gdLst>
              <a:gd name="connsiteX0" fmla="*/ 641350 w 1198336"/>
              <a:gd name="connsiteY0" fmla="*/ 1814 h 1451428"/>
              <a:gd name="connsiteX1" fmla="*/ 880836 w 1198336"/>
              <a:gd name="connsiteY1" fmla="*/ 29028 h 1451428"/>
              <a:gd name="connsiteX2" fmla="*/ 951593 w 1198336"/>
              <a:gd name="connsiteY2" fmla="*/ 50800 h 1451428"/>
              <a:gd name="connsiteX3" fmla="*/ 995136 w 1198336"/>
              <a:gd name="connsiteY3" fmla="*/ 99785 h 1451428"/>
              <a:gd name="connsiteX4" fmla="*/ 1060450 w 1198336"/>
              <a:gd name="connsiteY4" fmla="*/ 116114 h 1451428"/>
              <a:gd name="connsiteX5" fmla="*/ 1076779 w 1198336"/>
              <a:gd name="connsiteY5" fmla="*/ 235857 h 1451428"/>
              <a:gd name="connsiteX6" fmla="*/ 1125764 w 1198336"/>
              <a:gd name="connsiteY6" fmla="*/ 295728 h 1451428"/>
              <a:gd name="connsiteX7" fmla="*/ 1152979 w 1198336"/>
              <a:gd name="connsiteY7" fmla="*/ 399143 h 1451428"/>
              <a:gd name="connsiteX8" fmla="*/ 1109436 w 1198336"/>
              <a:gd name="connsiteY8" fmla="*/ 469900 h 1451428"/>
              <a:gd name="connsiteX9" fmla="*/ 1076779 w 1198336"/>
              <a:gd name="connsiteY9" fmla="*/ 556985 h 1451428"/>
              <a:gd name="connsiteX10" fmla="*/ 995136 w 1198336"/>
              <a:gd name="connsiteY10" fmla="*/ 638628 h 1451428"/>
              <a:gd name="connsiteX11" fmla="*/ 973364 w 1198336"/>
              <a:gd name="connsiteY11" fmla="*/ 698500 h 1451428"/>
              <a:gd name="connsiteX12" fmla="*/ 1027793 w 1198336"/>
              <a:gd name="connsiteY12" fmla="*/ 758371 h 1451428"/>
              <a:gd name="connsiteX13" fmla="*/ 1147536 w 1198336"/>
              <a:gd name="connsiteY13" fmla="*/ 796471 h 1451428"/>
              <a:gd name="connsiteX14" fmla="*/ 1191079 w 1198336"/>
              <a:gd name="connsiteY14" fmla="*/ 850900 h 1451428"/>
              <a:gd name="connsiteX15" fmla="*/ 1191079 w 1198336"/>
              <a:gd name="connsiteY15" fmla="*/ 932543 h 1451428"/>
              <a:gd name="connsiteX16" fmla="*/ 1152979 w 1198336"/>
              <a:gd name="connsiteY16" fmla="*/ 981528 h 1451428"/>
              <a:gd name="connsiteX17" fmla="*/ 1136650 w 1198336"/>
              <a:gd name="connsiteY17" fmla="*/ 1052285 h 1451428"/>
              <a:gd name="connsiteX18" fmla="*/ 1136650 w 1198336"/>
              <a:gd name="connsiteY18" fmla="*/ 1057728 h 1451428"/>
              <a:gd name="connsiteX19" fmla="*/ 1152979 w 1198336"/>
              <a:gd name="connsiteY19" fmla="*/ 1139371 h 1451428"/>
              <a:gd name="connsiteX20" fmla="*/ 1103993 w 1198336"/>
              <a:gd name="connsiteY20" fmla="*/ 1259114 h 1451428"/>
              <a:gd name="connsiteX21" fmla="*/ 1049564 w 1198336"/>
              <a:gd name="connsiteY21" fmla="*/ 1373414 h 1451428"/>
              <a:gd name="connsiteX22" fmla="*/ 886279 w 1198336"/>
              <a:gd name="connsiteY22" fmla="*/ 1444171 h 1451428"/>
              <a:gd name="connsiteX23" fmla="*/ 712107 w 1198336"/>
              <a:gd name="connsiteY23" fmla="*/ 1416957 h 1451428"/>
              <a:gd name="connsiteX24" fmla="*/ 532493 w 1198336"/>
              <a:gd name="connsiteY24" fmla="*/ 1362528 h 1451428"/>
              <a:gd name="connsiteX25" fmla="*/ 385536 w 1198336"/>
              <a:gd name="connsiteY25" fmla="*/ 1302657 h 1451428"/>
              <a:gd name="connsiteX26" fmla="*/ 331107 w 1198336"/>
              <a:gd name="connsiteY26" fmla="*/ 1182914 h 1451428"/>
              <a:gd name="connsiteX27" fmla="*/ 184150 w 1198336"/>
              <a:gd name="connsiteY27" fmla="*/ 1084943 h 1451428"/>
              <a:gd name="connsiteX28" fmla="*/ 146050 w 1198336"/>
              <a:gd name="connsiteY28" fmla="*/ 1063171 h 1451428"/>
              <a:gd name="connsiteX29" fmla="*/ 58964 w 1198336"/>
              <a:gd name="connsiteY29" fmla="*/ 1035957 h 1451428"/>
              <a:gd name="connsiteX30" fmla="*/ 4536 w 1198336"/>
              <a:gd name="connsiteY30" fmla="*/ 932543 h 1451428"/>
              <a:gd name="connsiteX31" fmla="*/ 31750 w 1198336"/>
              <a:gd name="connsiteY31" fmla="*/ 829128 h 1451428"/>
              <a:gd name="connsiteX32" fmla="*/ 86179 w 1198336"/>
              <a:gd name="connsiteY32" fmla="*/ 720271 h 1451428"/>
              <a:gd name="connsiteX33" fmla="*/ 271236 w 1198336"/>
              <a:gd name="connsiteY33" fmla="*/ 524328 h 1451428"/>
              <a:gd name="connsiteX34" fmla="*/ 407307 w 1198336"/>
              <a:gd name="connsiteY34" fmla="*/ 437243 h 1451428"/>
              <a:gd name="connsiteX35" fmla="*/ 494393 w 1198336"/>
              <a:gd name="connsiteY35" fmla="*/ 301171 h 1451428"/>
              <a:gd name="connsiteX36" fmla="*/ 527050 w 1198336"/>
              <a:gd name="connsiteY36" fmla="*/ 170543 h 1451428"/>
              <a:gd name="connsiteX37" fmla="*/ 586922 w 1198336"/>
              <a:gd name="connsiteY37" fmla="*/ 132443 h 1451428"/>
              <a:gd name="connsiteX38" fmla="*/ 603250 w 1198336"/>
              <a:gd name="connsiteY38" fmla="*/ 110671 h 1451428"/>
              <a:gd name="connsiteX39" fmla="*/ 592364 w 1198336"/>
              <a:gd name="connsiteY39" fmla="*/ 18143 h 1451428"/>
              <a:gd name="connsiteX40" fmla="*/ 641350 w 1198336"/>
              <a:gd name="connsiteY40" fmla="*/ 1814 h 145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98336" h="1451428">
                <a:moveTo>
                  <a:pt x="641350" y="1814"/>
                </a:moveTo>
                <a:cubicBezTo>
                  <a:pt x="689429" y="3628"/>
                  <a:pt x="829129" y="20864"/>
                  <a:pt x="880836" y="29028"/>
                </a:cubicBezTo>
                <a:cubicBezTo>
                  <a:pt x="932543" y="37192"/>
                  <a:pt x="932543" y="39007"/>
                  <a:pt x="951593" y="50800"/>
                </a:cubicBezTo>
                <a:cubicBezTo>
                  <a:pt x="970643" y="62593"/>
                  <a:pt x="976993" y="88899"/>
                  <a:pt x="995136" y="99785"/>
                </a:cubicBezTo>
                <a:cubicBezTo>
                  <a:pt x="1013279" y="110671"/>
                  <a:pt x="1046843" y="93435"/>
                  <a:pt x="1060450" y="116114"/>
                </a:cubicBezTo>
                <a:cubicBezTo>
                  <a:pt x="1074057" y="138793"/>
                  <a:pt x="1065893" y="205921"/>
                  <a:pt x="1076779" y="235857"/>
                </a:cubicBezTo>
                <a:cubicBezTo>
                  <a:pt x="1087665" y="265793"/>
                  <a:pt x="1113064" y="268514"/>
                  <a:pt x="1125764" y="295728"/>
                </a:cubicBezTo>
                <a:cubicBezTo>
                  <a:pt x="1138464" y="322942"/>
                  <a:pt x="1155700" y="370114"/>
                  <a:pt x="1152979" y="399143"/>
                </a:cubicBezTo>
                <a:cubicBezTo>
                  <a:pt x="1150258" y="428172"/>
                  <a:pt x="1122136" y="443593"/>
                  <a:pt x="1109436" y="469900"/>
                </a:cubicBezTo>
                <a:cubicBezTo>
                  <a:pt x="1096736" y="496207"/>
                  <a:pt x="1095829" y="528864"/>
                  <a:pt x="1076779" y="556985"/>
                </a:cubicBezTo>
                <a:cubicBezTo>
                  <a:pt x="1057729" y="585106"/>
                  <a:pt x="1012372" y="615042"/>
                  <a:pt x="995136" y="638628"/>
                </a:cubicBezTo>
                <a:cubicBezTo>
                  <a:pt x="977900" y="662214"/>
                  <a:pt x="967921" y="678543"/>
                  <a:pt x="973364" y="698500"/>
                </a:cubicBezTo>
                <a:cubicBezTo>
                  <a:pt x="978807" y="718457"/>
                  <a:pt x="998764" y="742043"/>
                  <a:pt x="1027793" y="758371"/>
                </a:cubicBezTo>
                <a:cubicBezTo>
                  <a:pt x="1056822" y="774700"/>
                  <a:pt x="1120322" y="781049"/>
                  <a:pt x="1147536" y="796471"/>
                </a:cubicBezTo>
                <a:cubicBezTo>
                  <a:pt x="1174750" y="811893"/>
                  <a:pt x="1183822" y="828221"/>
                  <a:pt x="1191079" y="850900"/>
                </a:cubicBezTo>
                <a:cubicBezTo>
                  <a:pt x="1198336" y="873579"/>
                  <a:pt x="1197429" y="910772"/>
                  <a:pt x="1191079" y="932543"/>
                </a:cubicBezTo>
                <a:cubicBezTo>
                  <a:pt x="1184729" y="954314"/>
                  <a:pt x="1162051" y="961571"/>
                  <a:pt x="1152979" y="981528"/>
                </a:cubicBezTo>
                <a:cubicBezTo>
                  <a:pt x="1143908" y="1001485"/>
                  <a:pt x="1139371" y="1039585"/>
                  <a:pt x="1136650" y="1052285"/>
                </a:cubicBezTo>
                <a:cubicBezTo>
                  <a:pt x="1133929" y="1064985"/>
                  <a:pt x="1133929" y="1043214"/>
                  <a:pt x="1136650" y="1057728"/>
                </a:cubicBezTo>
                <a:cubicBezTo>
                  <a:pt x="1139371" y="1072242"/>
                  <a:pt x="1158422" y="1105807"/>
                  <a:pt x="1152979" y="1139371"/>
                </a:cubicBezTo>
                <a:cubicBezTo>
                  <a:pt x="1147536" y="1172935"/>
                  <a:pt x="1121229" y="1220107"/>
                  <a:pt x="1103993" y="1259114"/>
                </a:cubicBezTo>
                <a:cubicBezTo>
                  <a:pt x="1086757" y="1298121"/>
                  <a:pt x="1085850" y="1342571"/>
                  <a:pt x="1049564" y="1373414"/>
                </a:cubicBezTo>
                <a:cubicBezTo>
                  <a:pt x="1013278" y="1404257"/>
                  <a:pt x="942522" y="1436914"/>
                  <a:pt x="886279" y="1444171"/>
                </a:cubicBezTo>
                <a:cubicBezTo>
                  <a:pt x="830036" y="1451428"/>
                  <a:pt x="771071" y="1430564"/>
                  <a:pt x="712107" y="1416957"/>
                </a:cubicBezTo>
                <a:cubicBezTo>
                  <a:pt x="653143" y="1403350"/>
                  <a:pt x="586922" y="1381578"/>
                  <a:pt x="532493" y="1362528"/>
                </a:cubicBezTo>
                <a:cubicBezTo>
                  <a:pt x="478065" y="1343478"/>
                  <a:pt x="419100" y="1332593"/>
                  <a:pt x="385536" y="1302657"/>
                </a:cubicBezTo>
                <a:cubicBezTo>
                  <a:pt x="351972" y="1272721"/>
                  <a:pt x="364671" y="1219200"/>
                  <a:pt x="331107" y="1182914"/>
                </a:cubicBezTo>
                <a:cubicBezTo>
                  <a:pt x="297543" y="1146628"/>
                  <a:pt x="214993" y="1104900"/>
                  <a:pt x="184150" y="1084943"/>
                </a:cubicBezTo>
                <a:cubicBezTo>
                  <a:pt x="153307" y="1064986"/>
                  <a:pt x="166914" y="1071335"/>
                  <a:pt x="146050" y="1063171"/>
                </a:cubicBezTo>
                <a:cubicBezTo>
                  <a:pt x="125186" y="1055007"/>
                  <a:pt x="82550" y="1057728"/>
                  <a:pt x="58964" y="1035957"/>
                </a:cubicBezTo>
                <a:cubicBezTo>
                  <a:pt x="35378" y="1014186"/>
                  <a:pt x="9072" y="967014"/>
                  <a:pt x="4536" y="932543"/>
                </a:cubicBezTo>
                <a:cubicBezTo>
                  <a:pt x="0" y="898072"/>
                  <a:pt x="18143" y="864507"/>
                  <a:pt x="31750" y="829128"/>
                </a:cubicBezTo>
                <a:cubicBezTo>
                  <a:pt x="45357" y="793749"/>
                  <a:pt x="46265" y="771071"/>
                  <a:pt x="86179" y="720271"/>
                </a:cubicBezTo>
                <a:cubicBezTo>
                  <a:pt x="126093" y="669471"/>
                  <a:pt x="217715" y="571499"/>
                  <a:pt x="271236" y="524328"/>
                </a:cubicBezTo>
                <a:cubicBezTo>
                  <a:pt x="324757" y="477157"/>
                  <a:pt x="370114" y="474436"/>
                  <a:pt x="407307" y="437243"/>
                </a:cubicBezTo>
                <a:cubicBezTo>
                  <a:pt x="444500" y="400050"/>
                  <a:pt x="474436" y="345621"/>
                  <a:pt x="494393" y="301171"/>
                </a:cubicBezTo>
                <a:cubicBezTo>
                  <a:pt x="514350" y="256721"/>
                  <a:pt x="511629" y="198664"/>
                  <a:pt x="527050" y="170543"/>
                </a:cubicBezTo>
                <a:cubicBezTo>
                  <a:pt x="542471" y="142422"/>
                  <a:pt x="574222" y="142422"/>
                  <a:pt x="586922" y="132443"/>
                </a:cubicBezTo>
                <a:cubicBezTo>
                  <a:pt x="599622" y="122464"/>
                  <a:pt x="602343" y="129721"/>
                  <a:pt x="603250" y="110671"/>
                </a:cubicBezTo>
                <a:cubicBezTo>
                  <a:pt x="604157" y="91621"/>
                  <a:pt x="586921" y="35379"/>
                  <a:pt x="592364" y="18143"/>
                </a:cubicBezTo>
                <a:cubicBezTo>
                  <a:pt x="597807" y="907"/>
                  <a:pt x="593271" y="0"/>
                  <a:pt x="641350" y="1814"/>
                </a:cubicBezTo>
                <a:close/>
              </a:path>
            </a:pathLst>
          </a:custGeom>
          <a:solidFill>
            <a:srgbClr val="FF0000">
              <a:alpha val="4500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7" descr="OnlineLabels Clip Art - Simple Red Checkmark"/>
          <p:cNvPicPr>
            <a:picLocks noChangeAspect="1" noChangeArrowheads="1"/>
          </p:cNvPicPr>
          <p:nvPr/>
        </p:nvPicPr>
        <p:blipFill>
          <a:blip r:embed="rId4" cstate="print"/>
          <a:srcRect/>
          <a:stretch>
            <a:fillRect/>
          </a:stretch>
        </p:blipFill>
        <p:spPr bwMode="auto">
          <a:xfrm>
            <a:off x="0" y="1066800"/>
            <a:ext cx="762000" cy="762000"/>
          </a:xfrm>
          <a:prstGeom prst="rect">
            <a:avLst/>
          </a:prstGeom>
          <a:noFill/>
        </p:spPr>
      </p:pic>
      <p:pic>
        <p:nvPicPr>
          <p:cNvPr id="27" name="Picture 7" descr="OnlineLabels Clip Art - Simple Red Checkmark"/>
          <p:cNvPicPr>
            <a:picLocks noChangeAspect="1" noChangeArrowheads="1"/>
          </p:cNvPicPr>
          <p:nvPr/>
        </p:nvPicPr>
        <p:blipFill>
          <a:blip r:embed="rId4" cstate="print"/>
          <a:srcRect/>
          <a:stretch>
            <a:fillRect/>
          </a:stretch>
        </p:blipFill>
        <p:spPr bwMode="auto">
          <a:xfrm>
            <a:off x="0" y="1828800"/>
            <a:ext cx="762000" cy="762000"/>
          </a:xfrm>
          <a:prstGeom prst="rect">
            <a:avLst/>
          </a:prstGeom>
          <a:noFill/>
        </p:spPr>
      </p:pic>
      <p:pic>
        <p:nvPicPr>
          <p:cNvPr id="28" name="Picture 7" descr="OnlineLabels Clip Art - Simple Red Checkmark"/>
          <p:cNvPicPr>
            <a:picLocks noChangeAspect="1" noChangeArrowheads="1"/>
          </p:cNvPicPr>
          <p:nvPr/>
        </p:nvPicPr>
        <p:blipFill>
          <a:blip r:embed="rId4" cstate="print"/>
          <a:srcRect/>
          <a:stretch>
            <a:fillRect/>
          </a:stretch>
        </p:blipFill>
        <p:spPr bwMode="auto">
          <a:xfrm>
            <a:off x="2514600" y="2514600"/>
            <a:ext cx="762000" cy="762000"/>
          </a:xfrm>
          <a:prstGeom prst="rect">
            <a:avLst/>
          </a:prstGeom>
          <a:noFill/>
        </p:spPr>
      </p:pic>
      <p:pic>
        <p:nvPicPr>
          <p:cNvPr id="18" name="Picture 7" descr="OnlineLabels Clip Art - Simple Red Checkmark"/>
          <p:cNvPicPr>
            <a:picLocks noChangeAspect="1" noChangeArrowheads="1"/>
          </p:cNvPicPr>
          <p:nvPr/>
        </p:nvPicPr>
        <p:blipFill>
          <a:blip r:embed="rId4" cstate="print"/>
          <a:srcRect/>
          <a:stretch>
            <a:fillRect/>
          </a:stretch>
        </p:blipFill>
        <p:spPr bwMode="auto">
          <a:xfrm>
            <a:off x="3200400" y="3810000"/>
            <a:ext cx="762000" cy="762000"/>
          </a:xfrm>
          <a:prstGeom prst="rect">
            <a:avLst/>
          </a:prstGeom>
          <a:noFill/>
        </p:spPr>
      </p:pic>
      <p:sp>
        <p:nvSpPr>
          <p:cNvPr id="21" name="Rectangle 20"/>
          <p:cNvSpPr/>
          <p:nvPr/>
        </p:nvSpPr>
        <p:spPr>
          <a:xfrm>
            <a:off x="0" y="0"/>
            <a:ext cx="9144000" cy="923330"/>
          </a:xfrm>
          <a:prstGeom prst="rect">
            <a:avLst/>
          </a:prstGeom>
          <a:solidFill>
            <a:srgbClr val="FFFF00"/>
          </a:solidFill>
        </p:spPr>
        <p:txBody>
          <a:bodyPr wrap="square">
            <a:spAutoFit/>
          </a:bodyPr>
          <a:lstStyle/>
          <a:p>
            <a:pPr algn="ctr"/>
            <a:r>
              <a:rPr lang="en-US" sz="4800" b="1" dirty="0" smtClean="0">
                <a:ln>
                  <a:solidFill>
                    <a:schemeClr val="tx1"/>
                  </a:solidFill>
                </a:ln>
                <a:effectLst>
                  <a:outerShdw dist="50800" dir="7800000" algn="ctr" rotWithShape="0">
                    <a:srgbClr val="FF0000"/>
                  </a:outerShdw>
                </a:effectLst>
                <a:latin typeface="Tempus Sans ITC" pitchFamily="82" charset="0"/>
              </a:rPr>
              <a:t>NATIONAL</a:t>
            </a:r>
            <a:r>
              <a:rPr lang="en-US" sz="5400" b="1" dirty="0" smtClean="0">
                <a:ln>
                  <a:solidFill>
                    <a:schemeClr val="tx1"/>
                  </a:solidFill>
                </a:ln>
                <a:effectLst>
                  <a:outerShdw dist="50800" dir="7800000" algn="ctr" rotWithShape="0">
                    <a:srgbClr val="FF0000"/>
                  </a:outerShdw>
                </a:effectLst>
                <a:latin typeface="Tempus Sans ITC" pitchFamily="82" charset="0"/>
              </a:rPr>
              <a:t> TREASURES</a:t>
            </a:r>
          </a:p>
        </p:txBody>
      </p:sp>
      <p:sp>
        <p:nvSpPr>
          <p:cNvPr id="22" name="Rectangle 21"/>
          <p:cNvSpPr/>
          <p:nvPr/>
        </p:nvSpPr>
        <p:spPr>
          <a:xfrm>
            <a:off x="0" y="6027003"/>
            <a:ext cx="9144000" cy="830997"/>
          </a:xfrm>
          <a:prstGeom prst="rect">
            <a:avLst/>
          </a:prstGeom>
        </p:spPr>
        <p:txBody>
          <a:bodyPr wrap="square">
            <a:spAutoFit/>
          </a:bodyPr>
          <a:lstStyle/>
          <a:p>
            <a:pPr algn="ctr"/>
            <a:r>
              <a:rPr lang="en-US" sz="4800" b="1" dirty="0" smtClean="0">
                <a:ln>
                  <a:solidFill>
                    <a:schemeClr val="tx1"/>
                  </a:solidFill>
                </a:ln>
                <a:effectLst>
                  <a:outerShdw dist="50800" dir="7800000" algn="ctr" rotWithShape="0">
                    <a:srgbClr val="FF0000"/>
                  </a:outerShdw>
                </a:effectLst>
                <a:latin typeface="Tempus Sans ITC" pitchFamily="82" charset="0"/>
              </a:rPr>
              <a:t>IN OUR NATURAL WONDERS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21"/>
                                        </p:tgtEl>
                                      </p:cBhvr>
                                    </p:animEffect>
                                    <p:set>
                                      <p:cBhvr>
                                        <p:cTn id="12" dur="1" fill="hold">
                                          <p:stCondLst>
                                            <p:cond delay="1999"/>
                                          </p:stCondLst>
                                        </p:cTn>
                                        <p:tgtEl>
                                          <p:spTgt spid="21"/>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2000"/>
                                        <p:tgtEl>
                                          <p:spTgt spid="22"/>
                                        </p:tgtEl>
                                      </p:cBhvr>
                                    </p:animEffect>
                                    <p:set>
                                      <p:cBhvr>
                                        <p:cTn id="15" dur="1" fill="hold">
                                          <p:stCondLst>
                                            <p:cond delay="1999"/>
                                          </p:stCondLst>
                                        </p:cTn>
                                        <p:tgtEl>
                                          <p:spTgt spid="22"/>
                                        </p:tgtEl>
                                        <p:attrNameLst>
                                          <p:attrName>style.visibility</p:attrName>
                                        </p:attrNameLst>
                                      </p:cBhvr>
                                      <p:to>
                                        <p:strVal val="hidden"/>
                                      </p:to>
                                    </p:set>
                                  </p:childTnLst>
                                </p:cTn>
                              </p:par>
                            </p:childTnLst>
                          </p:cTn>
                        </p:par>
                        <p:par>
                          <p:cTn id="16" fill="hold">
                            <p:stCondLst>
                              <p:cond delay="2000"/>
                            </p:stCondLst>
                            <p:childTnLst>
                              <p:par>
                                <p:cTn id="17" presetID="22" presetClass="entr" presetSubtype="1" fill="hold" grpId="1"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2000"/>
                                        <p:tgtEl>
                                          <p:spTgt spid="19"/>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1000"/>
                                        <p:tgtEl>
                                          <p:spTgt spid="26"/>
                                        </p:tgtEl>
                                      </p:cBhvr>
                                    </p:animEffect>
                                  </p:childTnLst>
                                </p:cTn>
                              </p:par>
                            </p:childTnLst>
                          </p:cTn>
                        </p:par>
                        <p:par>
                          <p:cTn id="24" fill="hold">
                            <p:stCondLst>
                              <p:cond delay="5000"/>
                            </p:stCondLst>
                            <p:childTnLst>
                              <p:par>
                                <p:cTn id="25" presetID="22" presetClass="entr" presetSubtype="8"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1000"/>
                                        <p:tgtEl>
                                          <p:spTgt spid="27"/>
                                        </p:tgtEl>
                                      </p:cBhvr>
                                    </p:animEffect>
                                  </p:childTnLst>
                                </p:cTn>
                              </p:par>
                            </p:childTnLst>
                          </p:cTn>
                        </p:par>
                        <p:par>
                          <p:cTn id="28" fill="hold">
                            <p:stCondLst>
                              <p:cond delay="6000"/>
                            </p:stCondLst>
                            <p:childTnLst>
                              <p:par>
                                <p:cTn id="29" presetID="22" presetClass="entr" presetSubtype="8"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1000"/>
                                        <p:tgtEl>
                                          <p:spTgt spid="28"/>
                                        </p:tgtEl>
                                      </p:cBhvr>
                                    </p:animEffect>
                                  </p:childTnLst>
                                </p:cTn>
                              </p:par>
                            </p:childTnLst>
                          </p:cTn>
                        </p:par>
                        <p:par>
                          <p:cTn id="32" fill="hold">
                            <p:stCondLst>
                              <p:cond delay="7000"/>
                            </p:stCondLst>
                            <p:childTnLst>
                              <p:par>
                                <p:cTn id="33" presetID="22" presetClass="entr" presetSubtype="8"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1000"/>
                                        <p:tgtEl>
                                          <p:spTgt spid="18"/>
                                        </p:tgtEl>
                                      </p:cBhvr>
                                    </p:animEffect>
                                  </p:childTnLst>
                                </p:cTn>
                              </p:par>
                            </p:childTnLst>
                          </p:cTn>
                        </p:par>
                        <p:par>
                          <p:cTn id="36" fill="hold">
                            <p:stCondLst>
                              <p:cond delay="8000"/>
                            </p:stCondLst>
                            <p:childTnLst>
                              <p:par>
                                <p:cTn id="37" presetID="22" presetClass="entr" presetSubtype="8"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1" animBg="1"/>
      <p:bldP spid="20" grpId="0" animBg="1"/>
      <p:bldP spid="17" grpId="0" animBg="1"/>
      <p:bldP spid="21" grpId="0" animBg="1"/>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Powell’s expedition down the </a:t>
            </a:r>
            <a:r>
              <a:rPr lang="en-US" dirty="0" err="1" smtClean="0"/>
              <a:t>colorado</a:t>
            </a:r>
            <a:endParaRPr lang="en-US" dirty="0"/>
          </a:p>
        </p:txBody>
      </p:sp>
      <p:pic>
        <p:nvPicPr>
          <p:cNvPr id="184322" name="Picture 2" descr="https://imengine.public.prod.dur.navigacloud.com/?uuid=707D996B-8092-48CF-ACC4-76795891138F&amp;function=cover&amp;type=preview&amp;source=false&amp;width=1979&amp;height=2500"/>
          <p:cNvPicPr>
            <a:picLocks noChangeAspect="1" noChangeArrowheads="1"/>
          </p:cNvPicPr>
          <p:nvPr/>
        </p:nvPicPr>
        <p:blipFill>
          <a:blip r:embed="rId2" cstate="print"/>
          <a:srcRect/>
          <a:stretch>
            <a:fillRect/>
          </a:stretch>
        </p:blipFill>
        <p:spPr bwMode="auto">
          <a:xfrm>
            <a:off x="4114800" y="731520"/>
            <a:ext cx="4847857" cy="6126480"/>
          </a:xfrm>
          <a:prstGeom prst="rect">
            <a:avLst/>
          </a:prstGeom>
          <a:noFill/>
        </p:spPr>
      </p:pic>
      <p:sp>
        <p:nvSpPr>
          <p:cNvPr id="4" name="Rectangle 3"/>
          <p:cNvSpPr/>
          <p:nvPr/>
        </p:nvSpPr>
        <p:spPr>
          <a:xfrm>
            <a:off x="0" y="609600"/>
            <a:ext cx="4038600" cy="6232925"/>
          </a:xfrm>
          <a:prstGeom prst="rect">
            <a:avLst/>
          </a:prstGeom>
        </p:spPr>
        <p:txBody>
          <a:bodyPr wrap="square">
            <a:spAutoFit/>
          </a:bodyPr>
          <a:lstStyle/>
          <a:p>
            <a:pPr>
              <a:lnSpc>
                <a:spcPts val="3000"/>
              </a:lnSpc>
            </a:pPr>
            <a:r>
              <a:rPr lang="en-US" sz="2400" dirty="0" smtClean="0"/>
              <a:t>In Powell’s time, the Grand Canyon began at the confluence of the Grand (now the Colorado) River with Little Colorado River. In </a:t>
            </a:r>
            <a:r>
              <a:rPr lang="en-US" sz="2400" b="1" dirty="0" smtClean="0">
                <a:solidFill>
                  <a:srgbClr val="FF0000"/>
                </a:solidFill>
                <a:effectLst>
                  <a:outerShdw blurRad="38100" dist="38100" dir="2700000" algn="tl">
                    <a:srgbClr val="000000"/>
                  </a:outerShdw>
                </a:effectLst>
              </a:rPr>
              <a:t>his most famous lines from his book</a:t>
            </a:r>
            <a:r>
              <a:rPr lang="en-US" sz="2400" dirty="0" smtClean="0"/>
              <a:t>, he wrote that at that location on Aug. 13, 1869, </a:t>
            </a:r>
            <a:r>
              <a:rPr lang="en-US" sz="2400" b="1" dirty="0" smtClean="0">
                <a:solidFill>
                  <a:srgbClr val="FF0000"/>
                </a:solidFill>
                <a:effectLst>
                  <a:outerShdw blurRad="38100" dist="38100" dir="2700000" algn="tl">
                    <a:srgbClr val="000000"/>
                  </a:outerShdw>
                </a:effectLst>
              </a:rPr>
              <a:t>“We are now ready to start our way down the Great Unknown ... we have an unknown distance yet to run, an unknown river to explore. What falls there are, we know not. What rocks beset the channel, we know not ...”</a:t>
            </a:r>
            <a:endParaRPr lang="en-US" sz="24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981200"/>
            <a:ext cx="3962400" cy="13609944"/>
          </a:xfrm>
          <a:prstGeom prst="rect">
            <a:avLst/>
          </a:prstGeom>
        </p:spPr>
        <p:txBody>
          <a:bodyPr wrap="square">
            <a:spAutoFit/>
          </a:bodyPr>
          <a:lstStyle/>
          <a:p>
            <a:pPr>
              <a:lnSpc>
                <a:spcPts val="3300"/>
              </a:lnSpc>
            </a:pPr>
            <a:r>
              <a:rPr lang="en-US" sz="2400" dirty="0" smtClean="0"/>
              <a:t>And so, 21 feet of oak dropped into the first rapid, </a:t>
            </a:r>
            <a:r>
              <a:rPr lang="en-US" sz="2400" b="1" dirty="0" smtClean="0">
                <a:solidFill>
                  <a:srgbClr val="FF0000"/>
                </a:solidFill>
                <a:effectLst>
                  <a:outerShdw blurRad="38100" dist="38100" dir="2700000" algn="tl">
                    <a:srgbClr val="000000"/>
                  </a:outerShdw>
                </a:effectLst>
              </a:rPr>
              <a:t>lined up to perfection for the first boulder</a:t>
            </a:r>
            <a:r>
              <a:rPr lang="en-US" sz="2400" dirty="0" smtClean="0"/>
              <a:t>. Bow to the </a:t>
            </a:r>
            <a:r>
              <a:rPr lang="en-US" sz="2400" b="1" dirty="0" smtClean="0">
                <a:solidFill>
                  <a:srgbClr val="FF0000"/>
                </a:solidFill>
                <a:effectLst>
                  <a:outerShdw blurRad="38100" dist="38100" dir="2700000" algn="tl">
                    <a:srgbClr val="000000"/>
                  </a:outerShdw>
                </a:effectLst>
              </a:rPr>
              <a:t>bull’s eye</a:t>
            </a:r>
            <a:r>
              <a:rPr lang="en-US" sz="2400" dirty="0" smtClean="0"/>
              <a:t>, the three men soared into the air before their </a:t>
            </a:r>
            <a:r>
              <a:rPr lang="en-US" sz="2400" b="1" dirty="0" smtClean="0">
                <a:solidFill>
                  <a:srgbClr val="FF0000"/>
                </a:solidFill>
                <a:effectLst>
                  <a:outerShdw blurRad="38100" dist="38100" dir="2700000" algn="tl">
                    <a:srgbClr val="000000"/>
                  </a:outerShdw>
                </a:effectLst>
              </a:rPr>
              <a:t>baptism in cataclysmal froth</a:t>
            </a:r>
            <a:r>
              <a:rPr lang="en-US" sz="2400" dirty="0" smtClean="0"/>
              <a:t>. Somehow, they managed to swim back to the skiff before it rushed downstream for the next boulder. This time it </a:t>
            </a:r>
            <a:r>
              <a:rPr lang="en-US" sz="2400" b="1" dirty="0" smtClean="0">
                <a:solidFill>
                  <a:srgbClr val="FF0000"/>
                </a:solidFill>
                <a:effectLst>
                  <a:outerShdw blurRad="38100" dist="38100" dir="2700000" algn="tl">
                    <a:srgbClr val="000000"/>
                  </a:outerShdw>
                </a:effectLst>
              </a:rPr>
              <a:t>swung broadside with a death wish</a:t>
            </a:r>
            <a:r>
              <a:rPr lang="en-US" sz="2400" dirty="0" smtClean="0"/>
              <a:t>, and with </a:t>
            </a:r>
            <a:r>
              <a:rPr lang="en-US" sz="2400" b="1" dirty="0" smtClean="0">
                <a:solidFill>
                  <a:srgbClr val="FF0000"/>
                </a:solidFill>
                <a:effectLst>
                  <a:outerShdw blurRad="38100" dist="38100" dir="2700000" algn="tl">
                    <a:srgbClr val="000000"/>
                  </a:outerShdw>
                </a:effectLst>
              </a:rPr>
              <a:t>impeccable aim </a:t>
            </a:r>
            <a:r>
              <a:rPr lang="en-US" sz="2400" dirty="0" smtClean="0"/>
              <a:t>the rock </a:t>
            </a:r>
            <a:r>
              <a:rPr lang="en-US" sz="2400" b="1" dirty="0" smtClean="0">
                <a:solidFill>
                  <a:srgbClr val="FF0000"/>
                </a:solidFill>
                <a:effectLst>
                  <a:outerShdw blurRad="38100" dist="38100" dir="2700000" algn="tl">
                    <a:srgbClr val="000000"/>
                  </a:outerShdw>
                </a:effectLst>
              </a:rPr>
              <a:t>snapped the boat “quite in two” </a:t>
            </a:r>
            <a:r>
              <a:rPr lang="en-US" sz="2400" dirty="0" smtClean="0"/>
              <a:t>as Powell put it.</a:t>
            </a:r>
          </a:p>
          <a:p>
            <a:pPr>
              <a:lnSpc>
                <a:spcPts val="3300"/>
              </a:lnSpc>
            </a:pPr>
            <a:r>
              <a:rPr lang="en-US" sz="2400" dirty="0" smtClean="0"/>
              <a:t>Powell wrote, “We are as </a:t>
            </a:r>
            <a:r>
              <a:rPr lang="en-US" sz="2400" b="1" dirty="0" smtClean="0">
                <a:solidFill>
                  <a:srgbClr val="FF0000"/>
                </a:solidFill>
                <a:effectLst>
                  <a:outerShdw blurRad="38100" dist="38100" dir="2700000" algn="tl">
                    <a:srgbClr val="000000"/>
                  </a:outerShdw>
                </a:effectLst>
              </a:rPr>
              <a:t>glad to shake hands with them </a:t>
            </a:r>
            <a:r>
              <a:rPr lang="en-US" sz="2400" dirty="0" smtClean="0"/>
              <a:t>as though they had been on a voyage around the world, and wrecked on a distant coast.”</a:t>
            </a:r>
          </a:p>
          <a:p>
            <a:pPr>
              <a:lnSpc>
                <a:spcPts val="3300"/>
              </a:lnSpc>
            </a:pPr>
            <a:r>
              <a:rPr lang="en-US" sz="2400" dirty="0" smtClean="0"/>
              <a:t>However Powell’s relief wouldn’t last long. In the </a:t>
            </a:r>
            <a:r>
              <a:rPr lang="en-US" sz="2400" i="1" dirty="0" smtClean="0"/>
              <a:t>No-Name </a:t>
            </a:r>
            <a:r>
              <a:rPr lang="en-US" sz="2400" dirty="0" smtClean="0"/>
              <a:t>was </a:t>
            </a:r>
            <a:r>
              <a:rPr lang="en-US" sz="2400" b="1" dirty="0" smtClean="0">
                <a:solidFill>
                  <a:srgbClr val="FF0000"/>
                </a:solidFill>
                <a:effectLst>
                  <a:outerShdw blurRad="38100" dist="38100" dir="2700000" algn="tl">
                    <a:srgbClr val="000000"/>
                  </a:outerShdw>
                </a:effectLst>
              </a:rPr>
              <a:t>a third of the 10-month food supply</a:t>
            </a:r>
            <a:r>
              <a:rPr lang="en-US" sz="2400" dirty="0" smtClean="0"/>
              <a:t>, the </a:t>
            </a:r>
            <a:r>
              <a:rPr lang="en-US" sz="2400" b="1" dirty="0" smtClean="0">
                <a:solidFill>
                  <a:srgbClr val="FF0000"/>
                </a:solidFill>
                <a:effectLst>
                  <a:outerShdw blurRad="38100" dist="38100" dir="2700000" algn="tl">
                    <a:srgbClr val="000000"/>
                  </a:outerShdw>
                </a:effectLst>
              </a:rPr>
              <a:t>three men’s additional belongings, a few guns</a:t>
            </a:r>
            <a:r>
              <a:rPr lang="en-US" sz="2400" dirty="0" smtClean="0"/>
              <a:t>, and most importantly— </a:t>
            </a:r>
            <a:r>
              <a:rPr lang="en-US" sz="2400" b="1" dirty="0" smtClean="0">
                <a:solidFill>
                  <a:srgbClr val="FF0000"/>
                </a:solidFill>
                <a:effectLst>
                  <a:outerShdw blurRad="38100" dist="38100" dir="2700000" algn="tl">
                    <a:srgbClr val="000000"/>
                  </a:outerShdw>
                </a:effectLst>
              </a:rPr>
              <a:t>the barometers.</a:t>
            </a:r>
            <a:r>
              <a:rPr lang="en-US" sz="2400" dirty="0" smtClean="0"/>
              <a:t> Without these instruments, the </a:t>
            </a:r>
            <a:r>
              <a:rPr lang="en-US" sz="2400" b="1" dirty="0" smtClean="0">
                <a:solidFill>
                  <a:srgbClr val="FF0000"/>
                </a:solidFill>
                <a:effectLst>
                  <a:outerShdw blurRad="38100" dist="38100" dir="2700000" algn="tl">
                    <a:srgbClr val="000000"/>
                  </a:outerShdw>
                </a:effectLst>
              </a:rPr>
              <a:t>expedition had lost its entire purpose to map The Great Unknown</a:t>
            </a:r>
            <a:r>
              <a:rPr lang="en-US" sz="2400" dirty="0" smtClean="0"/>
              <a:t>. </a:t>
            </a:r>
          </a:p>
        </p:txBody>
      </p:sp>
      <p:sp>
        <p:nvSpPr>
          <p:cNvPr id="2" name="Title 1"/>
          <p:cNvSpPr>
            <a:spLocks noGrp="1"/>
          </p:cNvSpPr>
          <p:nvPr>
            <p:ph type="title"/>
          </p:nvPr>
        </p:nvSpPr>
        <p:spPr>
          <a:solidFill>
            <a:srgbClr val="FFFF00"/>
          </a:solidFill>
        </p:spPr>
        <p:txBody>
          <a:bodyPr/>
          <a:lstStyle/>
          <a:p>
            <a:pPr lvl="0"/>
            <a:r>
              <a:rPr lang="en-US" dirty="0" smtClean="0"/>
              <a:t>Powell’s expedition down the </a:t>
            </a:r>
            <a:r>
              <a:rPr lang="en-US" dirty="0" err="1" smtClean="0"/>
              <a:t>colorado</a:t>
            </a:r>
            <a:r>
              <a:rPr lang="en-US" dirty="0" smtClean="0"/>
              <a:t/>
            </a:r>
            <a:br>
              <a:rPr lang="en-US" dirty="0" smtClean="0"/>
            </a:br>
            <a:endParaRPr lang="en-US" dirty="0"/>
          </a:p>
        </p:txBody>
      </p:sp>
      <p:sp>
        <p:nvSpPr>
          <p:cNvPr id="280578" name="AutoShape 2" descr="https://mild2wildrafting.com/wp-content/uploads/2020/10/EP-18120980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80580" name="AutoShape 4" descr="https://mild2wildrafting.com/wp-content/uploads/2020/10/EP-18120980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80581" name="Picture 5"/>
          <p:cNvPicPr>
            <a:picLocks noChangeAspect="1" noChangeArrowheads="1"/>
          </p:cNvPicPr>
          <p:nvPr/>
        </p:nvPicPr>
        <p:blipFill>
          <a:blip r:embed="rId2" cstate="print"/>
          <a:srcRect l="1389" t="1219" r="2778"/>
          <a:stretch>
            <a:fillRect/>
          </a:stretch>
        </p:blipFill>
        <p:spPr bwMode="auto">
          <a:xfrm>
            <a:off x="3886200" y="685800"/>
            <a:ext cx="5257800" cy="6172200"/>
          </a:xfrm>
          <a:prstGeom prst="rect">
            <a:avLst/>
          </a:prstGeom>
          <a:noFill/>
          <a:ln w="9525">
            <a:noFill/>
            <a:miter lim="800000"/>
            <a:headEnd/>
            <a:tailEnd/>
          </a:ln>
        </p:spPr>
      </p:pic>
      <p:sp>
        <p:nvSpPr>
          <p:cNvPr id="7" name="Title 1"/>
          <p:cNvSpPr txBox="1">
            <a:spLocks/>
          </p:cNvSpPr>
          <p:nvPr/>
        </p:nvSpPr>
        <p:spPr>
          <a:xfrm>
            <a:off x="-838200" y="1905000"/>
            <a:ext cx="9144000" cy="6858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1" i="0" u="none" strike="noStrike" kern="1200" cap="all" spc="0" normalizeH="0" baseline="0" noProof="0" dirty="0">
              <a:ln>
                <a:noFill/>
              </a:ln>
              <a:solidFill>
                <a:schemeClr val="tx1"/>
              </a:solidFill>
              <a:effectLst/>
              <a:uLnTx/>
              <a:uFillTx/>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fill="hold" grpId="0" nodeType="clickEffect">
                                  <p:stCondLst>
                                    <p:cond delay="0"/>
                                  </p:stCondLst>
                                  <p:childTnLst>
                                    <p:animMotion origin="layout" path="M 3.33333E-6 4.60328E-7 L 3.33333E-6 -1.30234 " pathEditMode="relative" rAng="0" ptsTypes="AA">
                                      <p:cBhvr>
                                        <p:cTn id="6" dur="30000" fill="hold"/>
                                        <p:tgtEl>
                                          <p:spTgt spid="6"/>
                                        </p:tgtEl>
                                        <p:attrNameLst>
                                          <p:attrName>ppt_x</p:attrName>
                                          <p:attrName>ppt_y</p:attrName>
                                        </p:attrNameLst>
                                      </p:cBhvr>
                                      <p:rCtr x="0" y="-6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380672"/>
            <a:ext cx="9144000" cy="5262979"/>
          </a:xfrm>
          <a:prstGeom prst="rect">
            <a:avLst/>
          </a:prstGeom>
        </p:spPr>
        <p:txBody>
          <a:bodyPr wrap="square">
            <a:spAutoFit/>
          </a:bodyPr>
          <a:lstStyle/>
          <a:p>
            <a:pPr>
              <a:lnSpc>
                <a:spcPct val="150000"/>
              </a:lnSpc>
            </a:pPr>
            <a:r>
              <a:rPr lang="en-US" sz="2800" b="1" dirty="0" smtClean="0">
                <a:solidFill>
                  <a:srgbClr val="FF0000"/>
                </a:solidFill>
                <a:effectLst>
                  <a:outerShdw blurRad="38100" dist="38100" dir="2700000" algn="tl">
                    <a:srgbClr val="000000"/>
                  </a:outerShdw>
                </a:effectLst>
              </a:rPr>
              <a:t>Early in their expedition</a:t>
            </a:r>
            <a:r>
              <a:rPr lang="en-US" sz="2800" dirty="0" smtClean="0"/>
              <a:t>, John Wesley Powell’s men </a:t>
            </a:r>
            <a:r>
              <a:rPr lang="en-US" sz="2800" b="1" dirty="0" smtClean="0">
                <a:solidFill>
                  <a:srgbClr val="FF0000"/>
                </a:solidFill>
                <a:effectLst>
                  <a:outerShdw blurRad="38100" dist="38100" dir="2700000" algn="tl">
                    <a:srgbClr val="000000"/>
                  </a:outerShdw>
                </a:effectLst>
              </a:rPr>
              <a:t>smashed one of their </a:t>
            </a:r>
            <a:r>
              <a:rPr lang="en-US" sz="2800" dirty="0" smtClean="0"/>
              <a:t>four </a:t>
            </a:r>
            <a:r>
              <a:rPr lang="en-US" sz="2800" b="1" dirty="0" smtClean="0">
                <a:solidFill>
                  <a:srgbClr val="FF0000"/>
                </a:solidFill>
                <a:effectLst>
                  <a:outerShdw blurRad="38100" dist="38100" dir="2700000" algn="tl">
                    <a:srgbClr val="000000"/>
                  </a:outerShdw>
                </a:effectLst>
              </a:rPr>
              <a:t>wooden boats </a:t>
            </a:r>
            <a:r>
              <a:rPr lang="en-US" sz="2800" dirty="0" smtClean="0"/>
              <a:t>at </a:t>
            </a:r>
            <a:r>
              <a:rPr lang="en-US" sz="2800" b="1" dirty="0" smtClean="0">
                <a:solidFill>
                  <a:srgbClr val="FF0000"/>
                </a:solidFill>
                <a:effectLst>
                  <a:outerShdw blurRad="38100" dist="38100" dir="2700000" algn="tl">
                    <a:srgbClr val="000000"/>
                  </a:outerShdw>
                </a:effectLst>
              </a:rPr>
              <a:t>Disaster Falls </a:t>
            </a:r>
            <a:r>
              <a:rPr lang="en-US" sz="2800" dirty="0" smtClean="0"/>
              <a:t>in Colorado’s “Canyon of </a:t>
            </a:r>
            <a:r>
              <a:rPr lang="en-US" sz="2800" dirty="0" err="1" smtClean="0"/>
              <a:t>Lodore</a:t>
            </a:r>
            <a:r>
              <a:rPr lang="en-US" sz="2800" dirty="0" smtClean="0"/>
              <a:t>”. With </a:t>
            </a:r>
            <a:r>
              <a:rPr lang="en-US" sz="2800" b="1" dirty="0" smtClean="0">
                <a:solidFill>
                  <a:srgbClr val="FF0000"/>
                </a:solidFill>
                <a:effectLst>
                  <a:outerShdw blurRad="38100" dist="38100" dir="2700000" algn="tl">
                    <a:srgbClr val="000000"/>
                  </a:outerShdw>
                </a:effectLst>
              </a:rPr>
              <a:t>only three boats left</a:t>
            </a:r>
            <a:r>
              <a:rPr lang="en-US" sz="2800" dirty="0" smtClean="0"/>
              <a:t>, Powell was </a:t>
            </a:r>
            <a:r>
              <a:rPr lang="en-US" sz="2800" b="1" dirty="0" smtClean="0">
                <a:solidFill>
                  <a:srgbClr val="FF0000"/>
                </a:solidFill>
                <a:effectLst>
                  <a:outerShdw blurRad="38100" dist="38100" dir="2700000" algn="tl">
                    <a:srgbClr val="000000"/>
                  </a:outerShdw>
                </a:effectLst>
              </a:rPr>
              <a:t>forced to take precautions</a:t>
            </a:r>
            <a:r>
              <a:rPr lang="en-US" sz="2800" dirty="0" smtClean="0"/>
              <a:t>. In the subsequent days and months, he had his men do the</a:t>
            </a:r>
            <a:r>
              <a:rPr lang="en-US" sz="2800" b="1" dirty="0" smtClean="0">
                <a:solidFill>
                  <a:srgbClr val="FF0000"/>
                </a:solidFill>
                <a:effectLst>
                  <a:outerShdw blurRad="38100" dist="38100" dir="2700000" algn="tl">
                    <a:srgbClr val="000000"/>
                  </a:outerShdw>
                </a:effectLst>
              </a:rPr>
              <a:t> backbreaking work of unloading their hundreds of pounds of supplies, portaging the supplies around rapids, </a:t>
            </a:r>
            <a:r>
              <a:rPr lang="en-US" sz="2800" dirty="0" smtClean="0"/>
              <a:t>and then lining the empty boats through the most difficult rapids</a:t>
            </a:r>
            <a:endParaRPr lang="en-US" sz="2800" dirty="0"/>
          </a:p>
        </p:txBody>
      </p:sp>
      <p:sp>
        <p:nvSpPr>
          <p:cNvPr id="5" name="Rectangle 4"/>
          <p:cNvSpPr/>
          <p:nvPr/>
        </p:nvSpPr>
        <p:spPr>
          <a:xfrm>
            <a:off x="0" y="685800"/>
            <a:ext cx="9144000" cy="4648200"/>
          </a:xfrm>
          <a:prstGeom prst="rect">
            <a:avLst/>
          </a:prstGeom>
          <a:solidFill>
            <a:srgbClr val="10D1D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Powell’s expedition down the </a:t>
            </a:r>
            <a:r>
              <a:rPr lang="en-US" dirty="0" err="1" smtClean="0"/>
              <a:t>colorado</a:t>
            </a:r>
            <a:endParaRPr lang="en-US" dirty="0"/>
          </a:p>
        </p:txBody>
      </p:sp>
      <p:pic>
        <p:nvPicPr>
          <p:cNvPr id="4" name="Picture 4" descr="https://imengine.public.prod.dur.navigacloud.com/?uuid=E316E3BD-B374-4B51-AD90-B50145D94E60&amp;function=cover&amp;type=preview&amp;source=false&amp;width=1600&amp;height=1347"/>
          <p:cNvPicPr>
            <a:picLocks noChangeAspect="1" noChangeArrowheads="1"/>
          </p:cNvPicPr>
          <p:nvPr/>
        </p:nvPicPr>
        <p:blipFill>
          <a:blip r:embed="rId2" cstate="print"/>
          <a:srcRect/>
          <a:stretch>
            <a:fillRect/>
          </a:stretch>
        </p:blipFill>
        <p:spPr bwMode="auto">
          <a:xfrm>
            <a:off x="1676400" y="685800"/>
            <a:ext cx="5426706" cy="4572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fill="hold" grpId="0" nodeType="clickEffect">
                                  <p:stCondLst>
                                    <p:cond delay="0"/>
                                  </p:stCondLst>
                                  <p:childTnLst>
                                    <p:animMotion origin="layout" path="M 0 1.44807E-6 L 0 -0.59635 " pathEditMode="relative" rAng="0" ptsTypes="AA">
                                      <p:cBhvr>
                                        <p:cTn id="6" dur="20000" fill="hold"/>
                                        <p:tgtEl>
                                          <p:spTgt spid="3"/>
                                        </p:tgtEl>
                                        <p:attrNameLst>
                                          <p:attrName>ppt_x</p:attrName>
                                          <p:attrName>ppt_y</p:attrName>
                                        </p:attrNameLst>
                                      </p:cBhvr>
                                      <p:rCtr x="0" y="-2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85800"/>
            <a:ext cx="4191000" cy="6017032"/>
          </a:xfrm>
          <a:prstGeom prst="rect">
            <a:avLst/>
          </a:prstGeom>
        </p:spPr>
        <p:txBody>
          <a:bodyPr wrap="square">
            <a:spAutoFit/>
          </a:bodyPr>
          <a:lstStyle/>
          <a:p>
            <a:pPr>
              <a:lnSpc>
                <a:spcPts val="3300"/>
              </a:lnSpc>
            </a:pPr>
            <a:r>
              <a:rPr lang="en-US" sz="2400" dirty="0" smtClean="0"/>
              <a:t>A </a:t>
            </a:r>
            <a:r>
              <a:rPr lang="en-US" sz="2400" b="1" dirty="0" smtClean="0">
                <a:solidFill>
                  <a:srgbClr val="FF0000"/>
                </a:solidFill>
                <a:effectLst>
                  <a:outerShdw blurRad="38100" dist="38100" dir="2700000" algn="tl">
                    <a:srgbClr val="000000"/>
                  </a:outerShdw>
                </a:effectLst>
              </a:rPr>
              <a:t>dramatic scene </a:t>
            </a:r>
            <a:r>
              <a:rPr lang="en-US" sz="2400" dirty="0" smtClean="0"/>
              <a:t>in Powell’s account of his trip through the Grand Canyon was when </a:t>
            </a:r>
            <a:r>
              <a:rPr lang="en-US" sz="2400" b="1" dirty="0" smtClean="0">
                <a:solidFill>
                  <a:srgbClr val="FF0000"/>
                </a:solidFill>
                <a:effectLst>
                  <a:outerShdw blurRad="38100" dist="38100" dir="2700000" algn="tl">
                    <a:srgbClr val="000000"/>
                  </a:outerShdw>
                </a:effectLst>
              </a:rPr>
              <a:t>he was stuck on a cliff face</a:t>
            </a:r>
            <a:r>
              <a:rPr lang="en-US" sz="2400" dirty="0" smtClean="0"/>
              <a:t>. He was </a:t>
            </a:r>
            <a:r>
              <a:rPr lang="en-US" sz="2400" b="1" dirty="0" smtClean="0">
                <a:solidFill>
                  <a:srgbClr val="FF0000"/>
                </a:solidFill>
                <a:effectLst>
                  <a:outerShdw blurRad="38100" dist="38100" dir="2700000" algn="tl">
                    <a:srgbClr val="000000"/>
                  </a:outerShdw>
                </a:effectLst>
              </a:rPr>
              <a:t>hiking with another boatman </a:t>
            </a:r>
            <a:r>
              <a:rPr lang="en-US" sz="2400" dirty="0" smtClean="0"/>
              <a:t>but they had </a:t>
            </a:r>
            <a:r>
              <a:rPr lang="en-US" sz="2400" b="1" dirty="0" smtClean="0">
                <a:solidFill>
                  <a:srgbClr val="FF0000"/>
                </a:solidFill>
                <a:effectLst>
                  <a:outerShdw blurRad="38100" dist="38100" dir="2700000" algn="tl">
                    <a:srgbClr val="000000"/>
                  </a:outerShdw>
                </a:effectLst>
              </a:rPr>
              <a:t>forgotten to bring rope</a:t>
            </a:r>
            <a:r>
              <a:rPr lang="en-US" sz="2400" dirty="0" smtClean="0"/>
              <a:t>. The </a:t>
            </a:r>
            <a:r>
              <a:rPr lang="en-US" sz="2400" b="1" dirty="0" smtClean="0">
                <a:solidFill>
                  <a:srgbClr val="FF0000"/>
                </a:solidFill>
                <a:effectLst>
                  <a:outerShdw blurRad="38100" dist="38100" dir="2700000" algn="tl">
                    <a:srgbClr val="000000"/>
                  </a:outerShdw>
                </a:effectLst>
              </a:rPr>
              <a:t>boatman above him took off his clothes </a:t>
            </a:r>
            <a:r>
              <a:rPr lang="en-US" sz="2400" dirty="0" smtClean="0"/>
              <a:t>and </a:t>
            </a:r>
            <a:r>
              <a:rPr lang="en-US" sz="2400" b="1" dirty="0" smtClean="0">
                <a:solidFill>
                  <a:srgbClr val="FF0000"/>
                </a:solidFill>
                <a:effectLst>
                  <a:outerShdw blurRad="38100" dist="38100" dir="2700000" algn="tl">
                    <a:srgbClr val="000000"/>
                  </a:outerShdw>
                </a:effectLst>
              </a:rPr>
              <a:t>used his long johns as a makeshift rope </a:t>
            </a:r>
            <a:r>
              <a:rPr lang="en-US" sz="2400" dirty="0" smtClean="0"/>
              <a:t>&amp; lowered them down. </a:t>
            </a:r>
            <a:r>
              <a:rPr lang="en-US" sz="2400" b="1" dirty="0" smtClean="0">
                <a:solidFill>
                  <a:srgbClr val="FF0000"/>
                </a:solidFill>
                <a:effectLst>
                  <a:outerShdw blurRad="38100" dist="38100" dir="2700000" algn="tl">
                    <a:srgbClr val="000000"/>
                  </a:outerShdw>
                </a:effectLst>
              </a:rPr>
              <a:t>Powell leaned back with his only arm and grabbed</a:t>
            </a:r>
            <a:r>
              <a:rPr lang="en-US" sz="2400" dirty="0" smtClean="0"/>
              <a:t> the dangling long johns. He wrote, </a:t>
            </a:r>
            <a:r>
              <a:rPr lang="en-US" sz="2400" b="1" dirty="0" smtClean="0">
                <a:solidFill>
                  <a:srgbClr val="FF0000"/>
                </a:solidFill>
                <a:effectLst>
                  <a:outerShdw blurRad="38100" dist="38100" dir="2700000" algn="tl">
                    <a:srgbClr val="000000"/>
                  </a:outerShdw>
                </a:effectLst>
              </a:rPr>
              <a:t>“and thus I am saved”</a:t>
            </a:r>
            <a:endParaRPr lang="en-US" sz="2400" b="1" dirty="0">
              <a:solidFill>
                <a:srgbClr val="FF0000"/>
              </a:solidFill>
              <a:effectLst>
                <a:outerShdw blurRad="38100" dist="38100" dir="2700000" algn="tl">
                  <a:srgbClr val="000000"/>
                </a:outerShdw>
              </a:effectLst>
            </a:endParaRPr>
          </a:p>
        </p:txBody>
      </p:sp>
      <p:sp>
        <p:nvSpPr>
          <p:cNvPr id="2" name="Title 1"/>
          <p:cNvSpPr>
            <a:spLocks noGrp="1"/>
          </p:cNvSpPr>
          <p:nvPr>
            <p:ph type="title"/>
          </p:nvPr>
        </p:nvSpPr>
        <p:spPr>
          <a:solidFill>
            <a:srgbClr val="FFFF00"/>
          </a:solidFill>
        </p:spPr>
        <p:txBody>
          <a:bodyPr/>
          <a:lstStyle/>
          <a:p>
            <a:r>
              <a:rPr lang="en-US" dirty="0" smtClean="0"/>
              <a:t>Powell’s expedition down the </a:t>
            </a:r>
            <a:r>
              <a:rPr lang="en-US" dirty="0" err="1" smtClean="0"/>
              <a:t>colorado</a:t>
            </a:r>
            <a:endParaRPr lang="en-US" dirty="0"/>
          </a:p>
        </p:txBody>
      </p:sp>
      <p:pic>
        <p:nvPicPr>
          <p:cNvPr id="181250" name="Picture 2" descr="https://imengine.public.prod.dur.navigacloud.com/?uuid=AFD76DFB-BF14-4F97-BBEC-86D7CB8E39C9&amp;function=cover&amp;type=preview&amp;source=false&amp;width=1400&amp;height=1743"/>
          <p:cNvPicPr>
            <a:picLocks noChangeAspect="1" noChangeArrowheads="1"/>
          </p:cNvPicPr>
          <p:nvPr/>
        </p:nvPicPr>
        <p:blipFill>
          <a:blip r:embed="rId2" cstate="print"/>
          <a:srcRect/>
          <a:stretch>
            <a:fillRect/>
          </a:stretch>
        </p:blipFill>
        <p:spPr bwMode="auto">
          <a:xfrm>
            <a:off x="4206238" y="685799"/>
            <a:ext cx="4937761" cy="6172201"/>
          </a:xfrm>
          <a:prstGeom prst="rect">
            <a:avLst/>
          </a:prstGeom>
          <a:noFill/>
        </p:spPr>
      </p:pic>
      <p:sp>
        <p:nvSpPr>
          <p:cNvPr id="6" name="TextBox 5"/>
          <p:cNvSpPr txBox="1"/>
          <p:nvPr/>
        </p:nvSpPr>
        <p:spPr>
          <a:xfrm>
            <a:off x="2362200" y="2438400"/>
            <a:ext cx="4419600" cy="2308324"/>
          </a:xfrm>
          <a:prstGeom prst="rect">
            <a:avLst/>
          </a:prstGeom>
          <a:solidFill>
            <a:srgbClr val="FFFF00"/>
          </a:solidFill>
          <a:ln>
            <a:solidFill>
              <a:schemeClr val="tx1"/>
            </a:solidFill>
          </a:ln>
        </p:spPr>
        <p:txBody>
          <a:bodyPr wrap="square" rtlCol="0">
            <a:spAutoFit/>
          </a:bodyPr>
          <a:lstStyle/>
          <a:p>
            <a:pPr marL="171450" indent="-171450" algn="ctr"/>
            <a:r>
              <a:rPr lang="en-US" sz="4800" b="1" dirty="0" smtClean="0"/>
              <a:t>BACK TO THE PARK OVERVIEW</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20000"/>
                                  </p:stCondLst>
                                  <p:childTnLst>
                                    <p:set>
                                      <p:cBhvr>
                                        <p:cTn id="6" dur="1" fill="hold">
                                          <p:stCondLst>
                                            <p:cond delay="0"/>
                                          </p:stCondLst>
                                        </p:cTn>
                                        <p:tgtEl>
                                          <p:spTgt spid="6"/>
                                        </p:tgtEl>
                                        <p:attrNameLst>
                                          <p:attrName>style.visibility</p:attrName>
                                        </p:attrNameLst>
                                      </p:cBhvr>
                                      <p:to>
                                        <p:strVal val="visible"/>
                                      </p:to>
                                    </p:set>
                                    <p:anim from="(-#ppt_w/2)" to="(#ppt_x)" calcmode="lin" valueType="num">
                                      <p:cBhvr>
                                        <p:cTn id="7" dur="600" fill="hold">
                                          <p:stCondLst>
                                            <p:cond delay="0"/>
                                          </p:stCondLst>
                                        </p:cTn>
                                        <p:tgtEl>
                                          <p:spTgt spid="6"/>
                                        </p:tgtEl>
                                        <p:attrNameLst>
                                          <p:attrName>ppt_x</p:attrName>
                                        </p:attrNameLst>
                                      </p:cBhvr>
                                    </p:anim>
                                    <p:anim from="0" to="-1.0" calcmode="lin" valueType="num">
                                      <p:cBhvr>
                                        <p:cTn id="8" dur="200" decel="50000" autoRev="1" fill="hold">
                                          <p:stCondLst>
                                            <p:cond delay="600"/>
                                          </p:stCondLst>
                                        </p:cTn>
                                        <p:tgtEl>
                                          <p:spTgt spid="6"/>
                                        </p:tgtEl>
                                        <p:attrNameLst>
                                          <p:attrName>xshear</p:attrName>
                                        </p:attrNameLst>
                                      </p:cBhvr>
                                    </p:anim>
                                    <p:animScale>
                                      <p:cBhvr>
                                        <p:cTn id="9" dur="200" decel="100000" autoRev="1" fill="hold">
                                          <p:stCondLst>
                                            <p:cond delay="600"/>
                                          </p:stCondLst>
                                        </p:cTn>
                                        <p:tgtEl>
                                          <p:spTgt spid="6"/>
                                        </p:tgtEl>
                                      </p:cBhvr>
                                      <p:from x="100000" y="100000"/>
                                      <p:to x="80000" y="100000"/>
                                    </p:animScale>
                                    <p:anim by="(#ppt_h/3+#ppt_w*0.1)" calcmode="lin" valueType="num">
                                      <p:cBhvr additive="sum">
                                        <p:cTn id="10" dur="200" decel="100000" autoRev="1" fill="hold">
                                          <p:stCondLst>
                                            <p:cond delay="600"/>
                                          </p:stCondLst>
                                        </p:cTn>
                                        <p:tgtEl>
                                          <p:spTgt spid="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609600"/>
            <a:ext cx="4648200" cy="3924151"/>
          </a:xfrm>
          <a:prstGeom prst="rect">
            <a:avLst/>
          </a:prstGeom>
        </p:spPr>
        <p:txBody>
          <a:bodyPr wrap="square">
            <a:spAutoFit/>
          </a:bodyPr>
          <a:lstStyle/>
          <a:p>
            <a:pPr marL="176213" indent="-176213">
              <a:spcAft>
                <a:spcPts val="1000"/>
              </a:spcAft>
              <a:buFont typeface="Arial" pitchFamily="34" charset="0"/>
              <a:buChar char="•"/>
            </a:pPr>
            <a:r>
              <a:rPr lang="en-US" sz="2800" b="1" dirty="0" smtClean="0">
                <a:solidFill>
                  <a:srgbClr val="FF0000"/>
                </a:solidFill>
                <a:effectLst>
                  <a:outerShdw blurRad="38100" dist="38100" dir="2700000" algn="tl">
                    <a:srgbClr val="000000"/>
                  </a:outerShdw>
                </a:effectLst>
              </a:rPr>
              <a:t>1893</a:t>
            </a:r>
            <a:r>
              <a:rPr lang="en-US" sz="2800" dirty="0" smtClean="0"/>
              <a:t> – the Grand Canyon was designated a </a:t>
            </a:r>
            <a:r>
              <a:rPr lang="en-US" sz="2800" b="1" dirty="0" smtClean="0">
                <a:solidFill>
                  <a:srgbClr val="FF0000"/>
                </a:solidFill>
                <a:effectLst>
                  <a:outerShdw blurRad="38100" dist="38100" dir="2700000" algn="tl">
                    <a:srgbClr val="000000"/>
                  </a:outerShdw>
                </a:effectLst>
              </a:rPr>
              <a:t>Forest Reserve</a:t>
            </a:r>
          </a:p>
          <a:p>
            <a:pPr marL="176213" indent="-176213">
              <a:spcAft>
                <a:spcPts val="1000"/>
              </a:spcAft>
              <a:buFont typeface="Arial" pitchFamily="34" charset="0"/>
              <a:buChar char="•"/>
            </a:pPr>
            <a:r>
              <a:rPr lang="en-US" sz="2800" b="1" dirty="0" smtClean="0">
                <a:solidFill>
                  <a:srgbClr val="FF0000"/>
                </a:solidFill>
                <a:effectLst>
                  <a:outerShdw blurRad="38100" dist="38100" dir="2700000" algn="tl">
                    <a:srgbClr val="000000"/>
                  </a:outerShdw>
                </a:effectLst>
              </a:rPr>
              <a:t>1906</a:t>
            </a:r>
            <a:r>
              <a:rPr lang="en-US" sz="2800" dirty="0" smtClean="0"/>
              <a:t> -The Grand Canyon was designated a </a:t>
            </a:r>
            <a:r>
              <a:rPr lang="en-US" sz="2800" b="1" dirty="0" smtClean="0">
                <a:solidFill>
                  <a:srgbClr val="FF0000"/>
                </a:solidFill>
                <a:effectLst>
                  <a:outerShdw blurRad="38100" dist="38100" dir="2700000" algn="tl">
                    <a:srgbClr val="000000"/>
                  </a:outerShdw>
                </a:effectLst>
              </a:rPr>
              <a:t>Game Preserve</a:t>
            </a:r>
          </a:p>
          <a:p>
            <a:pPr marL="176213" indent="-176213">
              <a:spcAft>
                <a:spcPts val="1000"/>
              </a:spcAft>
              <a:buFont typeface="Arial" pitchFamily="34" charset="0"/>
              <a:buChar char="•"/>
            </a:pPr>
            <a:r>
              <a:rPr lang="en-US" sz="2800" b="1" dirty="0" smtClean="0">
                <a:solidFill>
                  <a:srgbClr val="FF0000"/>
                </a:solidFill>
                <a:effectLst>
                  <a:outerShdw blurRad="38100" dist="38100" dir="2700000" algn="tl">
                    <a:srgbClr val="000000"/>
                  </a:outerShdw>
                </a:effectLst>
              </a:rPr>
              <a:t>1908</a:t>
            </a:r>
            <a:r>
              <a:rPr lang="en-US" sz="2800" dirty="0" smtClean="0"/>
              <a:t> - It was designated a </a:t>
            </a:r>
            <a:r>
              <a:rPr lang="en-US" sz="2800" b="1" dirty="0" smtClean="0">
                <a:solidFill>
                  <a:srgbClr val="FF0000"/>
                </a:solidFill>
                <a:effectLst>
                  <a:outerShdw blurRad="38100" dist="38100" dir="2700000" algn="tl">
                    <a:srgbClr val="000000"/>
                  </a:outerShdw>
                </a:effectLst>
              </a:rPr>
              <a:t>National Monument</a:t>
            </a:r>
          </a:p>
          <a:p>
            <a:pPr marL="176213" indent="-176213">
              <a:spcAft>
                <a:spcPts val="600"/>
              </a:spcAft>
              <a:buFont typeface="Arial" pitchFamily="34" charset="0"/>
              <a:buChar char="•"/>
            </a:pPr>
            <a:r>
              <a:rPr lang="en-US" sz="2800" dirty="0" smtClean="0"/>
              <a:t>(Measures to </a:t>
            </a:r>
            <a:r>
              <a:rPr lang="en-US" sz="2800" b="1" dirty="0" smtClean="0">
                <a:solidFill>
                  <a:srgbClr val="FF0000"/>
                </a:solidFill>
                <a:effectLst>
                  <a:outerShdw blurRad="38100" dist="38100" dir="2700000" algn="tl">
                    <a:srgbClr val="000000"/>
                  </a:outerShdw>
                </a:effectLst>
              </a:rPr>
              <a:t>protect Grand</a:t>
            </a:r>
            <a:endParaRPr lang="en-US" sz="2800" b="1" dirty="0">
              <a:solidFill>
                <a:srgbClr val="FF0000"/>
              </a:solidFill>
              <a:effectLst>
                <a:outerShdw blurRad="38100" dist="38100" dir="2700000" algn="tl">
                  <a:srgbClr val="000000"/>
                </a:outerShdw>
              </a:effectLst>
            </a:endParaRPr>
          </a:p>
        </p:txBody>
      </p:sp>
      <p:sp>
        <p:nvSpPr>
          <p:cNvPr id="23" name="Rectangle 22"/>
          <p:cNvSpPr/>
          <p:nvPr/>
        </p:nvSpPr>
        <p:spPr>
          <a:xfrm>
            <a:off x="0" y="4419600"/>
            <a:ext cx="9144000" cy="2934137"/>
          </a:xfrm>
          <a:prstGeom prst="rect">
            <a:avLst/>
          </a:prstGeom>
        </p:spPr>
        <p:txBody>
          <a:bodyPr wrap="square">
            <a:spAutoFit/>
          </a:bodyPr>
          <a:lstStyle/>
          <a:p>
            <a:pPr marL="176213" indent="-176213">
              <a:spcAft>
                <a:spcPts val="1000"/>
              </a:spcAft>
            </a:pPr>
            <a:r>
              <a:rPr lang="en-US" sz="2800" b="1" dirty="0" smtClean="0">
                <a:solidFill>
                  <a:srgbClr val="FF0000"/>
                </a:solidFill>
                <a:effectLst>
                  <a:outerShdw blurRad="38100" dist="38100" dir="2700000" algn="tl">
                    <a:srgbClr val="000000"/>
                  </a:outerShdw>
                </a:effectLst>
              </a:rPr>
              <a:t>	Canyon for future generations took a lengthy and crooked course</a:t>
            </a:r>
            <a:r>
              <a:rPr lang="en-US" sz="2800" dirty="0" smtClean="0"/>
              <a:t>, allowing alert individuals plenty time to </a:t>
            </a:r>
            <a:r>
              <a:rPr lang="en-US" sz="2800" b="1" dirty="0" smtClean="0">
                <a:solidFill>
                  <a:srgbClr val="FF0000"/>
                </a:solidFill>
                <a:effectLst>
                  <a:outerShdw blurRad="38100" dist="38100" dir="2700000" algn="tl">
                    <a:srgbClr val="000000"/>
                  </a:outerShdw>
                </a:effectLst>
              </a:rPr>
              <a:t>establish private land claims </a:t>
            </a:r>
            <a:r>
              <a:rPr lang="en-US" sz="2800" dirty="0" smtClean="0"/>
              <a:t>before 1908)</a:t>
            </a:r>
            <a:endParaRPr lang="en-US" sz="2800" b="1" dirty="0" smtClean="0">
              <a:solidFill>
                <a:srgbClr val="FF0000"/>
              </a:solidFill>
              <a:effectLst>
                <a:outerShdw blurRad="38100" dist="38100" dir="2700000" algn="tl">
                  <a:srgbClr val="000000"/>
                </a:outerShdw>
              </a:effectLst>
            </a:endParaRPr>
          </a:p>
          <a:p>
            <a:pPr marL="176213" indent="-176213">
              <a:spcAft>
                <a:spcPts val="1000"/>
              </a:spcAft>
              <a:buFont typeface="Arial" pitchFamily="34" charset="0"/>
              <a:buChar char="•"/>
            </a:pPr>
            <a:r>
              <a:rPr lang="en-US" sz="2800" b="1" dirty="0" smtClean="0">
                <a:solidFill>
                  <a:srgbClr val="FF0000"/>
                </a:solidFill>
                <a:effectLst>
                  <a:outerShdw blurRad="38100" dist="38100" dir="2700000" algn="tl">
                    <a:srgbClr val="000000"/>
                  </a:outerShdw>
                </a:effectLst>
              </a:rPr>
              <a:t>1919</a:t>
            </a:r>
            <a:r>
              <a:rPr lang="en-US" sz="2800" dirty="0" smtClean="0"/>
              <a:t> - The Grand Canyon was finally established as </a:t>
            </a:r>
            <a:r>
              <a:rPr lang="en-US" sz="2800" b="1" dirty="0" smtClean="0">
                <a:solidFill>
                  <a:srgbClr val="FF0000"/>
                </a:solidFill>
                <a:effectLst>
                  <a:outerShdw blurRad="38100" dist="38100" dir="2700000" algn="tl">
                    <a:srgbClr val="000000"/>
                  </a:outerShdw>
                </a:effectLst>
              </a:rPr>
              <a:t>America’s 17th National Park</a:t>
            </a:r>
          </a:p>
          <a:p>
            <a:pPr marL="176213" indent="-176213">
              <a:spcAft>
                <a:spcPts val="600"/>
              </a:spcAft>
              <a:buFont typeface="Arial" pitchFamily="34" charset="0"/>
              <a:buChar char="•"/>
            </a:pPr>
            <a:endParaRPr lang="en-US" sz="2800" dirty="0" smtClean="0"/>
          </a:p>
        </p:txBody>
      </p:sp>
      <p:sp>
        <p:nvSpPr>
          <p:cNvPr id="3" name="TextBox 2"/>
          <p:cNvSpPr txBox="1"/>
          <p:nvPr/>
        </p:nvSpPr>
        <p:spPr>
          <a:xfrm>
            <a:off x="0" y="0"/>
            <a:ext cx="9144000" cy="646331"/>
          </a:xfrm>
          <a:prstGeom prst="rect">
            <a:avLst/>
          </a:prstGeom>
          <a:solidFill>
            <a:srgbClr val="FFFF00"/>
          </a:solidFill>
        </p:spPr>
        <p:txBody>
          <a:bodyPr wrap="square" rtlCol="0">
            <a:spAutoFit/>
          </a:bodyPr>
          <a:lstStyle/>
          <a:p>
            <a:pPr algn="ctr"/>
            <a:r>
              <a:rPr lang="en-US" sz="3600" b="1" cap="all" dirty="0" smtClean="0"/>
              <a:t>Grand canyon national park overview</a:t>
            </a:r>
          </a:p>
        </p:txBody>
      </p:sp>
      <p:sp>
        <p:nvSpPr>
          <p:cNvPr id="21" name="TextBox 20"/>
          <p:cNvSpPr txBox="1"/>
          <p:nvPr/>
        </p:nvSpPr>
        <p:spPr>
          <a:xfrm>
            <a:off x="9296400" y="3429000"/>
            <a:ext cx="533400" cy="553998"/>
          </a:xfrm>
          <a:prstGeom prst="rect">
            <a:avLst/>
          </a:prstGeom>
          <a:noFill/>
          <a:ln>
            <a:noFill/>
          </a:ln>
        </p:spPr>
        <p:txBody>
          <a:bodyPr wrap="square" rtlCol="0">
            <a:spAutoFit/>
          </a:bodyPr>
          <a:lstStyle/>
          <a:p>
            <a:r>
              <a:rPr lang="en-US" sz="3000" b="1" dirty="0" smtClean="0">
                <a:solidFill>
                  <a:srgbClr val="FF0000"/>
                </a:solidFill>
                <a:effectLst>
                  <a:outerShdw blurRad="38100" dist="38100" dir="2700000" algn="tl">
                    <a:srgbClr val="000000"/>
                  </a:outerShdw>
                </a:effectLst>
              </a:rPr>
              <a:t>a</a:t>
            </a:r>
          </a:p>
        </p:txBody>
      </p:sp>
      <p:pic>
        <p:nvPicPr>
          <p:cNvPr id="11" name="Picture 2"/>
          <p:cNvPicPr>
            <a:picLocks noChangeAspect="1" noChangeArrowheads="1"/>
          </p:cNvPicPr>
          <p:nvPr/>
        </p:nvPicPr>
        <p:blipFill>
          <a:blip r:embed="rId2" cstate="print"/>
          <a:srcRect/>
          <a:stretch>
            <a:fillRect/>
          </a:stretch>
        </p:blipFill>
        <p:spPr bwMode="auto">
          <a:xfrm>
            <a:off x="4572000" y="685800"/>
            <a:ext cx="4572000" cy="3583215"/>
          </a:xfrm>
          <a:prstGeom prst="rect">
            <a:avLst/>
          </a:prstGeom>
          <a:noFill/>
          <a:ln w="9525">
            <a:noFill/>
            <a:miter lim="800000"/>
            <a:headEnd/>
            <a:tailEnd/>
          </a:ln>
        </p:spPr>
      </p:pic>
      <p:sp>
        <p:nvSpPr>
          <p:cNvPr id="8" name="TextBox 7"/>
          <p:cNvSpPr txBox="1"/>
          <p:nvPr/>
        </p:nvSpPr>
        <p:spPr>
          <a:xfrm>
            <a:off x="4648200" y="762000"/>
            <a:ext cx="4495800" cy="707886"/>
          </a:xfrm>
          <a:prstGeom prst="rect">
            <a:avLst/>
          </a:prstGeom>
          <a:solidFill>
            <a:schemeClr val="bg1"/>
          </a:solidFill>
        </p:spPr>
        <p:txBody>
          <a:bodyPr wrap="square" rtlCol="0">
            <a:spAutoFit/>
          </a:bodyPr>
          <a:lstStyle/>
          <a:p>
            <a:pPr marL="171450" indent="-171450" algn="ctr"/>
            <a:r>
              <a:rPr lang="en-US" sz="4000" b="1" dirty="0" smtClean="0"/>
              <a:t>WHEN CREATED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left)">
                                      <p:cBhvr>
                                        <p:cTn id="7" dur="10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wipe(left)">
                                      <p:cBhvr>
                                        <p:cTn id="12" dur="10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wipe(left)">
                                      <p:cBhvr>
                                        <p:cTn id="17" dur="1000"/>
                                        <p:tgtEl>
                                          <p:spTgt spid="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xEl>
                                              <p:pRg st="3" end="3"/>
                                            </p:txEl>
                                          </p:spTgt>
                                        </p:tgtEl>
                                        <p:attrNameLst>
                                          <p:attrName>style.visibility</p:attrName>
                                        </p:attrNameLst>
                                      </p:cBhvr>
                                      <p:to>
                                        <p:strVal val="visible"/>
                                      </p:to>
                                    </p:set>
                                    <p:animEffect transition="in" filter="wipe(left)">
                                      <p:cBhvr>
                                        <p:cTn id="22" dur="1000"/>
                                        <p:tgtEl>
                                          <p:spTgt spid="22">
                                            <p:txEl>
                                              <p:pRg st="3" end="3"/>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3">
                                            <p:txEl>
                                              <p:pRg st="0" end="0"/>
                                            </p:txEl>
                                          </p:spTgt>
                                        </p:tgtEl>
                                        <p:attrNameLst>
                                          <p:attrName>style.visibility</p:attrName>
                                        </p:attrNameLst>
                                      </p:cBhvr>
                                      <p:to>
                                        <p:strVal val="visible"/>
                                      </p:to>
                                    </p:set>
                                    <p:animEffect transition="in" filter="wipe(left)">
                                      <p:cBhvr>
                                        <p:cTn id="25" dur="1000"/>
                                        <p:tgtEl>
                                          <p:spTgt spid="2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wipe(left)">
                                      <p:cBhvr>
                                        <p:cTn id="30" dur="10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Grand canyon national park overview</a:t>
            </a:r>
            <a:br>
              <a:rPr lang="en-US" cap="all" dirty="0" smtClean="0"/>
            </a:br>
            <a:endParaRPr lang="en-US" dirty="0"/>
          </a:p>
        </p:txBody>
      </p:sp>
      <p:sp>
        <p:nvSpPr>
          <p:cNvPr id="3" name="Rectangle 2"/>
          <p:cNvSpPr/>
          <p:nvPr/>
        </p:nvSpPr>
        <p:spPr>
          <a:xfrm>
            <a:off x="0" y="4267200"/>
            <a:ext cx="9144000" cy="2323713"/>
          </a:xfrm>
          <a:prstGeom prst="rect">
            <a:avLst/>
          </a:prstGeom>
        </p:spPr>
        <p:txBody>
          <a:bodyPr wrap="square">
            <a:spAutoFit/>
          </a:bodyPr>
          <a:lstStyle/>
          <a:p>
            <a:pPr marL="176213" indent="-176213">
              <a:spcAft>
                <a:spcPts val="600"/>
              </a:spcAft>
            </a:pPr>
            <a:r>
              <a:rPr lang="en-US" sz="2800" dirty="0" smtClean="0"/>
              <a:t>	to beginnings of Bright Angel Trail)</a:t>
            </a:r>
          </a:p>
          <a:p>
            <a:pPr marL="176213" indent="-176213">
              <a:spcAft>
                <a:spcPts val="600"/>
              </a:spcAft>
              <a:buFont typeface="Arial" pitchFamily="34" charset="0"/>
              <a:buChar char="•"/>
            </a:pPr>
            <a:r>
              <a:rPr lang="en-US" sz="2800" b="1" dirty="0" smtClean="0">
                <a:solidFill>
                  <a:srgbClr val="FF0000"/>
                </a:solidFill>
                <a:effectLst>
                  <a:outerShdw blurRad="38100" dist="38100" dir="2700000" algn="tl">
                    <a:srgbClr val="000000"/>
                  </a:outerShdw>
                </a:effectLst>
              </a:rPr>
              <a:t>Bat Cave Mine </a:t>
            </a:r>
            <a:r>
              <a:rPr lang="en-US" sz="2800" dirty="0" smtClean="0"/>
              <a:t>was site of significant investment to extract guano commercially in the </a:t>
            </a:r>
            <a:r>
              <a:rPr lang="en-US" sz="2800" b="1" dirty="0" smtClean="0">
                <a:solidFill>
                  <a:srgbClr val="FF0000"/>
                </a:solidFill>
                <a:effectLst>
                  <a:outerShdw blurRad="38100" dist="38100" dir="2700000" algn="tl">
                    <a:srgbClr val="000000"/>
                  </a:outerShdw>
                </a:effectLst>
              </a:rPr>
              <a:t>1950s</a:t>
            </a:r>
            <a:r>
              <a:rPr lang="en-US" sz="2800" dirty="0" smtClean="0"/>
              <a:t> - but </a:t>
            </a:r>
            <a:r>
              <a:rPr lang="en-US" sz="2800" b="1" dirty="0" smtClean="0">
                <a:solidFill>
                  <a:srgbClr val="FF0000"/>
                </a:solidFill>
                <a:effectLst>
                  <a:outerShdw blurRad="38100" dist="38100" dir="2700000" algn="tl">
                    <a:srgbClr val="000000"/>
                  </a:outerShdw>
                </a:effectLst>
              </a:rPr>
              <a:t>small volumes &amp;low price</a:t>
            </a:r>
            <a:r>
              <a:rPr lang="en-US" sz="2800" dirty="0" smtClean="0"/>
              <a:t> made the </a:t>
            </a:r>
            <a:r>
              <a:rPr lang="en-US" sz="2800" b="1" dirty="0" smtClean="0">
                <a:solidFill>
                  <a:srgbClr val="FF0000"/>
                </a:solidFill>
                <a:effectLst>
                  <a:outerShdw blurRad="38100" dist="38100" dir="2700000" algn="tl">
                    <a:srgbClr val="000000"/>
                  </a:outerShdw>
                </a:effectLst>
              </a:rPr>
              <a:t>project unsuccessful</a:t>
            </a:r>
            <a:r>
              <a:rPr lang="en-US" sz="2800" dirty="0" smtClean="0"/>
              <a:t>. An </a:t>
            </a:r>
            <a:r>
              <a:rPr lang="en-US" sz="2800" b="1" dirty="0" smtClean="0">
                <a:solidFill>
                  <a:srgbClr val="FF0000"/>
                </a:solidFill>
                <a:effectLst>
                  <a:outerShdw blurRad="38100" dist="38100" dir="2700000" algn="tl">
                    <a:srgbClr val="000000"/>
                  </a:outerShdw>
                </a:effectLst>
              </a:rPr>
              <a:t>aerial ropeway</a:t>
            </a:r>
            <a:r>
              <a:rPr lang="en-US" sz="2800" dirty="0" smtClean="0"/>
              <a:t> was built to take the guano to the south rim from "Guano Point"</a:t>
            </a:r>
          </a:p>
        </p:txBody>
      </p:sp>
      <p:pic>
        <p:nvPicPr>
          <p:cNvPr id="4" name="Picture 2"/>
          <p:cNvPicPr>
            <a:picLocks noChangeAspect="1" noChangeArrowheads="1"/>
          </p:cNvPicPr>
          <p:nvPr/>
        </p:nvPicPr>
        <p:blipFill>
          <a:blip r:embed="rId2" cstate="print"/>
          <a:srcRect/>
          <a:stretch>
            <a:fillRect/>
          </a:stretch>
        </p:blipFill>
        <p:spPr bwMode="auto">
          <a:xfrm>
            <a:off x="4572000" y="685800"/>
            <a:ext cx="4572000" cy="3583215"/>
          </a:xfrm>
          <a:prstGeom prst="rect">
            <a:avLst/>
          </a:prstGeom>
          <a:noFill/>
          <a:ln w="9525">
            <a:noFill/>
            <a:miter lim="800000"/>
            <a:headEnd/>
            <a:tailEnd/>
          </a:ln>
        </p:spPr>
      </p:pic>
      <p:sp>
        <p:nvSpPr>
          <p:cNvPr id="5" name="TextBox 4"/>
          <p:cNvSpPr txBox="1"/>
          <p:nvPr/>
        </p:nvSpPr>
        <p:spPr>
          <a:xfrm>
            <a:off x="9144000" y="1828800"/>
            <a:ext cx="4495800" cy="707886"/>
          </a:xfrm>
          <a:prstGeom prst="rect">
            <a:avLst/>
          </a:prstGeom>
          <a:solidFill>
            <a:schemeClr val="bg1"/>
          </a:solidFill>
        </p:spPr>
        <p:txBody>
          <a:bodyPr wrap="square" rtlCol="0">
            <a:spAutoFit/>
          </a:bodyPr>
          <a:lstStyle/>
          <a:p>
            <a:pPr marL="171450" indent="-171450" algn="ctr"/>
            <a:r>
              <a:rPr lang="en-US" sz="4000" b="1" dirty="0" smtClean="0"/>
              <a:t>MINING</a:t>
            </a:r>
          </a:p>
        </p:txBody>
      </p:sp>
      <p:sp>
        <p:nvSpPr>
          <p:cNvPr id="6" name="Rectangle 5"/>
          <p:cNvSpPr/>
          <p:nvPr/>
        </p:nvSpPr>
        <p:spPr>
          <a:xfrm>
            <a:off x="0" y="685800"/>
            <a:ext cx="4648200" cy="3616375"/>
          </a:xfrm>
          <a:prstGeom prst="rect">
            <a:avLst/>
          </a:prstGeom>
        </p:spPr>
        <p:txBody>
          <a:bodyPr wrap="square">
            <a:spAutoFit/>
          </a:bodyPr>
          <a:lstStyle/>
          <a:p>
            <a:pPr marL="176213" indent="-176213">
              <a:spcAft>
                <a:spcPts val="600"/>
              </a:spcAft>
              <a:buFont typeface="Arial" pitchFamily="34" charset="0"/>
              <a:buChar char="•"/>
            </a:pPr>
            <a:r>
              <a:rPr lang="en-US" sz="2800" dirty="0" smtClean="0"/>
              <a:t>Historically, </a:t>
            </a:r>
            <a:r>
              <a:rPr lang="en-US" sz="2800" b="1" dirty="0" smtClean="0">
                <a:solidFill>
                  <a:srgbClr val="FF0000"/>
                </a:solidFill>
                <a:effectLst>
                  <a:outerShdw blurRad="38100" dist="38100" dir="2700000" algn="tl">
                    <a:srgbClr val="000000"/>
                  </a:outerShdw>
                </a:effectLst>
              </a:rPr>
              <a:t>copper, silver, and uranium </a:t>
            </a:r>
            <a:r>
              <a:rPr lang="en-US" sz="2800" dirty="0" smtClean="0"/>
              <a:t>had been mined in the Grand Canyon</a:t>
            </a:r>
          </a:p>
          <a:p>
            <a:pPr marL="176213" indent="-176213">
              <a:spcAft>
                <a:spcPts val="600"/>
              </a:spcAft>
              <a:buFont typeface="Arial" pitchFamily="34" charset="0"/>
              <a:buChar char="•"/>
            </a:pPr>
            <a:r>
              <a:rPr lang="en-US" sz="2800" dirty="0" smtClean="0"/>
              <a:t>First registered mine in </a:t>
            </a:r>
            <a:r>
              <a:rPr lang="en-US" sz="2800" b="1" dirty="0" smtClean="0">
                <a:solidFill>
                  <a:srgbClr val="FF0000"/>
                </a:solidFill>
                <a:effectLst>
                  <a:outerShdw blurRad="38100" dist="38100" dir="2700000" algn="tl">
                    <a:srgbClr val="000000"/>
                  </a:outerShdw>
                </a:effectLst>
              </a:rPr>
              <a:t>1893</a:t>
            </a:r>
            <a:r>
              <a:rPr lang="en-US" sz="2800" dirty="0" smtClean="0"/>
              <a:t> was the “</a:t>
            </a:r>
            <a:r>
              <a:rPr lang="en-US" sz="2800" b="1" dirty="0" smtClean="0">
                <a:solidFill>
                  <a:srgbClr val="FF0000"/>
                </a:solidFill>
                <a:effectLst>
                  <a:outerShdw blurRad="38100" dist="38100" dir="2700000" algn="tl">
                    <a:srgbClr val="000000"/>
                  </a:outerShdw>
                </a:effectLst>
              </a:rPr>
              <a:t>Orphan Mine</a:t>
            </a:r>
            <a:r>
              <a:rPr lang="en-US" sz="2800" dirty="0" smtClean="0"/>
              <a:t>” (2 mi from today’s village). Entrance was </a:t>
            </a:r>
            <a:r>
              <a:rPr lang="en-US" sz="2800" b="1" dirty="0" smtClean="0">
                <a:solidFill>
                  <a:srgbClr val="FF0000"/>
                </a:solidFill>
                <a:effectLst>
                  <a:outerShdw blurRad="38100" dist="38100" dir="2700000" algn="tl">
                    <a:srgbClr val="000000"/>
                  </a:outerShdw>
                </a:effectLst>
              </a:rPr>
              <a:t>1,000 ft down the wall </a:t>
            </a:r>
            <a:r>
              <a:rPr lang="en-US" sz="2800" dirty="0" smtClean="0"/>
              <a:t>of the Canyon (led</a:t>
            </a:r>
          </a:p>
        </p:txBody>
      </p:sp>
      <p:pic>
        <p:nvPicPr>
          <p:cNvPr id="7" name="Picture 2" descr="Kolb traversing a vertical cliff face with a ladder close by"/>
          <p:cNvPicPr>
            <a:picLocks noChangeAspect="1" noChangeArrowheads="1"/>
          </p:cNvPicPr>
          <p:nvPr/>
        </p:nvPicPr>
        <p:blipFill>
          <a:blip r:embed="rId3" cstate="print"/>
          <a:srcRect/>
          <a:stretch>
            <a:fillRect/>
          </a:stretch>
        </p:blipFill>
        <p:spPr bwMode="auto">
          <a:xfrm>
            <a:off x="4572000" y="731520"/>
            <a:ext cx="4572000" cy="6126480"/>
          </a:xfrm>
          <a:prstGeom prst="rect">
            <a:avLst/>
          </a:prstGeom>
          <a:noFill/>
        </p:spPr>
      </p:pic>
      <p:pic>
        <p:nvPicPr>
          <p:cNvPr id="295938" name="Picture 2" descr="Guano Point area sign | Grand canyon west, Grand canyon ..."/>
          <p:cNvPicPr>
            <a:picLocks noChangeAspect="1" noChangeArrowheads="1"/>
          </p:cNvPicPr>
          <p:nvPr/>
        </p:nvPicPr>
        <p:blipFill>
          <a:blip r:embed="rId4" cstate="print"/>
          <a:srcRect/>
          <a:stretch>
            <a:fillRect/>
          </a:stretch>
        </p:blipFill>
        <p:spPr bwMode="auto">
          <a:xfrm>
            <a:off x="4572000" y="762000"/>
            <a:ext cx="4572000" cy="304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1000"/>
                                        <p:tgtEl>
                                          <p:spTgt spid="6">
                                            <p:txEl>
                                              <p:pRg st="1" end="1"/>
                                            </p:txEl>
                                          </p:spTgt>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1000"/>
                                        <p:tgtEl>
                                          <p:spTgt spid="3">
                                            <p:txEl>
                                              <p:pRg st="0" end="0"/>
                                            </p:txEl>
                                          </p:spTgt>
                                        </p:tgtEl>
                                      </p:cBhvr>
                                    </p:animEffect>
                                  </p:childTnLst>
                                </p:cTn>
                              </p:par>
                            </p:childTnLst>
                          </p:cTn>
                        </p:par>
                        <p:par>
                          <p:cTn id="17" fill="hold">
                            <p:stCondLst>
                              <p:cond delay="2000"/>
                            </p:stCondLst>
                            <p:childTnLst>
                              <p:par>
                                <p:cTn id="18" presetID="53"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1000"/>
                                        <p:tgtEl>
                                          <p:spTgt spid="7"/>
                                        </p:tgtEl>
                                      </p:cBhvr>
                                    </p:animEffect>
                                    <p:set>
                                      <p:cBhvr>
                                        <p:cTn id="27" dur="1" fill="hold">
                                          <p:stCondLst>
                                            <p:cond delay="999"/>
                                          </p:stCondLst>
                                        </p:cTn>
                                        <p:tgtEl>
                                          <p:spTgt spid="7"/>
                                        </p:tgtEl>
                                        <p:attrNameLst>
                                          <p:attrName>style.visibility</p:attrName>
                                        </p:attrNameLst>
                                      </p:cBhvr>
                                      <p:to>
                                        <p:strVal val="hidden"/>
                                      </p:to>
                                    </p:set>
                                  </p:childTnLst>
                                </p:cTn>
                              </p:par>
                              <p:par>
                                <p:cTn id="28" presetID="22" presetClass="entr" presetSubtype="8" fill="hold" nodeType="with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left)">
                                      <p:cBhvr>
                                        <p:cTn id="30" dur="1000"/>
                                        <p:tgtEl>
                                          <p:spTgt spid="3">
                                            <p:txEl>
                                              <p:pRg st="1" end="1"/>
                                            </p:txEl>
                                          </p:spTgt>
                                        </p:tgtEl>
                                      </p:cBhvr>
                                    </p:animEffect>
                                  </p:childTnLst>
                                </p:cTn>
                              </p:par>
                              <p:par>
                                <p:cTn id="31" presetID="53" presetClass="entr" presetSubtype="0" fill="hold" nodeType="withEffect">
                                  <p:stCondLst>
                                    <p:cond delay="0"/>
                                  </p:stCondLst>
                                  <p:childTnLst>
                                    <p:set>
                                      <p:cBhvr>
                                        <p:cTn id="32" dur="1" fill="hold">
                                          <p:stCondLst>
                                            <p:cond delay="0"/>
                                          </p:stCondLst>
                                        </p:cTn>
                                        <p:tgtEl>
                                          <p:spTgt spid="295938"/>
                                        </p:tgtEl>
                                        <p:attrNameLst>
                                          <p:attrName>style.visibility</p:attrName>
                                        </p:attrNameLst>
                                      </p:cBhvr>
                                      <p:to>
                                        <p:strVal val="visible"/>
                                      </p:to>
                                    </p:set>
                                    <p:anim calcmode="lin" valueType="num">
                                      <p:cBhvr>
                                        <p:cTn id="33" dur="500" fill="hold"/>
                                        <p:tgtEl>
                                          <p:spTgt spid="295938"/>
                                        </p:tgtEl>
                                        <p:attrNameLst>
                                          <p:attrName>ppt_w</p:attrName>
                                        </p:attrNameLst>
                                      </p:cBhvr>
                                      <p:tavLst>
                                        <p:tav tm="0">
                                          <p:val>
                                            <p:fltVal val="0"/>
                                          </p:val>
                                        </p:tav>
                                        <p:tav tm="100000">
                                          <p:val>
                                            <p:strVal val="#ppt_w"/>
                                          </p:val>
                                        </p:tav>
                                      </p:tavLst>
                                    </p:anim>
                                    <p:anim calcmode="lin" valueType="num">
                                      <p:cBhvr>
                                        <p:cTn id="34" dur="500" fill="hold"/>
                                        <p:tgtEl>
                                          <p:spTgt spid="295938"/>
                                        </p:tgtEl>
                                        <p:attrNameLst>
                                          <p:attrName>ppt_h</p:attrName>
                                        </p:attrNameLst>
                                      </p:cBhvr>
                                      <p:tavLst>
                                        <p:tav tm="0">
                                          <p:val>
                                            <p:fltVal val="0"/>
                                          </p:val>
                                        </p:tav>
                                        <p:tav tm="100000">
                                          <p:val>
                                            <p:strVal val="#ppt_h"/>
                                          </p:val>
                                        </p:tav>
                                      </p:tavLst>
                                    </p:anim>
                                    <p:animEffect transition="in" filter="fade">
                                      <p:cBhvr>
                                        <p:cTn id="35" dur="500"/>
                                        <p:tgtEl>
                                          <p:spTgt spid="295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609600"/>
            <a:ext cx="4648200" cy="3801041"/>
          </a:xfrm>
          <a:prstGeom prst="rect">
            <a:avLst/>
          </a:prstGeom>
        </p:spPr>
        <p:txBody>
          <a:bodyPr wrap="square">
            <a:spAutoFit/>
          </a:bodyPr>
          <a:lstStyle/>
          <a:p>
            <a:pPr marL="176213" indent="-176213">
              <a:spcAft>
                <a:spcPts val="600"/>
              </a:spcAft>
              <a:buFont typeface="Arial" pitchFamily="34" charset="0"/>
              <a:buChar char="•"/>
            </a:pPr>
            <a:r>
              <a:rPr lang="en-US" sz="3000" b="1" dirty="0" smtClean="0">
                <a:solidFill>
                  <a:srgbClr val="FF0000"/>
                </a:solidFill>
                <a:effectLst>
                  <a:outerShdw blurRad="38100" dist="38100" dir="2700000" algn="tl">
                    <a:srgbClr val="000000"/>
                  </a:outerShdw>
                </a:effectLst>
              </a:rPr>
              <a:t>Not the deepest canyon</a:t>
            </a:r>
            <a:r>
              <a:rPr lang="en-US" sz="2800" dirty="0" smtClean="0"/>
              <a:t> in the world but it is known for its </a:t>
            </a:r>
            <a:r>
              <a:rPr lang="en-US" sz="3000" b="1" dirty="0" smtClean="0">
                <a:solidFill>
                  <a:srgbClr val="FF0000"/>
                </a:solidFill>
                <a:effectLst>
                  <a:outerShdw blurRad="38100" dist="38100" dir="2700000" algn="tl">
                    <a:srgbClr val="000000"/>
                  </a:outerShdw>
                </a:effectLst>
              </a:rPr>
              <a:t>visually overwhelming size </a:t>
            </a:r>
            <a:r>
              <a:rPr lang="en-US" sz="2800" dirty="0" smtClean="0"/>
              <a:t>and its </a:t>
            </a:r>
            <a:r>
              <a:rPr lang="en-US" sz="3000" b="1" dirty="0" smtClean="0">
                <a:solidFill>
                  <a:srgbClr val="FF0000"/>
                </a:solidFill>
                <a:effectLst>
                  <a:outerShdw blurRad="38100" dist="38100" dir="2700000" algn="tl">
                    <a:srgbClr val="000000"/>
                  </a:outerShdw>
                </a:effectLst>
              </a:rPr>
              <a:t>intricate and colorful landscape</a:t>
            </a:r>
          </a:p>
          <a:p>
            <a:pPr marL="176213" indent="-176213">
              <a:spcAft>
                <a:spcPts val="600"/>
              </a:spcAft>
              <a:buFont typeface="Arial" pitchFamily="34" charset="0"/>
              <a:buChar char="•"/>
            </a:pPr>
            <a:r>
              <a:rPr lang="en-US" sz="3000" b="1" dirty="0" smtClean="0">
                <a:solidFill>
                  <a:srgbClr val="FF0000"/>
                </a:solidFill>
                <a:effectLst>
                  <a:outerShdw blurRad="38100" dist="38100" dir="2700000" algn="tl">
                    <a:srgbClr val="000000"/>
                  </a:outerShdw>
                </a:effectLst>
              </a:rPr>
              <a:t>Geologically</a:t>
            </a:r>
            <a:r>
              <a:rPr lang="en-US" sz="2800" dirty="0" smtClean="0"/>
              <a:t>, it is </a:t>
            </a:r>
            <a:r>
              <a:rPr lang="en-US" sz="3000" b="1" dirty="0" smtClean="0">
                <a:solidFill>
                  <a:srgbClr val="FF0000"/>
                </a:solidFill>
                <a:effectLst>
                  <a:outerShdw blurRad="38100" dist="38100" dir="2700000" algn="tl">
                    <a:srgbClr val="000000"/>
                  </a:outerShdw>
                </a:effectLst>
              </a:rPr>
              <a:t>significant</a:t>
            </a:r>
            <a:r>
              <a:rPr lang="en-US" sz="2800" dirty="0" smtClean="0"/>
              <a:t> because of the </a:t>
            </a:r>
            <a:r>
              <a:rPr lang="en-US" sz="3000" b="1" dirty="0" smtClean="0">
                <a:solidFill>
                  <a:srgbClr val="FF0000"/>
                </a:solidFill>
                <a:effectLst>
                  <a:outerShdw blurRad="38100" dist="38100" dir="2700000" algn="tl">
                    <a:srgbClr val="000000"/>
                  </a:outerShdw>
                </a:effectLst>
              </a:rPr>
              <a:t>thick sequence of ancient</a:t>
            </a:r>
            <a:endParaRPr lang="en-US" sz="3000" b="1" dirty="0">
              <a:solidFill>
                <a:srgbClr val="FF0000"/>
              </a:solidFill>
              <a:effectLst>
                <a:outerShdw blurRad="38100" dist="38100" dir="2700000" algn="tl">
                  <a:srgbClr val="000000"/>
                </a:outerShdw>
              </a:effectLst>
            </a:endParaRPr>
          </a:p>
        </p:txBody>
      </p:sp>
      <p:sp>
        <p:nvSpPr>
          <p:cNvPr id="23" name="Rectangle 22"/>
          <p:cNvSpPr/>
          <p:nvPr/>
        </p:nvSpPr>
        <p:spPr>
          <a:xfrm>
            <a:off x="0" y="4267200"/>
            <a:ext cx="9144000" cy="2092881"/>
          </a:xfrm>
          <a:prstGeom prst="rect">
            <a:avLst/>
          </a:prstGeom>
        </p:spPr>
        <p:txBody>
          <a:bodyPr wrap="square">
            <a:spAutoFit/>
          </a:bodyPr>
          <a:lstStyle/>
          <a:p>
            <a:pPr marL="176213" indent="-176213">
              <a:spcAft>
                <a:spcPts val="600"/>
              </a:spcAft>
            </a:pPr>
            <a:r>
              <a:rPr lang="en-US" sz="2800" dirty="0" smtClean="0"/>
              <a:t>	</a:t>
            </a:r>
            <a:r>
              <a:rPr lang="en-US" sz="3000" b="1" dirty="0" smtClean="0">
                <a:solidFill>
                  <a:srgbClr val="FF0000"/>
                </a:solidFill>
                <a:effectLst>
                  <a:outerShdw blurRad="38100" dist="38100" dir="2700000" algn="tl">
                    <a:srgbClr val="000000"/>
                  </a:outerShdw>
                </a:effectLst>
              </a:rPr>
              <a:t>rocks</a:t>
            </a:r>
            <a:r>
              <a:rPr lang="en-US" sz="2800" dirty="0" smtClean="0"/>
              <a:t> that are </a:t>
            </a:r>
            <a:r>
              <a:rPr lang="en-US" sz="3000" b="1" dirty="0" smtClean="0">
                <a:solidFill>
                  <a:srgbClr val="FF0000"/>
                </a:solidFill>
                <a:effectLst>
                  <a:outerShdw blurRad="38100" dist="38100" dir="2700000" algn="tl">
                    <a:srgbClr val="000000"/>
                  </a:outerShdw>
                </a:effectLst>
              </a:rPr>
              <a:t>well preserved/exposed </a:t>
            </a:r>
            <a:r>
              <a:rPr lang="en-US" sz="2800" dirty="0" smtClean="0"/>
              <a:t>in walls of canyon</a:t>
            </a:r>
          </a:p>
          <a:p>
            <a:pPr marL="176213" indent="-176213">
              <a:spcAft>
                <a:spcPts val="600"/>
              </a:spcAft>
              <a:buFont typeface="Arial" pitchFamily="34" charset="0"/>
              <a:buChar char="•"/>
            </a:pPr>
            <a:r>
              <a:rPr lang="en-US" sz="2800" dirty="0" smtClean="0"/>
              <a:t>These rock layers </a:t>
            </a:r>
            <a:r>
              <a:rPr lang="en-US" sz="3000" b="1" dirty="0" smtClean="0">
                <a:solidFill>
                  <a:srgbClr val="FF0000"/>
                </a:solidFill>
                <a:effectLst>
                  <a:outerShdw blurRad="38100" dist="38100" dir="2700000" algn="tl">
                    <a:srgbClr val="000000"/>
                  </a:outerShdw>
                </a:effectLst>
              </a:rPr>
              <a:t>record much of the early geologic history of the North American continent</a:t>
            </a:r>
          </a:p>
          <a:p>
            <a:pPr marL="176213" indent="-176213">
              <a:spcAft>
                <a:spcPts val="600"/>
              </a:spcAft>
              <a:buFont typeface="Arial" pitchFamily="34" charset="0"/>
              <a:buChar char="•"/>
            </a:pPr>
            <a:r>
              <a:rPr lang="en-US" sz="2800" dirty="0" smtClean="0"/>
              <a:t>Park is </a:t>
            </a:r>
            <a:r>
              <a:rPr lang="en-US" sz="3000" b="1" dirty="0" smtClean="0">
                <a:solidFill>
                  <a:srgbClr val="FF0000"/>
                </a:solidFill>
                <a:effectLst>
                  <a:outerShdw blurRad="38100" dist="38100" dir="2700000" algn="tl">
                    <a:srgbClr val="000000"/>
                  </a:outerShdw>
                </a:effectLst>
              </a:rPr>
              <a:t>so large </a:t>
            </a:r>
            <a:r>
              <a:rPr lang="en-US" sz="2800" dirty="0" smtClean="0"/>
              <a:t>that it can be </a:t>
            </a:r>
            <a:r>
              <a:rPr lang="en-US" sz="3000" b="1" dirty="0" smtClean="0">
                <a:solidFill>
                  <a:srgbClr val="FF0000"/>
                </a:solidFill>
                <a:effectLst>
                  <a:outerShdw blurRad="38100" dist="38100" dir="2700000" algn="tl">
                    <a:srgbClr val="000000"/>
                  </a:outerShdw>
                </a:effectLst>
              </a:rPr>
              <a:t>seen from space</a:t>
            </a:r>
          </a:p>
        </p:txBody>
      </p:sp>
      <p:sp>
        <p:nvSpPr>
          <p:cNvPr id="3" name="TextBox 2"/>
          <p:cNvSpPr txBox="1"/>
          <p:nvPr/>
        </p:nvSpPr>
        <p:spPr>
          <a:xfrm>
            <a:off x="0" y="0"/>
            <a:ext cx="9144000" cy="646331"/>
          </a:xfrm>
          <a:prstGeom prst="rect">
            <a:avLst/>
          </a:prstGeom>
          <a:solidFill>
            <a:srgbClr val="FFFF00"/>
          </a:solidFill>
        </p:spPr>
        <p:txBody>
          <a:bodyPr wrap="square" rtlCol="0">
            <a:spAutoFit/>
          </a:bodyPr>
          <a:lstStyle/>
          <a:p>
            <a:pPr algn="ctr"/>
            <a:r>
              <a:rPr lang="en-US" sz="3600" b="1" cap="all" dirty="0" smtClean="0"/>
              <a:t>Grand canyon national park overview</a:t>
            </a:r>
          </a:p>
        </p:txBody>
      </p:sp>
      <p:sp>
        <p:nvSpPr>
          <p:cNvPr id="21" name="TextBox 20"/>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pic>
        <p:nvPicPr>
          <p:cNvPr id="11" name="Picture 2"/>
          <p:cNvPicPr>
            <a:picLocks noChangeAspect="1" noChangeArrowheads="1"/>
          </p:cNvPicPr>
          <p:nvPr/>
        </p:nvPicPr>
        <p:blipFill>
          <a:blip r:embed="rId2" cstate="print"/>
          <a:srcRect/>
          <a:stretch>
            <a:fillRect/>
          </a:stretch>
        </p:blipFill>
        <p:spPr bwMode="auto">
          <a:xfrm>
            <a:off x="4572000" y="685800"/>
            <a:ext cx="4572000" cy="3583215"/>
          </a:xfrm>
          <a:prstGeom prst="rect">
            <a:avLst/>
          </a:prstGeom>
          <a:noFill/>
          <a:ln w="9525">
            <a:noFill/>
            <a:miter lim="800000"/>
            <a:headEnd/>
            <a:tailEnd/>
          </a:ln>
        </p:spPr>
      </p:pic>
      <p:sp>
        <p:nvSpPr>
          <p:cNvPr id="13" name="TextBox 12"/>
          <p:cNvSpPr txBox="1"/>
          <p:nvPr/>
        </p:nvSpPr>
        <p:spPr>
          <a:xfrm>
            <a:off x="9144000" y="1828800"/>
            <a:ext cx="4495800" cy="707886"/>
          </a:xfrm>
          <a:prstGeom prst="rect">
            <a:avLst/>
          </a:prstGeom>
          <a:solidFill>
            <a:schemeClr val="bg1"/>
          </a:solidFill>
        </p:spPr>
        <p:txBody>
          <a:bodyPr wrap="square" rtlCol="0">
            <a:spAutoFit/>
          </a:bodyPr>
          <a:lstStyle/>
          <a:p>
            <a:pPr marL="171450" indent="-171450" algn="ctr"/>
            <a:r>
              <a:rPr lang="en-US" sz="4000" b="1" dirty="0" smtClean="0"/>
              <a:t>WHY IMPRESSIVE</a:t>
            </a:r>
          </a:p>
        </p:txBody>
      </p:sp>
      <p:pic>
        <p:nvPicPr>
          <p:cNvPr id="14" name="Picture 2"/>
          <p:cNvPicPr>
            <a:picLocks noChangeAspect="1" noChangeArrowheads="1"/>
          </p:cNvPicPr>
          <p:nvPr/>
        </p:nvPicPr>
        <p:blipFill>
          <a:blip r:embed="rId3" cstate="print"/>
          <a:srcRect/>
          <a:stretch>
            <a:fillRect/>
          </a:stretch>
        </p:blipFill>
        <p:spPr bwMode="auto">
          <a:xfrm>
            <a:off x="4572000" y="710630"/>
            <a:ext cx="4572000" cy="2929587"/>
          </a:xfrm>
          <a:prstGeom prst="rect">
            <a:avLst/>
          </a:prstGeom>
          <a:noFill/>
          <a:ln w="9525">
            <a:noFill/>
            <a:miter lim="800000"/>
            <a:headEnd/>
            <a:tailEnd/>
          </a:ln>
        </p:spPr>
      </p:pic>
      <p:pic>
        <p:nvPicPr>
          <p:cNvPr id="12" name="Picture 24" descr="https://jmanx.com/vault/2016/03/orbital-view-of-the-grand-canyon.jpg"/>
          <p:cNvPicPr>
            <a:picLocks noChangeAspect="1" noChangeArrowheads="1"/>
          </p:cNvPicPr>
          <p:nvPr/>
        </p:nvPicPr>
        <p:blipFill>
          <a:blip r:embed="rId4" cstate="print"/>
          <a:srcRect/>
          <a:stretch>
            <a:fillRect/>
          </a:stretch>
        </p:blipFill>
        <p:spPr bwMode="auto">
          <a:xfrm>
            <a:off x="0" y="0"/>
            <a:ext cx="9144000" cy="5943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left)">
                                      <p:cBhvr>
                                        <p:cTn id="7" dur="1000"/>
                                        <p:tgtEl>
                                          <p:spTgt spid="2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animEffect transition="in" filter="wipe(left)">
                                      <p:cBhvr>
                                        <p:cTn id="15" dur="1000"/>
                                        <p:tgtEl>
                                          <p:spTgt spid="22">
                                            <p:txEl>
                                              <p:pRg st="1" end="1"/>
                                            </p:txEl>
                                          </p:spTgt>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wipe(left)">
                                      <p:cBhvr>
                                        <p:cTn id="19" dur="1000"/>
                                        <p:tgtEl>
                                          <p:spTgt spid="2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3">
                                            <p:txEl>
                                              <p:pRg st="1" end="1"/>
                                            </p:txEl>
                                          </p:spTgt>
                                        </p:tgtEl>
                                        <p:attrNameLst>
                                          <p:attrName>style.visibility</p:attrName>
                                        </p:attrNameLst>
                                      </p:cBhvr>
                                      <p:to>
                                        <p:strVal val="visible"/>
                                      </p:to>
                                    </p:set>
                                    <p:animEffect transition="in" filter="wipe(left)">
                                      <p:cBhvr>
                                        <p:cTn id="24" dur="1000"/>
                                        <p:tgtEl>
                                          <p:spTgt spid="2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3">
                                            <p:txEl>
                                              <p:pRg st="2" end="2"/>
                                            </p:txEl>
                                          </p:spTgt>
                                        </p:tgtEl>
                                        <p:attrNameLst>
                                          <p:attrName>style.visibility</p:attrName>
                                        </p:attrNameLst>
                                      </p:cBhvr>
                                      <p:to>
                                        <p:strVal val="visible"/>
                                      </p:to>
                                    </p:set>
                                    <p:animEffect transition="in" filter="wipe(left)">
                                      <p:cBhvr>
                                        <p:cTn id="29" dur="1000"/>
                                        <p:tgtEl>
                                          <p:spTgt spid="23">
                                            <p:txEl>
                                              <p:pRg st="2" end="2"/>
                                            </p:txEl>
                                          </p:spTgt>
                                        </p:tgtEl>
                                      </p:cBhvr>
                                    </p:animEffect>
                                  </p:childTnLst>
                                </p:cTn>
                              </p:par>
                              <p:par>
                                <p:cTn id="30" presetID="53"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609600"/>
            <a:ext cx="4648200" cy="3924151"/>
          </a:xfrm>
          <a:prstGeom prst="rect">
            <a:avLst/>
          </a:prstGeom>
        </p:spPr>
        <p:txBody>
          <a:bodyPr wrap="square">
            <a:spAutoFit/>
          </a:bodyPr>
          <a:lstStyle/>
          <a:p>
            <a:pPr marL="176213" indent="-176213">
              <a:spcAft>
                <a:spcPts val="600"/>
              </a:spcAft>
              <a:buFont typeface="Arial" pitchFamily="34" charset="0"/>
              <a:buChar char="•"/>
            </a:pPr>
            <a:r>
              <a:rPr lang="en-US" sz="2800" dirty="0" smtClean="0"/>
              <a:t>The North Rim is </a:t>
            </a:r>
            <a:r>
              <a:rPr lang="en-US" sz="3000" b="1" dirty="0" smtClean="0">
                <a:solidFill>
                  <a:srgbClr val="FF0000"/>
                </a:solidFill>
                <a:effectLst>
                  <a:outerShdw blurRad="38100" dist="38100" dir="2700000" algn="tl">
                    <a:srgbClr val="000000"/>
                  </a:outerShdw>
                </a:effectLst>
              </a:rPr>
              <a:t>1,000 ft higher </a:t>
            </a:r>
            <a:r>
              <a:rPr lang="en-US" sz="2800" dirty="0" smtClean="0"/>
              <a:t>than the South Rim</a:t>
            </a:r>
          </a:p>
          <a:p>
            <a:pPr marL="176213" indent="-176213">
              <a:spcAft>
                <a:spcPts val="600"/>
              </a:spcAft>
              <a:buFont typeface="Arial" pitchFamily="34" charset="0"/>
              <a:buChar char="•"/>
            </a:pPr>
            <a:r>
              <a:rPr lang="en-US" sz="2800" dirty="0" smtClean="0"/>
              <a:t>Rain/snow that falls on North Rim </a:t>
            </a:r>
            <a:r>
              <a:rPr lang="en-US" sz="3000" b="1" dirty="0" smtClean="0">
                <a:solidFill>
                  <a:srgbClr val="FF0000"/>
                </a:solidFill>
                <a:effectLst>
                  <a:outerShdw blurRad="38100" dist="38100" dir="2700000" algn="tl">
                    <a:srgbClr val="000000"/>
                  </a:outerShdw>
                </a:effectLst>
              </a:rPr>
              <a:t>drains into the Canyon</a:t>
            </a:r>
          </a:p>
          <a:p>
            <a:pPr marL="176213" indent="-176213">
              <a:spcAft>
                <a:spcPts val="600"/>
              </a:spcAft>
              <a:buFont typeface="Arial" pitchFamily="34" charset="0"/>
              <a:buChar char="•"/>
            </a:pPr>
            <a:r>
              <a:rPr lang="en-US" sz="2800" dirty="0" smtClean="0"/>
              <a:t>Rain/snow that falls on South Rim </a:t>
            </a:r>
            <a:r>
              <a:rPr lang="en-US" sz="3000" b="1" dirty="0" smtClean="0">
                <a:solidFill>
                  <a:srgbClr val="FF0000"/>
                </a:solidFill>
                <a:effectLst>
                  <a:outerShdw blurRad="38100" dist="38100" dir="2700000" algn="tl">
                    <a:srgbClr val="000000"/>
                  </a:outerShdw>
                </a:effectLst>
              </a:rPr>
              <a:t>drains away from the Canyon</a:t>
            </a:r>
          </a:p>
          <a:p>
            <a:pPr marL="176213" indent="-176213">
              <a:spcAft>
                <a:spcPts val="600"/>
              </a:spcAft>
              <a:buFont typeface="Arial" pitchFamily="34" charset="0"/>
              <a:buChar char="•"/>
            </a:pPr>
            <a:r>
              <a:rPr lang="en-US" sz="2800" dirty="0" smtClean="0"/>
              <a:t>North Rim is </a:t>
            </a:r>
            <a:r>
              <a:rPr lang="en-US" sz="3000" b="1" dirty="0" smtClean="0">
                <a:solidFill>
                  <a:srgbClr val="FF0000"/>
                </a:solidFill>
                <a:effectLst>
                  <a:outerShdw blurRad="38100" dist="38100" dir="2700000" algn="tl">
                    <a:srgbClr val="000000"/>
                  </a:outerShdw>
                </a:effectLst>
              </a:rPr>
              <a:t>eroding away</a:t>
            </a:r>
            <a:endParaRPr lang="en-US" sz="3000" b="1" dirty="0">
              <a:solidFill>
                <a:srgbClr val="FF0000"/>
              </a:solidFill>
              <a:effectLst>
                <a:outerShdw blurRad="38100" dist="38100" dir="2700000" algn="tl">
                  <a:srgbClr val="000000"/>
                </a:outerShdw>
              </a:effectLst>
            </a:endParaRPr>
          </a:p>
        </p:txBody>
      </p:sp>
      <p:sp>
        <p:nvSpPr>
          <p:cNvPr id="23" name="Rectangle 22"/>
          <p:cNvSpPr/>
          <p:nvPr/>
        </p:nvSpPr>
        <p:spPr>
          <a:xfrm>
            <a:off x="0" y="4389652"/>
            <a:ext cx="9144000" cy="1985159"/>
          </a:xfrm>
          <a:prstGeom prst="rect">
            <a:avLst/>
          </a:prstGeom>
        </p:spPr>
        <p:txBody>
          <a:bodyPr wrap="square">
            <a:spAutoFit/>
          </a:bodyPr>
          <a:lstStyle/>
          <a:p>
            <a:pPr marL="176213" indent="-176213">
              <a:spcAft>
                <a:spcPts val="600"/>
              </a:spcAft>
            </a:pPr>
            <a:r>
              <a:rPr lang="en-US" sz="2800" dirty="0" smtClean="0"/>
              <a:t>	</a:t>
            </a:r>
            <a:r>
              <a:rPr lang="en-US" sz="3000" b="1" dirty="0" smtClean="0">
                <a:solidFill>
                  <a:srgbClr val="FF0000"/>
                </a:solidFill>
                <a:effectLst>
                  <a:outerShdw blurRad="38100" dist="38100" dir="2700000" algn="tl">
                    <a:srgbClr val="000000"/>
                  </a:outerShdw>
                </a:effectLst>
              </a:rPr>
              <a:t>faster</a:t>
            </a:r>
            <a:r>
              <a:rPr lang="en-US" sz="2800" dirty="0" smtClean="0"/>
              <a:t> than the South Rim &amp; </a:t>
            </a:r>
            <a:r>
              <a:rPr lang="en-US" sz="3000" b="1" dirty="0" smtClean="0">
                <a:solidFill>
                  <a:srgbClr val="FF0000"/>
                </a:solidFill>
                <a:effectLst>
                  <a:outerShdw blurRad="38100" dist="38100" dir="2700000" algn="tl">
                    <a:srgbClr val="000000"/>
                  </a:outerShdw>
                </a:effectLst>
              </a:rPr>
              <a:t>South Rim tends to have steeper canyon walls</a:t>
            </a:r>
          </a:p>
          <a:p>
            <a:pPr marL="176213" indent="-176213">
              <a:spcAft>
                <a:spcPts val="600"/>
              </a:spcAft>
              <a:buFont typeface="Arial" pitchFamily="34" charset="0"/>
              <a:buChar char="•"/>
            </a:pPr>
            <a:r>
              <a:rPr lang="en-US" sz="2800" dirty="0" smtClean="0"/>
              <a:t>South Rim is usually </a:t>
            </a:r>
            <a:r>
              <a:rPr lang="en-US" sz="3000" b="1" dirty="0" smtClean="0">
                <a:solidFill>
                  <a:srgbClr val="FF0000"/>
                </a:solidFill>
                <a:effectLst>
                  <a:outerShdw blurRad="38100" dist="38100" dir="2700000" algn="tl">
                    <a:srgbClr val="000000"/>
                  </a:outerShdw>
                </a:effectLst>
              </a:rPr>
              <a:t>open year long</a:t>
            </a:r>
            <a:r>
              <a:rPr lang="en-US" sz="2800" dirty="0" smtClean="0"/>
              <a:t>; </a:t>
            </a:r>
            <a:r>
              <a:rPr lang="en-US" sz="3000" b="1" dirty="0" smtClean="0">
                <a:solidFill>
                  <a:srgbClr val="FF0000"/>
                </a:solidFill>
                <a:effectLst>
                  <a:outerShdw blurRad="38100" dist="38100" dir="2700000" algn="tl">
                    <a:srgbClr val="000000"/>
                  </a:outerShdw>
                </a:effectLst>
              </a:rPr>
              <a:t>North Rim is limited </a:t>
            </a:r>
            <a:r>
              <a:rPr lang="en-US" sz="2800" dirty="0" smtClean="0"/>
              <a:t>during winter season due to road closures</a:t>
            </a:r>
          </a:p>
        </p:txBody>
      </p:sp>
      <p:sp>
        <p:nvSpPr>
          <p:cNvPr id="3" name="TextBox 2"/>
          <p:cNvSpPr txBox="1"/>
          <p:nvPr/>
        </p:nvSpPr>
        <p:spPr>
          <a:xfrm>
            <a:off x="0" y="0"/>
            <a:ext cx="9144000" cy="646331"/>
          </a:xfrm>
          <a:prstGeom prst="rect">
            <a:avLst/>
          </a:prstGeom>
          <a:solidFill>
            <a:srgbClr val="FFFF00"/>
          </a:solidFill>
        </p:spPr>
        <p:txBody>
          <a:bodyPr wrap="square" rtlCol="0">
            <a:spAutoFit/>
          </a:bodyPr>
          <a:lstStyle/>
          <a:p>
            <a:pPr algn="ctr"/>
            <a:r>
              <a:rPr lang="en-US" sz="3600" b="1" cap="all" dirty="0" smtClean="0"/>
              <a:t>Grand canyon national park overview</a:t>
            </a:r>
          </a:p>
        </p:txBody>
      </p:sp>
      <p:sp>
        <p:nvSpPr>
          <p:cNvPr id="21" name="TextBox 20"/>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pic>
        <p:nvPicPr>
          <p:cNvPr id="11" name="Picture 2"/>
          <p:cNvPicPr>
            <a:picLocks noChangeAspect="1" noChangeArrowheads="1"/>
          </p:cNvPicPr>
          <p:nvPr/>
        </p:nvPicPr>
        <p:blipFill>
          <a:blip r:embed="rId2" cstate="print"/>
          <a:srcRect/>
          <a:stretch>
            <a:fillRect/>
          </a:stretch>
        </p:blipFill>
        <p:spPr bwMode="auto">
          <a:xfrm>
            <a:off x="4572000" y="685800"/>
            <a:ext cx="4572000" cy="3583215"/>
          </a:xfrm>
          <a:prstGeom prst="rect">
            <a:avLst/>
          </a:prstGeom>
          <a:noFill/>
          <a:ln w="9525">
            <a:noFill/>
            <a:miter lim="800000"/>
            <a:headEnd/>
            <a:tailEnd/>
          </a:ln>
        </p:spPr>
      </p:pic>
      <p:sp>
        <p:nvSpPr>
          <p:cNvPr id="12" name="TextBox 11"/>
          <p:cNvSpPr txBox="1"/>
          <p:nvPr/>
        </p:nvSpPr>
        <p:spPr>
          <a:xfrm>
            <a:off x="4648200" y="762000"/>
            <a:ext cx="4495800" cy="1323439"/>
          </a:xfrm>
          <a:prstGeom prst="rect">
            <a:avLst/>
          </a:prstGeom>
          <a:solidFill>
            <a:schemeClr val="bg1"/>
          </a:solidFill>
        </p:spPr>
        <p:txBody>
          <a:bodyPr wrap="square" rtlCol="0">
            <a:spAutoFit/>
          </a:bodyPr>
          <a:lstStyle/>
          <a:p>
            <a:pPr marL="171450" indent="-171450" algn="ctr"/>
            <a:r>
              <a:rPr lang="en-US" sz="4000" b="1" dirty="0" smtClean="0"/>
              <a:t>NORTH VS SOUTH RIM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left)">
                                      <p:cBhvr>
                                        <p:cTn id="7" dur="10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wipe(left)">
                                      <p:cBhvr>
                                        <p:cTn id="12" dur="10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wipe(left)">
                                      <p:cBhvr>
                                        <p:cTn id="17" dur="1000"/>
                                        <p:tgtEl>
                                          <p:spTgt spid="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xEl>
                                              <p:pRg st="3" end="3"/>
                                            </p:txEl>
                                          </p:spTgt>
                                        </p:tgtEl>
                                        <p:attrNameLst>
                                          <p:attrName>style.visibility</p:attrName>
                                        </p:attrNameLst>
                                      </p:cBhvr>
                                      <p:to>
                                        <p:strVal val="visible"/>
                                      </p:to>
                                    </p:set>
                                    <p:animEffect transition="in" filter="wipe(left)">
                                      <p:cBhvr>
                                        <p:cTn id="22" dur="1000"/>
                                        <p:tgtEl>
                                          <p:spTgt spid="22">
                                            <p:txEl>
                                              <p:pRg st="3" end="3"/>
                                            </p:txEl>
                                          </p:spTgt>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23">
                                            <p:txEl>
                                              <p:pRg st="0" end="0"/>
                                            </p:txEl>
                                          </p:spTgt>
                                        </p:tgtEl>
                                        <p:attrNameLst>
                                          <p:attrName>style.visibility</p:attrName>
                                        </p:attrNameLst>
                                      </p:cBhvr>
                                      <p:to>
                                        <p:strVal val="visible"/>
                                      </p:to>
                                    </p:set>
                                    <p:animEffect transition="in" filter="wipe(left)">
                                      <p:cBhvr>
                                        <p:cTn id="26" dur="1000"/>
                                        <p:tgtEl>
                                          <p:spTgt spid="2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3">
                                            <p:txEl>
                                              <p:pRg st="1" end="1"/>
                                            </p:txEl>
                                          </p:spTgt>
                                        </p:tgtEl>
                                        <p:attrNameLst>
                                          <p:attrName>style.visibility</p:attrName>
                                        </p:attrNameLst>
                                      </p:cBhvr>
                                      <p:to>
                                        <p:strVal val="visible"/>
                                      </p:to>
                                    </p:set>
                                    <p:animEffect transition="in" filter="wipe(left)">
                                      <p:cBhvr>
                                        <p:cTn id="31" dur="10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609600"/>
            <a:ext cx="4724400" cy="3693319"/>
          </a:xfrm>
          <a:prstGeom prst="rect">
            <a:avLst/>
          </a:prstGeom>
        </p:spPr>
        <p:txBody>
          <a:bodyPr wrap="square">
            <a:spAutoFit/>
          </a:bodyPr>
          <a:lstStyle/>
          <a:p>
            <a:pPr marL="176213" indent="-176213">
              <a:spcAft>
                <a:spcPts val="600"/>
              </a:spcAft>
              <a:buFont typeface="Arial" pitchFamily="34" charset="0"/>
              <a:buChar char="•"/>
            </a:pPr>
            <a:r>
              <a:rPr lang="en-US" sz="2800" dirty="0" smtClean="0"/>
              <a:t>Weather in the Canyon </a:t>
            </a:r>
            <a:r>
              <a:rPr lang="en-US" sz="2800" b="1" dirty="0" smtClean="0">
                <a:solidFill>
                  <a:srgbClr val="FF0000"/>
                </a:solidFill>
                <a:effectLst>
                  <a:outerShdw blurRad="38100" dist="38100" dir="2700000" algn="tl">
                    <a:srgbClr val="000000"/>
                  </a:outerShdw>
                </a:effectLst>
              </a:rPr>
              <a:t>varies according to elevation</a:t>
            </a:r>
          </a:p>
          <a:p>
            <a:pPr marL="176213" indent="-176213">
              <a:spcAft>
                <a:spcPts val="600"/>
              </a:spcAft>
              <a:buFont typeface="Arial" pitchFamily="34" charset="0"/>
              <a:buChar char="•"/>
            </a:pPr>
            <a:r>
              <a:rPr lang="en-US" sz="2800" dirty="0" smtClean="0"/>
              <a:t>Forested </a:t>
            </a:r>
            <a:r>
              <a:rPr lang="en-US" sz="2800" b="1" dirty="0" smtClean="0">
                <a:solidFill>
                  <a:srgbClr val="FF0000"/>
                </a:solidFill>
                <a:effectLst>
                  <a:outerShdw blurRad="38100" dist="38100" dir="2700000" algn="tl">
                    <a:srgbClr val="000000"/>
                  </a:outerShdw>
                </a:effectLst>
              </a:rPr>
              <a:t>rims receive winter snowfall;</a:t>
            </a:r>
            <a:r>
              <a:rPr lang="en-US" sz="2800" dirty="0" smtClean="0"/>
              <a:t> the </a:t>
            </a:r>
            <a:r>
              <a:rPr lang="en-US" sz="2800" b="1" dirty="0" smtClean="0">
                <a:solidFill>
                  <a:srgbClr val="FF0000"/>
                </a:solidFill>
                <a:effectLst>
                  <a:outerShdw blurRad="38100" dist="38100" dir="2700000" algn="tl">
                    <a:srgbClr val="000000"/>
                  </a:outerShdw>
                </a:effectLst>
              </a:rPr>
              <a:t>inner gorge rarely does</a:t>
            </a:r>
          </a:p>
          <a:p>
            <a:pPr marL="176213" indent="-176213">
              <a:spcAft>
                <a:spcPts val="600"/>
              </a:spcAft>
              <a:buFont typeface="Arial" pitchFamily="34" charset="0"/>
              <a:buChar char="•"/>
            </a:pPr>
            <a:r>
              <a:rPr lang="en-US" sz="2800" dirty="0" smtClean="0"/>
              <a:t>Substantial precipitation occurs </a:t>
            </a:r>
            <a:r>
              <a:rPr lang="en-US" sz="2800" b="1" dirty="0" smtClean="0">
                <a:solidFill>
                  <a:srgbClr val="FF0000"/>
                </a:solidFill>
                <a:effectLst>
                  <a:outerShdw blurRad="38100" dist="38100" dir="2700000" algn="tl">
                    <a:srgbClr val="000000"/>
                  </a:outerShdw>
                </a:effectLst>
              </a:rPr>
              <a:t>2X annually; winter snowfall </a:t>
            </a:r>
            <a:r>
              <a:rPr lang="en-US" sz="2800" dirty="0" smtClean="0"/>
              <a:t>&amp; </a:t>
            </a:r>
            <a:r>
              <a:rPr lang="en-US" sz="2800" b="1" dirty="0" smtClean="0">
                <a:solidFill>
                  <a:srgbClr val="FF0000"/>
                </a:solidFill>
                <a:effectLst>
                  <a:outerShdw blurRad="38100" dist="38100" dir="2700000" algn="tl">
                    <a:srgbClr val="000000"/>
                  </a:outerShdw>
                </a:effectLst>
              </a:rPr>
              <a:t>summer monsoon</a:t>
            </a:r>
          </a:p>
        </p:txBody>
      </p:sp>
      <p:sp>
        <p:nvSpPr>
          <p:cNvPr id="23" name="Rectangle 22"/>
          <p:cNvSpPr/>
          <p:nvPr/>
        </p:nvSpPr>
        <p:spPr>
          <a:xfrm>
            <a:off x="0" y="4267200"/>
            <a:ext cx="9144000" cy="2477601"/>
          </a:xfrm>
          <a:prstGeom prst="rect">
            <a:avLst/>
          </a:prstGeom>
        </p:spPr>
        <p:txBody>
          <a:bodyPr wrap="square">
            <a:spAutoFit/>
          </a:bodyPr>
          <a:lstStyle/>
          <a:p>
            <a:pPr marL="176213" indent="-176213">
              <a:spcAft>
                <a:spcPts val="600"/>
              </a:spcAft>
              <a:buFont typeface="Arial" pitchFamily="34" charset="0"/>
              <a:buChar char="•"/>
            </a:pPr>
            <a:r>
              <a:rPr lang="en-US" sz="2800" b="1" dirty="0" smtClean="0">
                <a:solidFill>
                  <a:srgbClr val="FF0000"/>
                </a:solidFill>
                <a:effectLst>
                  <a:outerShdw blurRad="38100" dist="38100" dir="2700000" algn="tl">
                    <a:srgbClr val="000000"/>
                  </a:outerShdw>
                </a:effectLst>
              </a:rPr>
              <a:t>South Rim </a:t>
            </a:r>
            <a:r>
              <a:rPr lang="en-US" sz="2800" dirty="0" smtClean="0"/>
              <a:t>receives 16” &amp; 60” snow;                                   </a:t>
            </a:r>
            <a:r>
              <a:rPr lang="en-US" sz="2800" b="1" dirty="0" smtClean="0">
                <a:solidFill>
                  <a:srgbClr val="FF0000"/>
                </a:solidFill>
                <a:effectLst>
                  <a:outerShdw blurRad="38100" dist="38100" dir="2700000" algn="tl">
                    <a:srgbClr val="000000"/>
                  </a:outerShdw>
                </a:effectLst>
              </a:rPr>
              <a:t>North Rim </a:t>
            </a:r>
            <a:r>
              <a:rPr lang="en-US" sz="2800" dirty="0" smtClean="0"/>
              <a:t>27” &amp; 144” snow; </a:t>
            </a:r>
            <a:r>
              <a:rPr lang="en-US" sz="2800" b="1" dirty="0" smtClean="0">
                <a:solidFill>
                  <a:srgbClr val="FF0000"/>
                </a:solidFill>
                <a:effectLst>
                  <a:outerShdw blurRad="38100" dist="38100" dir="2700000" algn="tl">
                    <a:srgbClr val="000000"/>
                  </a:outerShdw>
                </a:effectLst>
              </a:rPr>
              <a:t>Phantom Ranch </a:t>
            </a:r>
            <a:r>
              <a:rPr lang="en-US" sz="2800" dirty="0" smtClean="0"/>
              <a:t>8”,snow rarely</a:t>
            </a:r>
          </a:p>
          <a:p>
            <a:pPr marL="176213" indent="-176213">
              <a:spcAft>
                <a:spcPts val="600"/>
              </a:spcAft>
              <a:buFont typeface="Arial" pitchFamily="34" charset="0"/>
              <a:buChar char="•"/>
            </a:pPr>
            <a:r>
              <a:rPr lang="en-US" sz="2800" dirty="0" smtClean="0"/>
              <a:t>Temps in the inner gorge exceed </a:t>
            </a:r>
            <a:r>
              <a:rPr lang="en-US" sz="2800" b="1" dirty="0" smtClean="0">
                <a:solidFill>
                  <a:srgbClr val="FF0000"/>
                </a:solidFill>
                <a:effectLst>
                  <a:outerShdw blurRad="38100" dist="38100" dir="2700000" algn="tl">
                    <a:srgbClr val="000000"/>
                  </a:outerShdw>
                </a:effectLst>
              </a:rPr>
              <a:t>100</a:t>
            </a:r>
            <a:r>
              <a:rPr lang="en-US" sz="2800" b="1" baseline="30000" dirty="0" smtClean="0">
                <a:solidFill>
                  <a:srgbClr val="FF0000"/>
                </a:solidFill>
                <a:effectLst>
                  <a:outerShdw blurRad="38100" dist="38100" dir="2700000" algn="tl">
                    <a:srgbClr val="000000"/>
                  </a:outerShdw>
                </a:effectLst>
              </a:rPr>
              <a:t>o</a:t>
            </a:r>
            <a:r>
              <a:rPr lang="en-US" sz="2800" b="1" dirty="0" smtClean="0">
                <a:solidFill>
                  <a:srgbClr val="FF0000"/>
                </a:solidFill>
                <a:effectLst>
                  <a:outerShdw blurRad="38100" dist="38100" dir="2700000" algn="tl">
                    <a:srgbClr val="000000"/>
                  </a:outerShdw>
                </a:effectLst>
              </a:rPr>
              <a:t>F</a:t>
            </a:r>
            <a:r>
              <a:rPr lang="en-US" sz="2800" dirty="0" smtClean="0"/>
              <a:t>;                                   rim winter minimums </a:t>
            </a:r>
            <a:r>
              <a:rPr lang="en-US" sz="2800" b="1" dirty="0" smtClean="0">
                <a:solidFill>
                  <a:srgbClr val="FF0000"/>
                </a:solidFill>
                <a:effectLst>
                  <a:outerShdw blurRad="38100" dist="38100" dir="2700000" algn="tl">
                    <a:srgbClr val="000000"/>
                  </a:outerShdw>
                </a:effectLst>
              </a:rPr>
              <a:t>below 0</a:t>
            </a:r>
            <a:r>
              <a:rPr lang="en-US" sz="2800" b="1" baseline="30000" dirty="0" smtClean="0">
                <a:solidFill>
                  <a:srgbClr val="FF0000"/>
                </a:solidFill>
                <a:effectLst>
                  <a:outerShdw blurRad="38100" dist="38100" dir="2700000" algn="tl">
                    <a:srgbClr val="000000"/>
                  </a:outerShdw>
                </a:effectLst>
              </a:rPr>
              <a:t>o</a:t>
            </a:r>
            <a:r>
              <a:rPr lang="en-US" sz="2800" b="1" dirty="0" smtClean="0">
                <a:solidFill>
                  <a:srgbClr val="FF0000"/>
                </a:solidFill>
                <a:effectLst>
                  <a:outerShdw blurRad="38100" dist="38100" dir="2700000" algn="tl">
                    <a:srgbClr val="000000"/>
                  </a:outerShdw>
                </a:effectLst>
              </a:rPr>
              <a:t>F</a:t>
            </a:r>
          </a:p>
          <a:p>
            <a:pPr marL="176213" indent="-176213">
              <a:spcAft>
                <a:spcPts val="600"/>
              </a:spcAft>
              <a:buFont typeface="Arial" pitchFamily="34" charset="0"/>
              <a:buChar char="•"/>
            </a:pPr>
            <a:r>
              <a:rPr lang="en-US" sz="2800" b="1" dirty="0" smtClean="0">
                <a:solidFill>
                  <a:srgbClr val="FF0000"/>
                </a:solidFill>
                <a:effectLst>
                  <a:outerShdw blurRad="38100" dist="38100" dir="2700000" algn="tl">
                    <a:srgbClr val="000000"/>
                  </a:outerShdw>
                </a:effectLst>
              </a:rPr>
              <a:t>Air Quality </a:t>
            </a:r>
            <a:r>
              <a:rPr lang="en-US" sz="2800" dirty="0" smtClean="0"/>
              <a:t>is some of the finest in the US…until it’s not!</a:t>
            </a:r>
          </a:p>
        </p:txBody>
      </p:sp>
      <p:sp>
        <p:nvSpPr>
          <p:cNvPr id="3" name="TextBox 2"/>
          <p:cNvSpPr txBox="1"/>
          <p:nvPr/>
        </p:nvSpPr>
        <p:spPr>
          <a:xfrm>
            <a:off x="0" y="0"/>
            <a:ext cx="9144000" cy="646331"/>
          </a:xfrm>
          <a:prstGeom prst="rect">
            <a:avLst/>
          </a:prstGeom>
          <a:solidFill>
            <a:srgbClr val="FFFF00"/>
          </a:solidFill>
        </p:spPr>
        <p:txBody>
          <a:bodyPr wrap="square" rtlCol="0">
            <a:spAutoFit/>
          </a:bodyPr>
          <a:lstStyle/>
          <a:p>
            <a:pPr algn="ctr"/>
            <a:r>
              <a:rPr lang="en-US" sz="3600" b="1" cap="all" dirty="0" smtClean="0"/>
              <a:t>Grand canyon national park overview</a:t>
            </a:r>
          </a:p>
        </p:txBody>
      </p:sp>
      <p:sp>
        <p:nvSpPr>
          <p:cNvPr id="21" name="TextBox 20"/>
          <p:cNvSpPr txBox="1"/>
          <p:nvPr/>
        </p:nvSpPr>
        <p:spPr>
          <a:xfrm>
            <a:off x="9296400" y="3429000"/>
            <a:ext cx="533400" cy="553998"/>
          </a:xfrm>
          <a:prstGeom prst="rect">
            <a:avLst/>
          </a:prstGeom>
          <a:noFill/>
          <a:ln>
            <a:noFill/>
          </a:ln>
        </p:spPr>
        <p:txBody>
          <a:bodyPr wrap="square" rtlCol="0">
            <a:spAutoFit/>
          </a:bodyPr>
          <a:lstStyle/>
          <a:p>
            <a:r>
              <a:rPr lang="en-US" sz="3000" b="1" dirty="0" smtClean="0">
                <a:solidFill>
                  <a:srgbClr val="FF0000"/>
                </a:solidFill>
                <a:effectLst>
                  <a:outerShdw blurRad="38100" dist="38100" dir="2700000" algn="tl">
                    <a:srgbClr val="000000"/>
                  </a:outerShdw>
                </a:effectLst>
              </a:rPr>
              <a:t>a</a:t>
            </a:r>
          </a:p>
        </p:txBody>
      </p:sp>
      <p:pic>
        <p:nvPicPr>
          <p:cNvPr id="11" name="Picture 2"/>
          <p:cNvPicPr>
            <a:picLocks noChangeAspect="1" noChangeArrowheads="1"/>
          </p:cNvPicPr>
          <p:nvPr/>
        </p:nvPicPr>
        <p:blipFill>
          <a:blip r:embed="rId3" cstate="print"/>
          <a:srcRect/>
          <a:stretch>
            <a:fillRect/>
          </a:stretch>
        </p:blipFill>
        <p:spPr bwMode="auto">
          <a:xfrm>
            <a:off x="4572000" y="685800"/>
            <a:ext cx="4572000" cy="3583215"/>
          </a:xfrm>
          <a:prstGeom prst="rect">
            <a:avLst/>
          </a:prstGeom>
          <a:noFill/>
          <a:ln w="9525">
            <a:noFill/>
            <a:miter lim="800000"/>
            <a:headEnd/>
            <a:tailEnd/>
          </a:ln>
        </p:spPr>
      </p:pic>
      <p:sp>
        <p:nvSpPr>
          <p:cNvPr id="8" name="TextBox 7"/>
          <p:cNvSpPr txBox="1"/>
          <p:nvPr/>
        </p:nvSpPr>
        <p:spPr>
          <a:xfrm>
            <a:off x="4648200" y="685800"/>
            <a:ext cx="4495800" cy="1323439"/>
          </a:xfrm>
          <a:prstGeom prst="rect">
            <a:avLst/>
          </a:prstGeom>
          <a:solidFill>
            <a:schemeClr val="bg1"/>
          </a:solidFill>
        </p:spPr>
        <p:txBody>
          <a:bodyPr wrap="square" rtlCol="0">
            <a:spAutoFit/>
          </a:bodyPr>
          <a:lstStyle/>
          <a:p>
            <a:pPr marL="171450" indent="-171450" algn="ctr"/>
            <a:r>
              <a:rPr lang="en-US" sz="4000" b="1" dirty="0" smtClean="0"/>
              <a:t>WEATHER; </a:t>
            </a:r>
          </a:p>
          <a:p>
            <a:pPr marL="171450" indent="-171450" algn="ctr"/>
            <a:r>
              <a:rPr lang="en-US" sz="4000" b="1" dirty="0" smtClean="0"/>
              <a:t>AIR QUALITY</a:t>
            </a:r>
          </a:p>
        </p:txBody>
      </p:sp>
      <p:pic>
        <p:nvPicPr>
          <p:cNvPr id="228356" name="Picture 4" descr="Grand Canyon National Park North Rim"/>
          <p:cNvPicPr>
            <a:picLocks noChangeAspect="1" noChangeArrowheads="1"/>
          </p:cNvPicPr>
          <p:nvPr/>
        </p:nvPicPr>
        <p:blipFill>
          <a:blip r:embed="rId4" cstate="print"/>
          <a:srcRect/>
          <a:stretch>
            <a:fillRect/>
          </a:stretch>
        </p:blipFill>
        <p:spPr bwMode="auto">
          <a:xfrm>
            <a:off x="4572000" y="1066800"/>
            <a:ext cx="4572000" cy="3027165"/>
          </a:xfrm>
          <a:prstGeom prst="rect">
            <a:avLst/>
          </a:prstGeom>
          <a:noFill/>
        </p:spPr>
      </p:pic>
      <p:pic>
        <p:nvPicPr>
          <p:cNvPr id="228358" name="Picture 6" descr="The Grand Canyon currently has 6 inches of snow. | Rebrn.com"/>
          <p:cNvPicPr>
            <a:picLocks noChangeAspect="1" noChangeArrowheads="1"/>
          </p:cNvPicPr>
          <p:nvPr/>
        </p:nvPicPr>
        <p:blipFill>
          <a:blip r:embed="rId5" cstate="print"/>
          <a:srcRect/>
          <a:stretch>
            <a:fillRect/>
          </a:stretch>
        </p:blipFill>
        <p:spPr bwMode="auto">
          <a:xfrm>
            <a:off x="4572000" y="1143000"/>
            <a:ext cx="4572000" cy="3043646"/>
          </a:xfrm>
          <a:prstGeom prst="rect">
            <a:avLst/>
          </a:prstGeom>
          <a:noFill/>
        </p:spPr>
      </p:pic>
      <p:pic>
        <p:nvPicPr>
          <p:cNvPr id="228354" name="Picture 2"/>
          <p:cNvPicPr>
            <a:picLocks noChangeAspect="1" noChangeArrowheads="1"/>
          </p:cNvPicPr>
          <p:nvPr/>
        </p:nvPicPr>
        <p:blipFill>
          <a:blip r:embed="rId6" cstate="print"/>
          <a:srcRect/>
          <a:stretch>
            <a:fillRect/>
          </a:stretch>
        </p:blipFill>
        <p:spPr bwMode="auto">
          <a:xfrm>
            <a:off x="4572000" y="609600"/>
            <a:ext cx="4572000" cy="444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left)">
                                      <p:cBhvr>
                                        <p:cTn id="7" dur="10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wipe(left)">
                                      <p:cBhvr>
                                        <p:cTn id="12" dur="1000"/>
                                        <p:tgtEl>
                                          <p:spTgt spid="22">
                                            <p:txEl>
                                              <p:pRg st="1" end="1"/>
                                            </p:txEl>
                                          </p:spTgt>
                                        </p:tgtEl>
                                      </p:cBhvr>
                                    </p:animEffect>
                                  </p:childTnLst>
                                </p:cTn>
                              </p:par>
                              <p:par>
                                <p:cTn id="13" presetID="53" presetClass="entr" presetSubtype="0" fill="hold" nodeType="withEffect">
                                  <p:stCondLst>
                                    <p:cond delay="0"/>
                                  </p:stCondLst>
                                  <p:childTnLst>
                                    <p:set>
                                      <p:cBhvr>
                                        <p:cTn id="14" dur="1" fill="hold">
                                          <p:stCondLst>
                                            <p:cond delay="0"/>
                                          </p:stCondLst>
                                        </p:cTn>
                                        <p:tgtEl>
                                          <p:spTgt spid="228356"/>
                                        </p:tgtEl>
                                        <p:attrNameLst>
                                          <p:attrName>style.visibility</p:attrName>
                                        </p:attrNameLst>
                                      </p:cBhvr>
                                      <p:to>
                                        <p:strVal val="visible"/>
                                      </p:to>
                                    </p:set>
                                    <p:anim calcmode="lin" valueType="num">
                                      <p:cBhvr>
                                        <p:cTn id="15" dur="500" fill="hold"/>
                                        <p:tgtEl>
                                          <p:spTgt spid="228356"/>
                                        </p:tgtEl>
                                        <p:attrNameLst>
                                          <p:attrName>ppt_w</p:attrName>
                                        </p:attrNameLst>
                                      </p:cBhvr>
                                      <p:tavLst>
                                        <p:tav tm="0">
                                          <p:val>
                                            <p:fltVal val="0"/>
                                          </p:val>
                                        </p:tav>
                                        <p:tav tm="100000">
                                          <p:val>
                                            <p:strVal val="#ppt_w"/>
                                          </p:val>
                                        </p:tav>
                                      </p:tavLst>
                                    </p:anim>
                                    <p:anim calcmode="lin" valueType="num">
                                      <p:cBhvr>
                                        <p:cTn id="16" dur="500" fill="hold"/>
                                        <p:tgtEl>
                                          <p:spTgt spid="228356"/>
                                        </p:tgtEl>
                                        <p:attrNameLst>
                                          <p:attrName>ppt_h</p:attrName>
                                        </p:attrNameLst>
                                      </p:cBhvr>
                                      <p:tavLst>
                                        <p:tav tm="0">
                                          <p:val>
                                            <p:fltVal val="0"/>
                                          </p:val>
                                        </p:tav>
                                        <p:tav tm="100000">
                                          <p:val>
                                            <p:strVal val="#ppt_h"/>
                                          </p:val>
                                        </p:tav>
                                      </p:tavLst>
                                    </p:anim>
                                    <p:animEffect transition="in" filter="fade">
                                      <p:cBhvr>
                                        <p:cTn id="17" dur="500"/>
                                        <p:tgtEl>
                                          <p:spTgt spid="22835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wipe(left)">
                                      <p:cBhvr>
                                        <p:cTn id="22" dur="10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wipe(left)">
                                      <p:cBhvr>
                                        <p:cTn id="27" dur="1000"/>
                                        <p:tgtEl>
                                          <p:spTgt spid="23">
                                            <p:txEl>
                                              <p:pRg st="0" end="0"/>
                                            </p:txEl>
                                          </p:spTgt>
                                        </p:tgtEl>
                                      </p:cBhvr>
                                    </p:animEffect>
                                  </p:childTnLst>
                                </p:cTn>
                              </p:par>
                              <p:par>
                                <p:cTn id="28" presetID="53" presetClass="entr" presetSubtype="0" fill="hold" nodeType="withEffect">
                                  <p:stCondLst>
                                    <p:cond delay="0"/>
                                  </p:stCondLst>
                                  <p:childTnLst>
                                    <p:set>
                                      <p:cBhvr>
                                        <p:cTn id="29" dur="1" fill="hold">
                                          <p:stCondLst>
                                            <p:cond delay="0"/>
                                          </p:stCondLst>
                                        </p:cTn>
                                        <p:tgtEl>
                                          <p:spTgt spid="228358"/>
                                        </p:tgtEl>
                                        <p:attrNameLst>
                                          <p:attrName>style.visibility</p:attrName>
                                        </p:attrNameLst>
                                      </p:cBhvr>
                                      <p:to>
                                        <p:strVal val="visible"/>
                                      </p:to>
                                    </p:set>
                                    <p:anim calcmode="lin" valueType="num">
                                      <p:cBhvr>
                                        <p:cTn id="30" dur="500" fill="hold"/>
                                        <p:tgtEl>
                                          <p:spTgt spid="228358"/>
                                        </p:tgtEl>
                                        <p:attrNameLst>
                                          <p:attrName>ppt_w</p:attrName>
                                        </p:attrNameLst>
                                      </p:cBhvr>
                                      <p:tavLst>
                                        <p:tav tm="0">
                                          <p:val>
                                            <p:fltVal val="0"/>
                                          </p:val>
                                        </p:tav>
                                        <p:tav tm="100000">
                                          <p:val>
                                            <p:strVal val="#ppt_w"/>
                                          </p:val>
                                        </p:tav>
                                      </p:tavLst>
                                    </p:anim>
                                    <p:anim calcmode="lin" valueType="num">
                                      <p:cBhvr>
                                        <p:cTn id="31" dur="500" fill="hold"/>
                                        <p:tgtEl>
                                          <p:spTgt spid="228358"/>
                                        </p:tgtEl>
                                        <p:attrNameLst>
                                          <p:attrName>ppt_h</p:attrName>
                                        </p:attrNameLst>
                                      </p:cBhvr>
                                      <p:tavLst>
                                        <p:tav tm="0">
                                          <p:val>
                                            <p:fltVal val="0"/>
                                          </p:val>
                                        </p:tav>
                                        <p:tav tm="100000">
                                          <p:val>
                                            <p:strVal val="#ppt_h"/>
                                          </p:val>
                                        </p:tav>
                                      </p:tavLst>
                                    </p:anim>
                                    <p:animEffect transition="in" filter="fade">
                                      <p:cBhvr>
                                        <p:cTn id="32" dur="500"/>
                                        <p:tgtEl>
                                          <p:spTgt spid="22835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3">
                                            <p:txEl>
                                              <p:pRg st="1" end="1"/>
                                            </p:txEl>
                                          </p:spTgt>
                                        </p:tgtEl>
                                        <p:attrNameLst>
                                          <p:attrName>style.visibility</p:attrName>
                                        </p:attrNameLst>
                                      </p:cBhvr>
                                      <p:to>
                                        <p:strVal val="visible"/>
                                      </p:to>
                                    </p:set>
                                    <p:animEffect transition="in" filter="wipe(left)">
                                      <p:cBhvr>
                                        <p:cTn id="37" dur="1000"/>
                                        <p:tgtEl>
                                          <p:spTgt spid="2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3">
                                            <p:txEl>
                                              <p:pRg st="2" end="2"/>
                                            </p:txEl>
                                          </p:spTgt>
                                        </p:tgtEl>
                                        <p:attrNameLst>
                                          <p:attrName>style.visibility</p:attrName>
                                        </p:attrNameLst>
                                      </p:cBhvr>
                                      <p:to>
                                        <p:strVal val="visible"/>
                                      </p:to>
                                    </p:set>
                                    <p:animEffect transition="in" filter="wipe(left)">
                                      <p:cBhvr>
                                        <p:cTn id="42" dur="1000"/>
                                        <p:tgtEl>
                                          <p:spTgt spid="23">
                                            <p:txEl>
                                              <p:pRg st="2" end="2"/>
                                            </p:txEl>
                                          </p:spTgt>
                                        </p:tgtEl>
                                      </p:cBhvr>
                                    </p:animEffect>
                                  </p:childTnLst>
                                </p:cTn>
                              </p:par>
                              <p:par>
                                <p:cTn id="43" presetID="53" presetClass="entr" presetSubtype="0" fill="hold" nodeType="withEffect">
                                  <p:stCondLst>
                                    <p:cond delay="0"/>
                                  </p:stCondLst>
                                  <p:childTnLst>
                                    <p:set>
                                      <p:cBhvr>
                                        <p:cTn id="44" dur="1" fill="hold">
                                          <p:stCondLst>
                                            <p:cond delay="0"/>
                                          </p:stCondLst>
                                        </p:cTn>
                                        <p:tgtEl>
                                          <p:spTgt spid="228354"/>
                                        </p:tgtEl>
                                        <p:attrNameLst>
                                          <p:attrName>style.visibility</p:attrName>
                                        </p:attrNameLst>
                                      </p:cBhvr>
                                      <p:to>
                                        <p:strVal val="visible"/>
                                      </p:to>
                                    </p:set>
                                    <p:anim calcmode="lin" valueType="num">
                                      <p:cBhvr>
                                        <p:cTn id="45" dur="500" fill="hold"/>
                                        <p:tgtEl>
                                          <p:spTgt spid="228354"/>
                                        </p:tgtEl>
                                        <p:attrNameLst>
                                          <p:attrName>ppt_w</p:attrName>
                                        </p:attrNameLst>
                                      </p:cBhvr>
                                      <p:tavLst>
                                        <p:tav tm="0">
                                          <p:val>
                                            <p:fltVal val="0"/>
                                          </p:val>
                                        </p:tav>
                                        <p:tav tm="100000">
                                          <p:val>
                                            <p:strVal val="#ppt_w"/>
                                          </p:val>
                                        </p:tav>
                                      </p:tavLst>
                                    </p:anim>
                                    <p:anim calcmode="lin" valueType="num">
                                      <p:cBhvr>
                                        <p:cTn id="46" dur="500" fill="hold"/>
                                        <p:tgtEl>
                                          <p:spTgt spid="228354"/>
                                        </p:tgtEl>
                                        <p:attrNameLst>
                                          <p:attrName>ppt_h</p:attrName>
                                        </p:attrNameLst>
                                      </p:cBhvr>
                                      <p:tavLst>
                                        <p:tav tm="0">
                                          <p:val>
                                            <p:fltVal val="0"/>
                                          </p:val>
                                        </p:tav>
                                        <p:tav tm="100000">
                                          <p:val>
                                            <p:strVal val="#ppt_h"/>
                                          </p:val>
                                        </p:tav>
                                      </p:tavLst>
                                    </p:anim>
                                    <p:animEffect transition="in" filter="fade">
                                      <p:cBhvr>
                                        <p:cTn id="47" dur="500"/>
                                        <p:tgtEl>
                                          <p:spTgt spid="228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609600"/>
            <a:ext cx="4648200" cy="3770263"/>
          </a:xfrm>
          <a:prstGeom prst="rect">
            <a:avLst/>
          </a:prstGeom>
        </p:spPr>
        <p:txBody>
          <a:bodyPr wrap="square">
            <a:spAutoFit/>
          </a:bodyPr>
          <a:lstStyle/>
          <a:p>
            <a:pPr marL="176213" indent="-176213">
              <a:spcAft>
                <a:spcPts val="600"/>
              </a:spcAft>
              <a:buFont typeface="Arial" pitchFamily="34" charset="0"/>
              <a:buChar char="•"/>
            </a:pPr>
            <a:r>
              <a:rPr lang="en-US" sz="2800" b="1" dirty="0" smtClean="0">
                <a:solidFill>
                  <a:srgbClr val="FF0000"/>
                </a:solidFill>
                <a:effectLst>
                  <a:outerShdw blurRad="38100" dist="38100" dir="2700000" algn="tl">
                    <a:srgbClr val="000000"/>
                  </a:outerShdw>
                </a:effectLst>
              </a:rPr>
              <a:t>Mojave Desert </a:t>
            </a:r>
            <a:r>
              <a:rPr lang="en-US" sz="2800" dirty="0" smtClean="0"/>
              <a:t>influences </a:t>
            </a:r>
            <a:r>
              <a:rPr lang="en-US" sz="2800" b="1" dirty="0" smtClean="0">
                <a:solidFill>
                  <a:srgbClr val="FF0000"/>
                </a:solidFill>
                <a:effectLst>
                  <a:outerShdw blurRad="38100" dist="38100" dir="2700000" algn="tl">
                    <a:srgbClr val="000000"/>
                  </a:outerShdw>
                </a:effectLst>
              </a:rPr>
              <a:t>western</a:t>
            </a:r>
            <a:r>
              <a:rPr lang="en-US" sz="2800" dirty="0" smtClean="0"/>
              <a:t> sections of Canyon</a:t>
            </a:r>
          </a:p>
          <a:p>
            <a:pPr marL="176213" indent="-176213">
              <a:spcAft>
                <a:spcPts val="600"/>
              </a:spcAft>
              <a:buFont typeface="Arial" pitchFamily="34" charset="0"/>
              <a:buChar char="•"/>
            </a:pPr>
            <a:r>
              <a:rPr lang="en-US" sz="2800" b="1" dirty="0" smtClean="0">
                <a:solidFill>
                  <a:srgbClr val="FF0000"/>
                </a:solidFill>
                <a:effectLst>
                  <a:outerShdw blurRad="38100" dist="38100" dir="2700000" algn="tl">
                    <a:srgbClr val="000000"/>
                  </a:outerShdw>
                </a:effectLst>
              </a:rPr>
              <a:t>Sonoran Desert </a:t>
            </a:r>
            <a:r>
              <a:rPr lang="en-US" sz="2800" dirty="0" smtClean="0"/>
              <a:t>vegetation covers the </a:t>
            </a:r>
            <a:r>
              <a:rPr lang="en-US" sz="2800" b="1" dirty="0" smtClean="0">
                <a:solidFill>
                  <a:srgbClr val="FF0000"/>
                </a:solidFill>
                <a:effectLst>
                  <a:outerShdw blurRad="38100" dist="38100" dir="2700000" algn="tl">
                    <a:srgbClr val="000000"/>
                  </a:outerShdw>
                </a:effectLst>
              </a:rPr>
              <a:t>eastern</a:t>
            </a:r>
            <a:r>
              <a:rPr lang="en-US" sz="2800" dirty="0" smtClean="0"/>
              <a:t> sections</a:t>
            </a:r>
          </a:p>
          <a:p>
            <a:pPr marL="176213" indent="-176213">
              <a:spcAft>
                <a:spcPts val="600"/>
              </a:spcAft>
              <a:buFont typeface="Arial" pitchFamily="34" charset="0"/>
              <a:buChar char="•"/>
            </a:pPr>
            <a:r>
              <a:rPr lang="en-US" sz="2800" b="1" dirty="0" smtClean="0">
                <a:solidFill>
                  <a:srgbClr val="FF0000"/>
                </a:solidFill>
                <a:effectLst>
                  <a:outerShdw blurRad="38100" dist="38100" dir="2700000" algn="tl">
                    <a:srgbClr val="000000"/>
                  </a:outerShdw>
                </a:effectLst>
              </a:rPr>
              <a:t>Ponderosa &amp; Pinyon Pine </a:t>
            </a:r>
            <a:r>
              <a:rPr lang="en-US" sz="2800" dirty="0" smtClean="0"/>
              <a:t>forest grows on both rims</a:t>
            </a:r>
          </a:p>
          <a:p>
            <a:pPr marL="176213" indent="-176213">
              <a:spcAft>
                <a:spcPts val="600"/>
              </a:spcAft>
              <a:buFont typeface="Arial" pitchFamily="34" charset="0"/>
              <a:buChar char="•"/>
            </a:pPr>
            <a:r>
              <a:rPr lang="en-US" sz="2800" b="1" dirty="0" smtClean="0">
                <a:solidFill>
                  <a:srgbClr val="FF0000"/>
                </a:solidFill>
                <a:effectLst>
                  <a:outerShdw blurRad="38100" dist="38100" dir="2700000" algn="tl">
                    <a:srgbClr val="000000"/>
                  </a:outerShdw>
                </a:effectLst>
              </a:rPr>
              <a:t>Natural seeps &amp; springs</a:t>
            </a:r>
            <a:r>
              <a:rPr lang="en-US" sz="2800" dirty="0" smtClean="0"/>
              <a:t> from the Canyon walls are home to </a:t>
            </a:r>
          </a:p>
        </p:txBody>
      </p:sp>
      <p:sp>
        <p:nvSpPr>
          <p:cNvPr id="23" name="Rectangle 22"/>
          <p:cNvSpPr/>
          <p:nvPr/>
        </p:nvSpPr>
        <p:spPr>
          <a:xfrm>
            <a:off x="0" y="4267200"/>
            <a:ext cx="9144000" cy="2400657"/>
          </a:xfrm>
          <a:prstGeom prst="rect">
            <a:avLst/>
          </a:prstGeom>
        </p:spPr>
        <p:txBody>
          <a:bodyPr wrap="square">
            <a:spAutoFit/>
          </a:bodyPr>
          <a:lstStyle/>
          <a:p>
            <a:pPr marL="176213" indent="-176213">
              <a:spcAft>
                <a:spcPts val="600"/>
              </a:spcAft>
            </a:pPr>
            <a:r>
              <a:rPr lang="en-US" sz="2800" dirty="0" smtClean="0"/>
              <a:t>	</a:t>
            </a:r>
            <a:r>
              <a:rPr lang="en-US" sz="2800" b="1" dirty="0" smtClean="0">
                <a:solidFill>
                  <a:srgbClr val="FF0000"/>
                </a:solidFill>
                <a:effectLst>
                  <a:outerShdw blurRad="38100" dist="38100" dir="2700000" algn="tl">
                    <a:srgbClr val="000000"/>
                  </a:outerShdw>
                </a:effectLst>
              </a:rPr>
              <a:t>11% of all plant </a:t>
            </a:r>
            <a:r>
              <a:rPr lang="en-US" sz="2800" dirty="0" smtClean="0"/>
              <a:t>found in the Park</a:t>
            </a:r>
          </a:p>
          <a:p>
            <a:pPr marL="176213" indent="-176213">
              <a:spcAft>
                <a:spcPts val="600"/>
              </a:spcAft>
              <a:buFont typeface="Arial" pitchFamily="34" charset="0"/>
              <a:buChar char="•"/>
            </a:pPr>
            <a:r>
              <a:rPr lang="en-US" sz="2800" b="1" dirty="0" smtClean="0">
                <a:solidFill>
                  <a:srgbClr val="FF0000"/>
                </a:solidFill>
                <a:effectLst>
                  <a:outerShdw blurRad="38100" dist="38100" dir="2700000" algn="tl">
                    <a:srgbClr val="000000"/>
                  </a:outerShdw>
                </a:effectLst>
              </a:rPr>
              <a:t>North facing slopes </a:t>
            </a:r>
            <a:r>
              <a:rPr lang="en-US" sz="2800" dirty="0" smtClean="0"/>
              <a:t>receive ~1/3 the normal amt of sunlight so vegetation is similar to northern latitudes</a:t>
            </a:r>
          </a:p>
          <a:p>
            <a:pPr marL="176213" indent="-176213">
              <a:spcAft>
                <a:spcPts val="600"/>
              </a:spcAft>
              <a:buFont typeface="Arial" pitchFamily="34" charset="0"/>
              <a:buChar char="•"/>
            </a:pPr>
            <a:r>
              <a:rPr lang="en-US" sz="2800" b="1" dirty="0" smtClean="0">
                <a:solidFill>
                  <a:srgbClr val="FF0000"/>
                </a:solidFill>
                <a:effectLst>
                  <a:outerShdw blurRad="38100" dist="38100" dir="2700000" algn="tl">
                    <a:srgbClr val="000000"/>
                  </a:outerShdw>
                </a:effectLst>
              </a:rPr>
              <a:t>South facing slopes </a:t>
            </a:r>
            <a:r>
              <a:rPr lang="en-US" sz="2800" dirty="0" smtClean="0"/>
              <a:t>receive full sunlight &amp; are covered by vegetation typical of the Sonoran desert</a:t>
            </a:r>
          </a:p>
        </p:txBody>
      </p:sp>
      <p:sp>
        <p:nvSpPr>
          <p:cNvPr id="3" name="TextBox 2"/>
          <p:cNvSpPr txBox="1"/>
          <p:nvPr/>
        </p:nvSpPr>
        <p:spPr>
          <a:xfrm>
            <a:off x="0" y="0"/>
            <a:ext cx="9144000" cy="646331"/>
          </a:xfrm>
          <a:prstGeom prst="rect">
            <a:avLst/>
          </a:prstGeom>
          <a:solidFill>
            <a:srgbClr val="FFFF00"/>
          </a:solidFill>
        </p:spPr>
        <p:txBody>
          <a:bodyPr wrap="square" rtlCol="0">
            <a:spAutoFit/>
          </a:bodyPr>
          <a:lstStyle/>
          <a:p>
            <a:pPr algn="ctr"/>
            <a:r>
              <a:rPr lang="en-US" sz="3600" b="1" cap="all" dirty="0" smtClean="0"/>
              <a:t>Grand canyon national park overview</a:t>
            </a:r>
          </a:p>
        </p:txBody>
      </p:sp>
      <p:sp>
        <p:nvSpPr>
          <p:cNvPr id="21" name="TextBox 20"/>
          <p:cNvSpPr txBox="1"/>
          <p:nvPr/>
        </p:nvSpPr>
        <p:spPr>
          <a:xfrm>
            <a:off x="9296400" y="3429000"/>
            <a:ext cx="533400" cy="553998"/>
          </a:xfrm>
          <a:prstGeom prst="rect">
            <a:avLst/>
          </a:prstGeom>
          <a:noFill/>
          <a:ln>
            <a:noFill/>
          </a:ln>
        </p:spPr>
        <p:txBody>
          <a:bodyPr wrap="square" rtlCol="0">
            <a:spAutoFit/>
          </a:bodyPr>
          <a:lstStyle/>
          <a:p>
            <a:r>
              <a:rPr lang="en-US" sz="3000" b="1" dirty="0" smtClean="0">
                <a:solidFill>
                  <a:srgbClr val="FF0000"/>
                </a:solidFill>
                <a:effectLst>
                  <a:outerShdw blurRad="38100" dist="38100" dir="2700000" algn="tl">
                    <a:srgbClr val="000000"/>
                  </a:outerShdw>
                </a:effectLst>
              </a:rPr>
              <a:t>a</a:t>
            </a:r>
          </a:p>
        </p:txBody>
      </p:sp>
      <p:pic>
        <p:nvPicPr>
          <p:cNvPr id="11" name="Picture 2"/>
          <p:cNvPicPr>
            <a:picLocks noChangeAspect="1" noChangeArrowheads="1"/>
          </p:cNvPicPr>
          <p:nvPr/>
        </p:nvPicPr>
        <p:blipFill>
          <a:blip r:embed="rId3" cstate="print"/>
          <a:srcRect/>
          <a:stretch>
            <a:fillRect/>
          </a:stretch>
        </p:blipFill>
        <p:spPr bwMode="auto">
          <a:xfrm>
            <a:off x="4572000" y="685800"/>
            <a:ext cx="4572000" cy="3583215"/>
          </a:xfrm>
          <a:prstGeom prst="rect">
            <a:avLst/>
          </a:prstGeom>
          <a:noFill/>
          <a:ln w="9525">
            <a:noFill/>
            <a:miter lim="800000"/>
            <a:headEnd/>
            <a:tailEnd/>
          </a:ln>
        </p:spPr>
      </p:pic>
      <p:sp>
        <p:nvSpPr>
          <p:cNvPr id="8" name="TextBox 7"/>
          <p:cNvSpPr txBox="1"/>
          <p:nvPr/>
        </p:nvSpPr>
        <p:spPr>
          <a:xfrm>
            <a:off x="4572000" y="762000"/>
            <a:ext cx="4572000" cy="707886"/>
          </a:xfrm>
          <a:prstGeom prst="rect">
            <a:avLst/>
          </a:prstGeom>
          <a:solidFill>
            <a:schemeClr val="bg1"/>
          </a:solidFill>
        </p:spPr>
        <p:txBody>
          <a:bodyPr wrap="square" rtlCol="0">
            <a:spAutoFit/>
          </a:bodyPr>
          <a:lstStyle/>
          <a:p>
            <a:pPr marL="171450" indent="-171450" algn="ctr"/>
            <a:r>
              <a:rPr lang="en-US" sz="4000" b="1" dirty="0" smtClean="0"/>
              <a:t>FLORA</a:t>
            </a:r>
          </a:p>
        </p:txBody>
      </p:sp>
      <p:grpSp>
        <p:nvGrpSpPr>
          <p:cNvPr id="13" name="Group 12"/>
          <p:cNvGrpSpPr/>
          <p:nvPr/>
        </p:nvGrpSpPr>
        <p:grpSpPr>
          <a:xfrm>
            <a:off x="4572000" y="685800"/>
            <a:ext cx="4572000" cy="3581400"/>
            <a:chOff x="4572000" y="685800"/>
            <a:chExt cx="4572000" cy="3581400"/>
          </a:xfrm>
        </p:grpSpPr>
        <p:pic>
          <p:nvPicPr>
            <p:cNvPr id="237570" name="Picture 2" descr="Mojave Desert -- Kids Encyclopedia | Children's Homework ..."/>
            <p:cNvPicPr>
              <a:picLocks noChangeAspect="1" noChangeArrowheads="1"/>
            </p:cNvPicPr>
            <p:nvPr/>
          </p:nvPicPr>
          <p:blipFill>
            <a:blip r:embed="rId4" cstate="print"/>
            <a:srcRect b="2083"/>
            <a:stretch>
              <a:fillRect/>
            </a:stretch>
          </p:blipFill>
          <p:spPr bwMode="auto">
            <a:xfrm>
              <a:off x="4572000" y="685800"/>
              <a:ext cx="4572000" cy="3581400"/>
            </a:xfrm>
            <a:prstGeom prst="rect">
              <a:avLst/>
            </a:prstGeom>
            <a:noFill/>
          </p:spPr>
        </p:pic>
        <p:sp>
          <p:nvSpPr>
            <p:cNvPr id="12" name="Freeform 11"/>
            <p:cNvSpPr/>
            <p:nvPr/>
          </p:nvSpPr>
          <p:spPr>
            <a:xfrm>
              <a:off x="7439891" y="2275609"/>
              <a:ext cx="685800" cy="207818"/>
            </a:xfrm>
            <a:custGeom>
              <a:avLst/>
              <a:gdLst>
                <a:gd name="connsiteX0" fmla="*/ 685800 w 685800"/>
                <a:gd name="connsiteY0" fmla="*/ 0 h 207818"/>
                <a:gd name="connsiteX1" fmla="*/ 685800 w 685800"/>
                <a:gd name="connsiteY1" fmla="*/ 0 h 207818"/>
                <a:gd name="connsiteX2" fmla="*/ 613064 w 685800"/>
                <a:gd name="connsiteY2" fmla="*/ 124691 h 207818"/>
                <a:gd name="connsiteX3" fmla="*/ 613064 w 685800"/>
                <a:gd name="connsiteY3" fmla="*/ 207818 h 207818"/>
                <a:gd name="connsiteX4" fmla="*/ 540327 w 685800"/>
                <a:gd name="connsiteY4" fmla="*/ 187036 h 207818"/>
                <a:gd name="connsiteX5" fmla="*/ 457200 w 685800"/>
                <a:gd name="connsiteY5" fmla="*/ 145473 h 207818"/>
                <a:gd name="connsiteX6" fmla="*/ 457200 w 685800"/>
                <a:gd name="connsiteY6" fmla="*/ 145473 h 207818"/>
                <a:gd name="connsiteX7" fmla="*/ 363682 w 685800"/>
                <a:gd name="connsiteY7" fmla="*/ 31173 h 207818"/>
                <a:gd name="connsiteX8" fmla="*/ 238991 w 685800"/>
                <a:gd name="connsiteY8" fmla="*/ 72736 h 207818"/>
                <a:gd name="connsiteX9" fmla="*/ 166254 w 685800"/>
                <a:gd name="connsiteY9" fmla="*/ 187036 h 207818"/>
                <a:gd name="connsiteX10" fmla="*/ 166254 w 685800"/>
                <a:gd name="connsiteY10" fmla="*/ 187036 h 207818"/>
                <a:gd name="connsiteX11" fmla="*/ 166254 w 685800"/>
                <a:gd name="connsiteY11" fmla="*/ 187036 h 207818"/>
                <a:gd name="connsiteX12" fmla="*/ 62345 w 685800"/>
                <a:gd name="connsiteY12" fmla="*/ 124691 h 207818"/>
                <a:gd name="connsiteX13" fmla="*/ 0 w 685800"/>
                <a:gd name="connsiteY13" fmla="*/ 103909 h 20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5800" h="207818">
                  <a:moveTo>
                    <a:pt x="685800" y="0"/>
                  </a:moveTo>
                  <a:lnTo>
                    <a:pt x="685800" y="0"/>
                  </a:lnTo>
                  <a:lnTo>
                    <a:pt x="613064" y="124691"/>
                  </a:lnTo>
                  <a:lnTo>
                    <a:pt x="613064" y="207818"/>
                  </a:lnTo>
                  <a:lnTo>
                    <a:pt x="540327" y="187036"/>
                  </a:lnTo>
                  <a:lnTo>
                    <a:pt x="457200" y="145473"/>
                  </a:lnTo>
                  <a:lnTo>
                    <a:pt x="457200" y="145473"/>
                  </a:lnTo>
                  <a:lnTo>
                    <a:pt x="363682" y="31173"/>
                  </a:lnTo>
                  <a:lnTo>
                    <a:pt x="238991" y="72736"/>
                  </a:lnTo>
                  <a:lnTo>
                    <a:pt x="166254" y="187036"/>
                  </a:lnTo>
                  <a:lnTo>
                    <a:pt x="166254" y="187036"/>
                  </a:lnTo>
                  <a:lnTo>
                    <a:pt x="166254" y="187036"/>
                  </a:lnTo>
                  <a:lnTo>
                    <a:pt x="62345" y="124691"/>
                  </a:lnTo>
                  <a:lnTo>
                    <a:pt x="0" y="103909"/>
                  </a:lnTo>
                </a:path>
              </a:pathLst>
            </a:custGeom>
            <a:ln w="57150">
              <a:solidFill>
                <a:srgbClr val="FF0000"/>
              </a:solidFill>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 name="Group 14"/>
          <p:cNvGrpSpPr/>
          <p:nvPr/>
        </p:nvGrpSpPr>
        <p:grpSpPr>
          <a:xfrm>
            <a:off x="4583430" y="685800"/>
            <a:ext cx="4560570" cy="3200400"/>
            <a:chOff x="4583430" y="685800"/>
            <a:chExt cx="4560570" cy="3200400"/>
          </a:xfrm>
        </p:grpSpPr>
        <p:pic>
          <p:nvPicPr>
            <p:cNvPr id="237572" name="Picture 4" descr="Sonoran Desert violent burials 4,000 years ago 'sent a ..."/>
            <p:cNvPicPr>
              <a:picLocks noChangeAspect="1" noChangeArrowheads="1"/>
            </p:cNvPicPr>
            <p:nvPr/>
          </p:nvPicPr>
          <p:blipFill>
            <a:blip r:embed="rId5" cstate="print"/>
            <a:srcRect r="28076" b="47195"/>
            <a:stretch>
              <a:fillRect/>
            </a:stretch>
          </p:blipFill>
          <p:spPr bwMode="auto">
            <a:xfrm>
              <a:off x="4583430" y="685800"/>
              <a:ext cx="4560570" cy="3200400"/>
            </a:xfrm>
            <a:prstGeom prst="rect">
              <a:avLst/>
            </a:prstGeom>
            <a:noFill/>
          </p:spPr>
        </p:pic>
        <p:sp>
          <p:nvSpPr>
            <p:cNvPr id="14" name="Freeform 13"/>
            <p:cNvSpPr/>
            <p:nvPr/>
          </p:nvSpPr>
          <p:spPr>
            <a:xfrm>
              <a:off x="5891645" y="696191"/>
              <a:ext cx="706582" cy="145473"/>
            </a:xfrm>
            <a:custGeom>
              <a:avLst/>
              <a:gdLst>
                <a:gd name="connsiteX0" fmla="*/ 0 w 706582"/>
                <a:gd name="connsiteY0" fmla="*/ 0 h 145473"/>
                <a:gd name="connsiteX1" fmla="*/ 114300 w 706582"/>
                <a:gd name="connsiteY1" fmla="*/ 145473 h 145473"/>
                <a:gd name="connsiteX2" fmla="*/ 374073 w 706582"/>
                <a:gd name="connsiteY2" fmla="*/ 114300 h 145473"/>
                <a:gd name="connsiteX3" fmla="*/ 633846 w 706582"/>
                <a:gd name="connsiteY3" fmla="*/ 72736 h 145473"/>
                <a:gd name="connsiteX4" fmla="*/ 706582 w 706582"/>
                <a:gd name="connsiteY4" fmla="*/ 0 h 145473"/>
                <a:gd name="connsiteX5" fmla="*/ 0 w 706582"/>
                <a:gd name="connsiteY5" fmla="*/ 0 h 145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582" h="145473">
                  <a:moveTo>
                    <a:pt x="0" y="0"/>
                  </a:moveTo>
                  <a:lnTo>
                    <a:pt x="114300" y="145473"/>
                  </a:lnTo>
                  <a:lnTo>
                    <a:pt x="374073" y="114300"/>
                  </a:lnTo>
                  <a:lnTo>
                    <a:pt x="633846" y="72736"/>
                  </a:lnTo>
                  <a:lnTo>
                    <a:pt x="706582" y="0"/>
                  </a:lnTo>
                  <a:lnTo>
                    <a:pt x="0" y="0"/>
                  </a:lnTo>
                  <a:close/>
                </a:path>
              </a:pathLst>
            </a:custGeom>
            <a:solidFill>
              <a:srgbClr val="FF0000"/>
            </a:solid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7574" name="Picture 6" descr="Water-thrifty &quot;Bonsai&quot; Tree Along the Grand Canyon Rim 802 ..."/>
          <p:cNvPicPr>
            <a:picLocks noChangeAspect="1" noChangeArrowheads="1"/>
          </p:cNvPicPr>
          <p:nvPr/>
        </p:nvPicPr>
        <p:blipFill>
          <a:blip r:embed="rId6" cstate="print"/>
          <a:srcRect/>
          <a:stretch>
            <a:fillRect/>
          </a:stretch>
        </p:blipFill>
        <p:spPr bwMode="auto">
          <a:xfrm>
            <a:off x="4572000" y="684311"/>
            <a:ext cx="4572000" cy="3049489"/>
          </a:xfrm>
          <a:prstGeom prst="rect">
            <a:avLst/>
          </a:prstGeom>
          <a:noFill/>
        </p:spPr>
      </p:pic>
      <p:pic>
        <p:nvPicPr>
          <p:cNvPr id="62466" name="Picture 2" descr="Jake's Outdoor Adventures: Arizona Grand Canyon: Day 2, Dripping Springs"/>
          <p:cNvPicPr>
            <a:picLocks noChangeAspect="1" noChangeArrowheads="1"/>
          </p:cNvPicPr>
          <p:nvPr/>
        </p:nvPicPr>
        <p:blipFill>
          <a:blip r:embed="rId7" cstate="print"/>
          <a:srcRect b="4399"/>
          <a:stretch>
            <a:fillRect/>
          </a:stretch>
        </p:blipFill>
        <p:spPr bwMode="auto">
          <a:xfrm>
            <a:off x="4572000" y="685800"/>
            <a:ext cx="4572000" cy="3581400"/>
          </a:xfrm>
          <a:prstGeom prst="rect">
            <a:avLst/>
          </a:prstGeom>
          <a:noFill/>
        </p:spPr>
      </p:pic>
      <p:pic>
        <p:nvPicPr>
          <p:cNvPr id="62468" name="Picture 4" descr="https://i.ebayimg.com/images/g/UgwAAOSwVqpfJlIS/s-l640.jpg"/>
          <p:cNvPicPr>
            <a:picLocks noChangeAspect="1" noChangeArrowheads="1"/>
          </p:cNvPicPr>
          <p:nvPr/>
        </p:nvPicPr>
        <p:blipFill>
          <a:blip r:embed="rId8" cstate="print"/>
          <a:srcRect l="3333" t="8583" r="3333" b="44352"/>
          <a:stretch>
            <a:fillRect/>
          </a:stretch>
        </p:blipFill>
        <p:spPr bwMode="auto">
          <a:xfrm>
            <a:off x="4572000" y="685800"/>
            <a:ext cx="4572000" cy="3581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wipe(left)">
                                      <p:cBhvr>
                                        <p:cTn id="10" dur="1000"/>
                                        <p:tgtEl>
                                          <p:spTgt spid="22">
                                            <p:txEl>
                                              <p:pRg st="0" end="0"/>
                                            </p:txEl>
                                          </p:spTgt>
                                        </p:tgtEl>
                                      </p:cBhvr>
                                    </p:animEffect>
                                  </p:childTnLst>
                                </p:cTn>
                              </p:par>
                              <p:par>
                                <p:cTn id="11" presetID="53"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000"/>
                                        <p:tgtEl>
                                          <p:spTgt spid="13"/>
                                        </p:tgtEl>
                                      </p:cBhvr>
                                    </p:animEffect>
                                    <p:set>
                                      <p:cBhvr>
                                        <p:cTn id="20" dur="1" fill="hold">
                                          <p:stCondLst>
                                            <p:cond delay="1999"/>
                                          </p:stCondLst>
                                        </p:cTn>
                                        <p:tgtEl>
                                          <p:spTgt spid="13"/>
                                        </p:tgtEl>
                                        <p:attrNameLst>
                                          <p:attrName>style.visibility</p:attrName>
                                        </p:attrNameLst>
                                      </p:cBhvr>
                                      <p:to>
                                        <p:strVal val="hidden"/>
                                      </p:to>
                                    </p:set>
                                  </p:childTnLst>
                                </p:cTn>
                              </p:par>
                              <p:par>
                                <p:cTn id="21" presetID="22" presetClass="entr" presetSubtype="8" fill="hold" nodeType="withEffect">
                                  <p:stCondLst>
                                    <p:cond delay="0"/>
                                  </p:stCondLst>
                                  <p:childTnLst>
                                    <p:set>
                                      <p:cBhvr>
                                        <p:cTn id="22" dur="1" fill="hold">
                                          <p:stCondLst>
                                            <p:cond delay="0"/>
                                          </p:stCondLst>
                                        </p:cTn>
                                        <p:tgtEl>
                                          <p:spTgt spid="22">
                                            <p:txEl>
                                              <p:pRg st="1" end="1"/>
                                            </p:txEl>
                                          </p:spTgt>
                                        </p:tgtEl>
                                        <p:attrNameLst>
                                          <p:attrName>style.visibility</p:attrName>
                                        </p:attrNameLst>
                                      </p:cBhvr>
                                      <p:to>
                                        <p:strVal val="visible"/>
                                      </p:to>
                                    </p:set>
                                    <p:animEffect transition="in" filter="wipe(left)">
                                      <p:cBhvr>
                                        <p:cTn id="23" dur="1000"/>
                                        <p:tgtEl>
                                          <p:spTgt spid="22">
                                            <p:txEl>
                                              <p:pRg st="1" end="1"/>
                                            </p:txEl>
                                          </p:spTgt>
                                        </p:tgtEl>
                                      </p:cBhvr>
                                    </p:animEffect>
                                  </p:childTnLst>
                                </p:cTn>
                              </p:par>
                              <p:par>
                                <p:cTn id="24" presetID="53"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2000"/>
                                        <p:tgtEl>
                                          <p:spTgt spid="15"/>
                                        </p:tgtEl>
                                      </p:cBhvr>
                                    </p:animEffect>
                                    <p:set>
                                      <p:cBhvr>
                                        <p:cTn id="33" dur="1" fill="hold">
                                          <p:stCondLst>
                                            <p:cond delay="1999"/>
                                          </p:stCondLst>
                                        </p:cTn>
                                        <p:tgtEl>
                                          <p:spTgt spid="15"/>
                                        </p:tgtEl>
                                        <p:attrNameLst>
                                          <p:attrName>style.visibility</p:attrName>
                                        </p:attrNameLst>
                                      </p:cBhvr>
                                      <p:to>
                                        <p:strVal val="hidden"/>
                                      </p:to>
                                    </p:set>
                                  </p:childTnLst>
                                </p:cTn>
                              </p:par>
                              <p:par>
                                <p:cTn id="34" presetID="22" presetClass="entr" presetSubtype="8" fill="hold" nodeType="withEffect">
                                  <p:stCondLst>
                                    <p:cond delay="0"/>
                                  </p:stCondLst>
                                  <p:childTnLst>
                                    <p:set>
                                      <p:cBhvr>
                                        <p:cTn id="35" dur="1" fill="hold">
                                          <p:stCondLst>
                                            <p:cond delay="0"/>
                                          </p:stCondLst>
                                        </p:cTn>
                                        <p:tgtEl>
                                          <p:spTgt spid="22">
                                            <p:txEl>
                                              <p:pRg st="2" end="2"/>
                                            </p:txEl>
                                          </p:spTgt>
                                        </p:tgtEl>
                                        <p:attrNameLst>
                                          <p:attrName>style.visibility</p:attrName>
                                        </p:attrNameLst>
                                      </p:cBhvr>
                                      <p:to>
                                        <p:strVal val="visible"/>
                                      </p:to>
                                    </p:set>
                                    <p:animEffect transition="in" filter="wipe(left)">
                                      <p:cBhvr>
                                        <p:cTn id="36" dur="1000"/>
                                        <p:tgtEl>
                                          <p:spTgt spid="22">
                                            <p:txEl>
                                              <p:pRg st="2" end="2"/>
                                            </p:txEl>
                                          </p:spTgt>
                                        </p:tgtEl>
                                      </p:cBhvr>
                                    </p:animEffect>
                                  </p:childTnLst>
                                </p:cTn>
                              </p:par>
                              <p:par>
                                <p:cTn id="37" presetID="53" presetClass="entr" presetSubtype="0" fill="hold" nodeType="withEffect">
                                  <p:stCondLst>
                                    <p:cond delay="0"/>
                                  </p:stCondLst>
                                  <p:childTnLst>
                                    <p:set>
                                      <p:cBhvr>
                                        <p:cTn id="38" dur="1" fill="hold">
                                          <p:stCondLst>
                                            <p:cond delay="0"/>
                                          </p:stCondLst>
                                        </p:cTn>
                                        <p:tgtEl>
                                          <p:spTgt spid="237574"/>
                                        </p:tgtEl>
                                        <p:attrNameLst>
                                          <p:attrName>style.visibility</p:attrName>
                                        </p:attrNameLst>
                                      </p:cBhvr>
                                      <p:to>
                                        <p:strVal val="visible"/>
                                      </p:to>
                                    </p:set>
                                    <p:anim calcmode="lin" valueType="num">
                                      <p:cBhvr>
                                        <p:cTn id="39" dur="500" fill="hold"/>
                                        <p:tgtEl>
                                          <p:spTgt spid="237574"/>
                                        </p:tgtEl>
                                        <p:attrNameLst>
                                          <p:attrName>ppt_w</p:attrName>
                                        </p:attrNameLst>
                                      </p:cBhvr>
                                      <p:tavLst>
                                        <p:tav tm="0">
                                          <p:val>
                                            <p:fltVal val="0"/>
                                          </p:val>
                                        </p:tav>
                                        <p:tav tm="100000">
                                          <p:val>
                                            <p:strVal val="#ppt_w"/>
                                          </p:val>
                                        </p:tav>
                                      </p:tavLst>
                                    </p:anim>
                                    <p:anim calcmode="lin" valueType="num">
                                      <p:cBhvr>
                                        <p:cTn id="40" dur="500" fill="hold"/>
                                        <p:tgtEl>
                                          <p:spTgt spid="237574"/>
                                        </p:tgtEl>
                                        <p:attrNameLst>
                                          <p:attrName>ppt_h</p:attrName>
                                        </p:attrNameLst>
                                      </p:cBhvr>
                                      <p:tavLst>
                                        <p:tav tm="0">
                                          <p:val>
                                            <p:fltVal val="0"/>
                                          </p:val>
                                        </p:tav>
                                        <p:tav tm="100000">
                                          <p:val>
                                            <p:strVal val="#ppt_h"/>
                                          </p:val>
                                        </p:tav>
                                      </p:tavLst>
                                    </p:anim>
                                    <p:animEffect transition="in" filter="fade">
                                      <p:cBhvr>
                                        <p:cTn id="41" dur="500"/>
                                        <p:tgtEl>
                                          <p:spTgt spid="23757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2">
                                            <p:txEl>
                                              <p:pRg st="3" end="3"/>
                                            </p:txEl>
                                          </p:spTgt>
                                        </p:tgtEl>
                                        <p:attrNameLst>
                                          <p:attrName>style.visibility</p:attrName>
                                        </p:attrNameLst>
                                      </p:cBhvr>
                                      <p:to>
                                        <p:strVal val="visible"/>
                                      </p:to>
                                    </p:set>
                                    <p:animEffect transition="in" filter="wipe(left)">
                                      <p:cBhvr>
                                        <p:cTn id="46" dur="1000"/>
                                        <p:tgtEl>
                                          <p:spTgt spid="22">
                                            <p:txEl>
                                              <p:pRg st="3" end="3"/>
                                            </p:txEl>
                                          </p:spTgt>
                                        </p:tgtEl>
                                      </p:cBhvr>
                                    </p:animEffect>
                                  </p:childTnLst>
                                </p:cTn>
                              </p:par>
                            </p:childTnLst>
                          </p:cTn>
                        </p:par>
                        <p:par>
                          <p:cTn id="47" fill="hold">
                            <p:stCondLst>
                              <p:cond delay="1000"/>
                            </p:stCondLst>
                            <p:childTnLst>
                              <p:par>
                                <p:cTn id="48" presetID="22" presetClass="entr" presetSubtype="8" fill="hold" nodeType="afterEffect">
                                  <p:stCondLst>
                                    <p:cond delay="0"/>
                                  </p:stCondLst>
                                  <p:childTnLst>
                                    <p:set>
                                      <p:cBhvr>
                                        <p:cTn id="49" dur="1" fill="hold">
                                          <p:stCondLst>
                                            <p:cond delay="0"/>
                                          </p:stCondLst>
                                        </p:cTn>
                                        <p:tgtEl>
                                          <p:spTgt spid="23">
                                            <p:txEl>
                                              <p:pRg st="0" end="0"/>
                                            </p:txEl>
                                          </p:spTgt>
                                        </p:tgtEl>
                                        <p:attrNameLst>
                                          <p:attrName>style.visibility</p:attrName>
                                        </p:attrNameLst>
                                      </p:cBhvr>
                                      <p:to>
                                        <p:strVal val="visible"/>
                                      </p:to>
                                    </p:set>
                                    <p:animEffect transition="in" filter="wipe(left)">
                                      <p:cBhvr>
                                        <p:cTn id="50" dur="1000"/>
                                        <p:tgtEl>
                                          <p:spTgt spid="23">
                                            <p:txEl>
                                              <p:pRg st="0" end="0"/>
                                            </p:txEl>
                                          </p:spTgt>
                                        </p:tgtEl>
                                      </p:cBhvr>
                                    </p:animEffect>
                                  </p:childTnLst>
                                </p:cTn>
                              </p:par>
                              <p:par>
                                <p:cTn id="51" presetID="53" presetClass="entr" presetSubtype="0" fill="hold" nodeType="withEffect">
                                  <p:stCondLst>
                                    <p:cond delay="0"/>
                                  </p:stCondLst>
                                  <p:childTnLst>
                                    <p:set>
                                      <p:cBhvr>
                                        <p:cTn id="52" dur="1" fill="hold">
                                          <p:stCondLst>
                                            <p:cond delay="0"/>
                                          </p:stCondLst>
                                        </p:cTn>
                                        <p:tgtEl>
                                          <p:spTgt spid="62466"/>
                                        </p:tgtEl>
                                        <p:attrNameLst>
                                          <p:attrName>style.visibility</p:attrName>
                                        </p:attrNameLst>
                                      </p:cBhvr>
                                      <p:to>
                                        <p:strVal val="visible"/>
                                      </p:to>
                                    </p:set>
                                    <p:anim calcmode="lin" valueType="num">
                                      <p:cBhvr>
                                        <p:cTn id="53" dur="500" fill="hold"/>
                                        <p:tgtEl>
                                          <p:spTgt spid="62466"/>
                                        </p:tgtEl>
                                        <p:attrNameLst>
                                          <p:attrName>ppt_w</p:attrName>
                                        </p:attrNameLst>
                                      </p:cBhvr>
                                      <p:tavLst>
                                        <p:tav tm="0">
                                          <p:val>
                                            <p:fltVal val="0"/>
                                          </p:val>
                                        </p:tav>
                                        <p:tav tm="100000">
                                          <p:val>
                                            <p:strVal val="#ppt_w"/>
                                          </p:val>
                                        </p:tav>
                                      </p:tavLst>
                                    </p:anim>
                                    <p:anim calcmode="lin" valueType="num">
                                      <p:cBhvr>
                                        <p:cTn id="54" dur="500" fill="hold"/>
                                        <p:tgtEl>
                                          <p:spTgt spid="62466"/>
                                        </p:tgtEl>
                                        <p:attrNameLst>
                                          <p:attrName>ppt_h</p:attrName>
                                        </p:attrNameLst>
                                      </p:cBhvr>
                                      <p:tavLst>
                                        <p:tav tm="0">
                                          <p:val>
                                            <p:fltVal val="0"/>
                                          </p:val>
                                        </p:tav>
                                        <p:tav tm="100000">
                                          <p:val>
                                            <p:strVal val="#ppt_h"/>
                                          </p:val>
                                        </p:tav>
                                      </p:tavLst>
                                    </p:anim>
                                    <p:animEffect transition="in" filter="fade">
                                      <p:cBhvr>
                                        <p:cTn id="55" dur="500"/>
                                        <p:tgtEl>
                                          <p:spTgt spid="62466"/>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0" fill="hold" nodeType="clickEffect">
                                  <p:stCondLst>
                                    <p:cond delay="0"/>
                                  </p:stCondLst>
                                  <p:childTnLst>
                                    <p:set>
                                      <p:cBhvr>
                                        <p:cTn id="59" dur="1" fill="hold">
                                          <p:stCondLst>
                                            <p:cond delay="0"/>
                                          </p:stCondLst>
                                        </p:cTn>
                                        <p:tgtEl>
                                          <p:spTgt spid="62468"/>
                                        </p:tgtEl>
                                        <p:attrNameLst>
                                          <p:attrName>style.visibility</p:attrName>
                                        </p:attrNameLst>
                                      </p:cBhvr>
                                      <p:to>
                                        <p:strVal val="visible"/>
                                      </p:to>
                                    </p:set>
                                    <p:anim calcmode="lin" valueType="num">
                                      <p:cBhvr>
                                        <p:cTn id="60" dur="500" fill="hold"/>
                                        <p:tgtEl>
                                          <p:spTgt spid="62468"/>
                                        </p:tgtEl>
                                        <p:attrNameLst>
                                          <p:attrName>ppt_w</p:attrName>
                                        </p:attrNameLst>
                                      </p:cBhvr>
                                      <p:tavLst>
                                        <p:tav tm="0">
                                          <p:val>
                                            <p:fltVal val="0"/>
                                          </p:val>
                                        </p:tav>
                                        <p:tav tm="100000">
                                          <p:val>
                                            <p:strVal val="#ppt_w"/>
                                          </p:val>
                                        </p:tav>
                                      </p:tavLst>
                                    </p:anim>
                                    <p:anim calcmode="lin" valueType="num">
                                      <p:cBhvr>
                                        <p:cTn id="61" dur="500" fill="hold"/>
                                        <p:tgtEl>
                                          <p:spTgt spid="62468"/>
                                        </p:tgtEl>
                                        <p:attrNameLst>
                                          <p:attrName>ppt_h</p:attrName>
                                        </p:attrNameLst>
                                      </p:cBhvr>
                                      <p:tavLst>
                                        <p:tav tm="0">
                                          <p:val>
                                            <p:fltVal val="0"/>
                                          </p:val>
                                        </p:tav>
                                        <p:tav tm="100000">
                                          <p:val>
                                            <p:strVal val="#ppt_h"/>
                                          </p:val>
                                        </p:tav>
                                      </p:tavLst>
                                    </p:anim>
                                    <p:animEffect transition="in" filter="fade">
                                      <p:cBhvr>
                                        <p:cTn id="62" dur="500"/>
                                        <p:tgtEl>
                                          <p:spTgt spid="6246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3">
                                            <p:txEl>
                                              <p:pRg st="1" end="1"/>
                                            </p:txEl>
                                          </p:spTgt>
                                        </p:tgtEl>
                                        <p:attrNameLst>
                                          <p:attrName>style.visibility</p:attrName>
                                        </p:attrNameLst>
                                      </p:cBhvr>
                                      <p:to>
                                        <p:strVal val="visible"/>
                                      </p:to>
                                    </p:set>
                                    <p:animEffect transition="in" filter="wipe(left)">
                                      <p:cBhvr>
                                        <p:cTn id="67" dur="1000"/>
                                        <p:tgtEl>
                                          <p:spTgt spid="23">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3">
                                            <p:txEl>
                                              <p:pRg st="2" end="2"/>
                                            </p:txEl>
                                          </p:spTgt>
                                        </p:tgtEl>
                                        <p:attrNameLst>
                                          <p:attrName>style.visibility</p:attrName>
                                        </p:attrNameLst>
                                      </p:cBhvr>
                                      <p:to>
                                        <p:strVal val="visible"/>
                                      </p:to>
                                    </p:set>
                                    <p:animEffect transition="in" filter="wipe(left)">
                                      <p:cBhvr>
                                        <p:cTn id="72" dur="1000"/>
                                        <p:tgtEl>
                                          <p:spTgt spid="23">
                                            <p:txEl>
                                              <p:pRg st="2" end="2"/>
                                            </p:txEl>
                                          </p:spTgt>
                                        </p:tgtEl>
                                      </p:cBhvr>
                                    </p:animEffect>
                                  </p:childTnLst>
                                </p:cTn>
                              </p:par>
                              <p:par>
                                <p:cTn id="73" presetID="10" presetClass="exit" presetSubtype="0" fill="hold" nodeType="withEffect">
                                  <p:stCondLst>
                                    <p:cond delay="0"/>
                                  </p:stCondLst>
                                  <p:childTnLst>
                                    <p:animEffect transition="out" filter="fade">
                                      <p:cBhvr>
                                        <p:cTn id="74" dur="2000"/>
                                        <p:tgtEl>
                                          <p:spTgt spid="237574"/>
                                        </p:tgtEl>
                                      </p:cBhvr>
                                    </p:animEffect>
                                    <p:set>
                                      <p:cBhvr>
                                        <p:cTn id="75" dur="1" fill="hold">
                                          <p:stCondLst>
                                            <p:cond delay="1999"/>
                                          </p:stCondLst>
                                        </p:cTn>
                                        <p:tgtEl>
                                          <p:spTgt spid="2375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4"/>
          <p:cNvSpPr txBox="1">
            <a:spLocks noChangeArrowheads="1"/>
          </p:cNvSpPr>
          <p:nvPr/>
        </p:nvSpPr>
        <p:spPr bwMode="auto">
          <a:xfrm>
            <a:off x="0" y="716340"/>
            <a:ext cx="9144000" cy="830997"/>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4800" b="1" dirty="0" smtClean="0">
                <a:solidFill>
                  <a:srgbClr val="FF0000"/>
                </a:solidFill>
                <a:effectLst>
                  <a:outerShdw blurRad="38100" dist="38100" dir="2700000" algn="tl">
                    <a:srgbClr val="000000"/>
                  </a:outerShdw>
                </a:effectLst>
              </a:rPr>
              <a:t>TODAY’S TOPICS</a:t>
            </a:r>
            <a:endParaRPr lang="en-US" sz="4800" b="1" dirty="0">
              <a:solidFill>
                <a:srgbClr val="FF0000"/>
              </a:solidFill>
              <a:effectLst>
                <a:outerShdw blurRad="38100" dist="38100" dir="2700000" algn="tl">
                  <a:srgbClr val="000000"/>
                </a:outerShdw>
              </a:effectLst>
            </a:endParaRPr>
          </a:p>
        </p:txBody>
      </p:sp>
      <p:cxnSp>
        <p:nvCxnSpPr>
          <p:cNvPr id="7" name="Straight Arrow Connector 6"/>
          <p:cNvCxnSpPr>
            <a:stCxn id="3075" idx="2"/>
            <a:endCxn id="12310" idx="0"/>
          </p:cNvCxnSpPr>
          <p:nvPr/>
        </p:nvCxnSpPr>
        <p:spPr>
          <a:xfrm flipH="1">
            <a:off x="1371600" y="1547337"/>
            <a:ext cx="3200400" cy="73866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3075" idx="2"/>
            <a:endCxn id="12308" idx="0"/>
          </p:cNvCxnSpPr>
          <p:nvPr/>
        </p:nvCxnSpPr>
        <p:spPr>
          <a:xfrm>
            <a:off x="4572000" y="1547337"/>
            <a:ext cx="0" cy="73866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310" name="TextBox 18"/>
          <p:cNvSpPr txBox="1">
            <a:spLocks noChangeArrowheads="1"/>
          </p:cNvSpPr>
          <p:nvPr/>
        </p:nvSpPr>
        <p:spPr bwMode="auto">
          <a:xfrm>
            <a:off x="0" y="2286000"/>
            <a:ext cx="2743200" cy="584775"/>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smtClean="0">
                <a:latin typeface="Calibri" pitchFamily="34" charset="0"/>
              </a:rPr>
              <a:t>INTRO</a:t>
            </a:r>
            <a:endParaRPr lang="en-US" sz="3200" b="1" dirty="0">
              <a:latin typeface="Calibri" pitchFamily="34" charset="0"/>
            </a:endParaRPr>
          </a:p>
        </p:txBody>
      </p:sp>
      <p:sp>
        <p:nvSpPr>
          <p:cNvPr id="12308" name="TextBox 20"/>
          <p:cNvSpPr txBox="1">
            <a:spLocks noChangeArrowheads="1"/>
          </p:cNvSpPr>
          <p:nvPr/>
        </p:nvSpPr>
        <p:spPr bwMode="auto">
          <a:xfrm>
            <a:off x="3200400" y="2286000"/>
            <a:ext cx="2743200" cy="1569660"/>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smtClean="0">
                <a:latin typeface="Calibri" pitchFamily="34" charset="0"/>
              </a:rPr>
              <a:t>OVERVIEW </a:t>
            </a:r>
          </a:p>
          <a:p>
            <a:pPr algn="ctr"/>
            <a:r>
              <a:rPr lang="en-US" sz="3200" b="1" dirty="0" smtClean="0">
                <a:latin typeface="Calibri" pitchFamily="34" charset="0"/>
              </a:rPr>
              <a:t>of the           Grand Canyon</a:t>
            </a:r>
            <a:endParaRPr lang="en-US" sz="3200" b="1" dirty="0">
              <a:latin typeface="Calibri" pitchFamily="34" charset="0"/>
            </a:endParaRPr>
          </a:p>
        </p:txBody>
      </p:sp>
      <p:sp>
        <p:nvSpPr>
          <p:cNvPr id="22" name="Slide Number Placeholder 21"/>
          <p:cNvSpPr>
            <a:spLocks noGrp="1"/>
          </p:cNvSpPr>
          <p:nvPr>
            <p:ph type="sldNum" sz="quarter" idx="10"/>
          </p:nvPr>
        </p:nvSpPr>
        <p:spPr>
          <a:xfrm>
            <a:off x="0" y="6492875"/>
            <a:ext cx="446087" cy="365125"/>
          </a:xfrm>
        </p:spPr>
        <p:txBody>
          <a:bodyPr/>
          <a:lstStyle/>
          <a:p>
            <a:pPr>
              <a:defRPr/>
            </a:pPr>
            <a:fld id="{79A3D1F8-0F0B-4272-BAFA-A2BFEAE9C230}" type="slidenum">
              <a:rPr lang="en-US" b="1">
                <a:solidFill>
                  <a:schemeClr val="tx1"/>
                </a:solidFill>
              </a:rPr>
              <a:pPr>
                <a:defRPr/>
              </a:pPr>
              <a:t>4</a:t>
            </a:fld>
            <a:endParaRPr lang="en-US" b="1" dirty="0">
              <a:solidFill>
                <a:schemeClr val="tx1"/>
              </a:solidFill>
            </a:endParaRPr>
          </a:p>
        </p:txBody>
      </p:sp>
      <p:sp>
        <p:nvSpPr>
          <p:cNvPr id="14" name="TextBox 13"/>
          <p:cNvSpPr txBox="1"/>
          <p:nvPr/>
        </p:nvSpPr>
        <p:spPr>
          <a:xfrm>
            <a:off x="0" y="-49468"/>
            <a:ext cx="9144000" cy="685800"/>
          </a:xfrm>
          <a:prstGeom prst="rect">
            <a:avLst/>
          </a:prstGeom>
          <a:solidFill>
            <a:srgbClr val="FFFF00"/>
          </a:solidFill>
        </p:spPr>
        <p:txBody>
          <a:bodyPr wrap="square" rtlCol="0" anchor="ctr">
            <a:spAutoFit/>
          </a:bodyPr>
          <a:lstStyle/>
          <a:p>
            <a:pPr algn="ctr">
              <a:lnSpc>
                <a:spcPts val="6000"/>
              </a:lnSpc>
            </a:pPr>
            <a:r>
              <a:rPr lang="en-US" sz="3200" b="1" spc="-50" dirty="0" smtClean="0">
                <a:latin typeface="Arial" pitchFamily="34" charset="0"/>
                <a:cs typeface="Arial" pitchFamily="34" charset="0"/>
              </a:rPr>
              <a:t>GRAND CANYON PHYSIOGRAPHIC PROVINCE</a:t>
            </a:r>
          </a:p>
        </p:txBody>
      </p:sp>
      <p:sp>
        <p:nvSpPr>
          <p:cNvPr id="13" name="TextBox 12"/>
          <p:cNvSpPr txBox="1"/>
          <p:nvPr/>
        </p:nvSpPr>
        <p:spPr>
          <a:xfrm>
            <a:off x="0" y="2895600"/>
            <a:ext cx="2971800" cy="830997"/>
          </a:xfrm>
          <a:prstGeom prst="rect">
            <a:avLst/>
          </a:prstGeom>
          <a:noFill/>
        </p:spPr>
        <p:txBody>
          <a:bodyPr wrap="square" rtlCol="0">
            <a:spAutoFit/>
          </a:bodyPr>
          <a:lstStyle/>
          <a:p>
            <a:pPr marL="114300" indent="-114300">
              <a:buFontTx/>
              <a:buChar char="-"/>
            </a:pPr>
            <a:r>
              <a:rPr lang="en-US" sz="2400" dirty="0" smtClean="0"/>
              <a:t>Geology studied</a:t>
            </a:r>
          </a:p>
          <a:p>
            <a:pPr marL="114300" indent="-114300">
              <a:buFontTx/>
              <a:buChar char="-"/>
            </a:pPr>
            <a:r>
              <a:rPr lang="en-US" sz="2400" dirty="0" smtClean="0"/>
              <a:t>New geology</a:t>
            </a:r>
          </a:p>
        </p:txBody>
      </p:sp>
      <p:sp>
        <p:nvSpPr>
          <p:cNvPr id="15" name="TextBox 14"/>
          <p:cNvSpPr txBox="1"/>
          <p:nvPr/>
        </p:nvSpPr>
        <p:spPr>
          <a:xfrm>
            <a:off x="3124200" y="3810000"/>
            <a:ext cx="3124200" cy="3046988"/>
          </a:xfrm>
          <a:prstGeom prst="rect">
            <a:avLst/>
          </a:prstGeom>
          <a:noFill/>
        </p:spPr>
        <p:txBody>
          <a:bodyPr wrap="square" rtlCol="0">
            <a:spAutoFit/>
          </a:bodyPr>
          <a:lstStyle/>
          <a:p>
            <a:pPr marL="114300" indent="-114300">
              <a:buFontTx/>
              <a:buChar char="-"/>
            </a:pPr>
            <a:r>
              <a:rPr lang="en-US" sz="2400" dirty="0" smtClean="0"/>
              <a:t>Size / Early Visitors</a:t>
            </a:r>
          </a:p>
          <a:p>
            <a:pPr marL="114300" indent="-114300">
              <a:buFontTx/>
              <a:buChar char="-"/>
            </a:pPr>
            <a:r>
              <a:rPr lang="en-US" sz="2400" dirty="0" smtClean="0"/>
              <a:t>John Wesley Powell</a:t>
            </a:r>
          </a:p>
          <a:p>
            <a:pPr marL="114300" indent="-114300">
              <a:buFontTx/>
              <a:buChar char="-"/>
            </a:pPr>
            <a:r>
              <a:rPr lang="en-US" sz="2400" dirty="0" smtClean="0"/>
              <a:t>History / Mining</a:t>
            </a:r>
          </a:p>
          <a:p>
            <a:pPr marL="114300" indent="-114300">
              <a:buFontTx/>
              <a:buChar char="-"/>
            </a:pPr>
            <a:r>
              <a:rPr lang="en-US" sz="2400" dirty="0" smtClean="0"/>
              <a:t>Weather/Air Quality</a:t>
            </a:r>
          </a:p>
          <a:p>
            <a:pPr marL="114300" indent="-114300">
              <a:buFontTx/>
              <a:buChar char="-"/>
            </a:pPr>
            <a:r>
              <a:rPr lang="en-US" sz="2400" dirty="0" smtClean="0"/>
              <a:t>Fauna / Flora</a:t>
            </a:r>
          </a:p>
          <a:p>
            <a:pPr marL="114300" indent="-114300">
              <a:buFontTx/>
              <a:buChar char="-"/>
            </a:pPr>
            <a:r>
              <a:rPr lang="en-US" sz="2400" dirty="0" smtClean="0"/>
              <a:t>Waterfalls/Rapids</a:t>
            </a:r>
          </a:p>
          <a:p>
            <a:pPr marL="114300" indent="-114300">
              <a:buFontTx/>
              <a:buChar char="-"/>
            </a:pPr>
            <a:r>
              <a:rPr lang="en-US" sz="2400" dirty="0" smtClean="0"/>
              <a:t>Deaths/Architecture</a:t>
            </a:r>
          </a:p>
          <a:p>
            <a:pPr marL="114300" indent="-114300">
              <a:buFontTx/>
              <a:buChar char="-"/>
            </a:pPr>
            <a:r>
              <a:rPr lang="en-US" sz="2400" dirty="0" smtClean="0"/>
              <a:t>Elevation Profile</a:t>
            </a:r>
            <a:endParaRPr lang="en-US" sz="2400" dirty="0"/>
          </a:p>
        </p:txBody>
      </p:sp>
      <p:cxnSp>
        <p:nvCxnSpPr>
          <p:cNvPr id="23" name="Straight Arrow Connector 22"/>
          <p:cNvCxnSpPr>
            <a:stCxn id="3075" idx="2"/>
            <a:endCxn id="24" idx="0"/>
          </p:cNvCxnSpPr>
          <p:nvPr/>
        </p:nvCxnSpPr>
        <p:spPr>
          <a:xfrm>
            <a:off x="4572000" y="1547337"/>
            <a:ext cx="3200400" cy="73866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4" name="TextBox 17"/>
          <p:cNvSpPr txBox="1">
            <a:spLocks noChangeArrowheads="1"/>
          </p:cNvSpPr>
          <p:nvPr/>
        </p:nvSpPr>
        <p:spPr bwMode="auto">
          <a:xfrm>
            <a:off x="6400800" y="2286000"/>
            <a:ext cx="2743200" cy="1569660"/>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smtClean="0">
                <a:latin typeface="Calibri" pitchFamily="34" charset="0"/>
              </a:rPr>
              <a:t>FORMATION      of the           Grand Canyon</a:t>
            </a:r>
            <a:endParaRPr lang="en-US" sz="3200" b="1" dirty="0">
              <a:latin typeface="Calibri" pitchFamily="34" charset="0"/>
            </a:endParaRPr>
          </a:p>
        </p:txBody>
      </p:sp>
      <p:sp>
        <p:nvSpPr>
          <p:cNvPr id="25" name="TextBox 24"/>
          <p:cNvSpPr txBox="1"/>
          <p:nvPr/>
        </p:nvSpPr>
        <p:spPr>
          <a:xfrm>
            <a:off x="6400800" y="3886200"/>
            <a:ext cx="2743200" cy="2308324"/>
          </a:xfrm>
          <a:prstGeom prst="rect">
            <a:avLst/>
          </a:prstGeom>
          <a:noFill/>
        </p:spPr>
        <p:txBody>
          <a:bodyPr wrap="square" rtlCol="0">
            <a:spAutoFit/>
          </a:bodyPr>
          <a:lstStyle/>
          <a:p>
            <a:pPr marL="114300" indent="-114300">
              <a:buFontTx/>
              <a:buChar char="-"/>
            </a:pPr>
            <a:r>
              <a:rPr lang="en-US" sz="2400" dirty="0" smtClean="0"/>
              <a:t>Rock Layers</a:t>
            </a:r>
          </a:p>
          <a:p>
            <a:pPr marL="114300" indent="-114300">
              <a:buFontTx/>
              <a:buChar char="-"/>
            </a:pPr>
            <a:r>
              <a:rPr lang="en-US" sz="2400" dirty="0" smtClean="0"/>
              <a:t>Stratigraphy</a:t>
            </a:r>
          </a:p>
          <a:p>
            <a:pPr marL="114300" indent="-114300">
              <a:buFontTx/>
              <a:buChar char="-"/>
            </a:pPr>
            <a:r>
              <a:rPr lang="en-US" sz="2400" dirty="0" smtClean="0"/>
              <a:t>Uplift</a:t>
            </a:r>
          </a:p>
          <a:p>
            <a:pPr marL="114300" indent="-114300">
              <a:buFontTx/>
              <a:buChar char="-"/>
            </a:pPr>
            <a:r>
              <a:rPr lang="en-US" sz="2400" dirty="0" smtClean="0"/>
              <a:t>Age of Canyon</a:t>
            </a:r>
          </a:p>
          <a:p>
            <a:pPr marL="114300" indent="-114300">
              <a:buFontTx/>
              <a:buChar char="-"/>
            </a:pPr>
            <a:r>
              <a:rPr lang="en-US" sz="2400" dirty="0" smtClean="0"/>
              <a:t>Formation Theory</a:t>
            </a:r>
          </a:p>
          <a:p>
            <a:pPr marL="114300" indent="-114300">
              <a:buFontTx/>
              <a:buChar char="-"/>
            </a:pPr>
            <a:r>
              <a:rPr lang="en-US" sz="2400" dirty="0" smtClean="0"/>
              <a:t>Photos</a:t>
            </a:r>
          </a:p>
        </p:txBody>
      </p:sp>
      <p:sp>
        <p:nvSpPr>
          <p:cNvPr id="17" name="Rectangle 16"/>
          <p:cNvSpPr/>
          <p:nvPr/>
        </p:nvSpPr>
        <p:spPr>
          <a:xfrm>
            <a:off x="-2209800" y="990600"/>
            <a:ext cx="2209800" cy="4524315"/>
          </a:xfrm>
          <a:prstGeom prst="rect">
            <a:avLst/>
          </a:prstGeom>
        </p:spPr>
        <p:txBody>
          <a:bodyPr wrap="square">
            <a:spAutoFit/>
          </a:bodyPr>
          <a:lstStyle/>
          <a:p>
            <a:pPr marL="114300" indent="-114300">
              <a:buFontTx/>
              <a:buChar char="-"/>
            </a:pPr>
            <a:r>
              <a:rPr lang="en-US" dirty="0" smtClean="0"/>
              <a:t>Week 4 geology</a:t>
            </a:r>
          </a:p>
          <a:p>
            <a:pPr marL="114300" indent="-114300">
              <a:buFontTx/>
              <a:buChar char="-"/>
            </a:pPr>
            <a:r>
              <a:rPr lang="en-US" dirty="0" smtClean="0"/>
              <a:t>New geology</a:t>
            </a:r>
          </a:p>
          <a:p>
            <a:pPr marL="233363" lvl="1" indent="-127000">
              <a:buFont typeface="Arial" charset="0"/>
              <a:buChar char="•"/>
            </a:pPr>
            <a:r>
              <a:rPr lang="en-US" dirty="0" smtClean="0"/>
              <a:t>Hot Spot &amp; </a:t>
            </a:r>
            <a:r>
              <a:rPr lang="en-US" dirty="0" err="1" smtClean="0"/>
              <a:t>Volcanics</a:t>
            </a:r>
            <a:endParaRPr lang="en-US" dirty="0" smtClean="0"/>
          </a:p>
          <a:p>
            <a:pPr marL="233363" lvl="1" indent="-127000">
              <a:buFont typeface="Arial" charset="0"/>
              <a:buChar char="•"/>
            </a:pPr>
            <a:r>
              <a:rPr lang="en-US" dirty="0" smtClean="0"/>
              <a:t>Nonconformity</a:t>
            </a:r>
          </a:p>
          <a:p>
            <a:pPr marL="233363" lvl="1" indent="-127000">
              <a:buFont typeface="Arial" charset="0"/>
              <a:buChar char="•"/>
            </a:pPr>
            <a:r>
              <a:rPr lang="en-US" dirty="0" smtClean="0"/>
              <a:t>Plate Tectonic ?</a:t>
            </a:r>
          </a:p>
          <a:p>
            <a:pPr marL="233363" lvl="1" indent="-127000">
              <a:buFont typeface="Arial" charset="0"/>
              <a:buChar char="•"/>
            </a:pPr>
            <a:r>
              <a:rPr lang="en-US" dirty="0" smtClean="0"/>
              <a:t>Plateau Edge-Basin &amp; Range Faulting</a:t>
            </a:r>
          </a:p>
          <a:p>
            <a:pPr marL="233363" lvl="1" indent="-127000">
              <a:buFont typeface="Arial" charset="0"/>
              <a:buChar char="•"/>
            </a:pPr>
            <a:r>
              <a:rPr lang="en-US" dirty="0" smtClean="0"/>
              <a:t>Depositional states</a:t>
            </a:r>
          </a:p>
          <a:p>
            <a:pPr marL="114300" indent="-114300">
              <a:buFontTx/>
              <a:buChar char="-"/>
            </a:pPr>
            <a:r>
              <a:rPr lang="en-US" dirty="0" smtClean="0"/>
              <a:t>Park area overview</a:t>
            </a:r>
          </a:p>
          <a:p>
            <a:pPr marL="233363" lvl="1" indent="-127000">
              <a:buFont typeface="Arial" pitchFamily="34" charset="0"/>
              <a:buChar char="•"/>
            </a:pPr>
            <a:r>
              <a:rPr lang="en-US" dirty="0" smtClean="0"/>
              <a:t>Size</a:t>
            </a:r>
          </a:p>
          <a:p>
            <a:pPr marL="233363" lvl="1" indent="-127000">
              <a:buFont typeface="Arial" charset="0"/>
              <a:buChar char="•"/>
            </a:pPr>
            <a:r>
              <a:rPr lang="en-US" dirty="0" smtClean="0"/>
              <a:t>Regions</a:t>
            </a:r>
          </a:p>
          <a:p>
            <a:pPr marL="233363" lvl="1" indent="-127000">
              <a:buFont typeface="Arial" charset="0"/>
              <a:buChar char="•"/>
            </a:pPr>
            <a:r>
              <a:rPr lang="en-US" dirty="0" smtClean="0"/>
              <a:t>Highlights</a:t>
            </a:r>
          </a:p>
          <a:p>
            <a:pPr marL="114300" indent="-114300">
              <a:buFontTx/>
              <a:buChar char="-"/>
            </a:pPr>
            <a:r>
              <a:rPr lang="en-US" dirty="0" smtClean="0"/>
              <a:t>Park History</a:t>
            </a:r>
          </a:p>
          <a:p>
            <a:pPr marL="233363" lvl="1" indent="-127000">
              <a:buFont typeface="Arial" charset="0"/>
              <a:buChar char="•"/>
            </a:pPr>
            <a:r>
              <a:rPr lang="en-US" dirty="0" smtClean="0"/>
              <a:t>John W. Powell</a:t>
            </a:r>
          </a:p>
          <a:p>
            <a:pPr marL="114300" indent="-114300"/>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ipe(up)">
                                      <p:cBhvr>
                                        <p:cTn id="7" dur="1000"/>
                                        <p:tgtEl>
                                          <p:spTgt spid="3075"/>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12310"/>
                                        </p:tgtEl>
                                        <p:attrNameLst>
                                          <p:attrName>style.visibility</p:attrName>
                                        </p:attrNameLst>
                                      </p:cBhvr>
                                      <p:to>
                                        <p:strVal val="visible"/>
                                      </p:to>
                                    </p:set>
                                    <p:animEffect transition="in" filter="wipe(up)">
                                      <p:cBhvr>
                                        <p:cTn id="15" dur="1000"/>
                                        <p:tgtEl>
                                          <p:spTgt spid="12310"/>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1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12308"/>
                                        </p:tgtEl>
                                        <p:attrNameLst>
                                          <p:attrName>style.visibility</p:attrName>
                                        </p:attrNameLst>
                                      </p:cBhvr>
                                      <p:to>
                                        <p:strVal val="visible"/>
                                      </p:to>
                                    </p:set>
                                    <p:animEffect transition="in" filter="wipe(up)">
                                      <p:cBhvr>
                                        <p:cTn id="28" dur="1000"/>
                                        <p:tgtEl>
                                          <p:spTgt spid="12308"/>
                                        </p:tgtEl>
                                      </p:cBhvr>
                                    </p:animEffect>
                                  </p:childTnLst>
                                </p:cTn>
                              </p:par>
                            </p:childTnLst>
                          </p:cTn>
                        </p:par>
                        <p:par>
                          <p:cTn id="29" fill="hold">
                            <p:stCondLst>
                              <p:cond delay="1500"/>
                            </p:stCondLst>
                            <p:childTnLst>
                              <p:par>
                                <p:cTn id="30" presetID="22" presetClass="entr" presetSubtype="1"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1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up)">
                                      <p:cBhvr>
                                        <p:cTn id="37" dur="500"/>
                                        <p:tgtEl>
                                          <p:spTgt spid="23"/>
                                        </p:tgtEl>
                                      </p:cBhvr>
                                    </p:animEffect>
                                  </p:childTnLst>
                                </p:cTn>
                              </p:par>
                            </p:childTnLst>
                          </p:cTn>
                        </p:par>
                        <p:par>
                          <p:cTn id="38" fill="hold">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up)">
                                      <p:cBhvr>
                                        <p:cTn id="41" dur="1000"/>
                                        <p:tgtEl>
                                          <p:spTgt spid="24"/>
                                        </p:tgtEl>
                                      </p:cBhvr>
                                    </p:animEffect>
                                  </p:childTnLst>
                                </p:cTn>
                              </p:par>
                            </p:childTnLst>
                          </p:cTn>
                        </p:par>
                        <p:par>
                          <p:cTn id="42" fill="hold">
                            <p:stCondLst>
                              <p:cond delay="1500"/>
                            </p:stCondLst>
                            <p:childTnLst>
                              <p:par>
                                <p:cTn id="43" presetID="22" presetClass="entr" presetSubtype="1"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up)">
                                      <p:cBhvr>
                                        <p:cTn id="4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12310" grpId="0" animBg="1"/>
      <p:bldP spid="12308" grpId="0" animBg="1"/>
      <p:bldP spid="13" grpId="0"/>
      <p:bldP spid="15" grpId="0"/>
      <p:bldP spid="24" grpId="0" animBg="1"/>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726281"/>
            <a:ext cx="4648200" cy="3693319"/>
          </a:xfrm>
          <a:prstGeom prst="rect">
            <a:avLst/>
          </a:prstGeom>
        </p:spPr>
        <p:txBody>
          <a:bodyPr wrap="square">
            <a:spAutoFit/>
          </a:bodyPr>
          <a:lstStyle/>
          <a:p>
            <a:pPr marL="176213" indent="-176213">
              <a:spcAft>
                <a:spcPts val="600"/>
              </a:spcAft>
              <a:buFont typeface="Arial" pitchFamily="34" charset="0"/>
              <a:buChar char="•"/>
            </a:pPr>
            <a:r>
              <a:rPr lang="en-US" sz="2800" dirty="0" smtClean="0"/>
              <a:t>The </a:t>
            </a:r>
            <a:r>
              <a:rPr lang="en-US" sz="2800" b="1" dirty="0" smtClean="0">
                <a:solidFill>
                  <a:srgbClr val="FF0000"/>
                </a:solidFill>
                <a:effectLst>
                  <a:outerShdw blurRad="38100" dist="38100" dir="2700000" algn="tl">
                    <a:srgbClr val="000000"/>
                  </a:outerShdw>
                </a:effectLst>
              </a:rPr>
              <a:t>Canyon itself acts as a natural habitat corridor </a:t>
            </a:r>
            <a:r>
              <a:rPr lang="en-US" sz="2800" dirty="0" smtClean="0"/>
              <a:t>between the east &amp; west sides of the park </a:t>
            </a:r>
          </a:p>
          <a:p>
            <a:pPr marL="176213" indent="-176213">
              <a:spcAft>
                <a:spcPts val="600"/>
              </a:spcAft>
              <a:buFont typeface="Arial" pitchFamily="34" charset="0"/>
              <a:buChar char="•"/>
            </a:pPr>
            <a:r>
              <a:rPr lang="en-US" sz="2800" b="1" dirty="0" smtClean="0">
                <a:solidFill>
                  <a:srgbClr val="FF0000"/>
                </a:solidFill>
                <a:effectLst>
                  <a:outerShdw blurRad="38100" dist="38100" dir="2700000" algn="tl">
                    <a:srgbClr val="000000"/>
                  </a:outerShdw>
                </a:effectLst>
              </a:rPr>
              <a:t>90 mammal </a:t>
            </a:r>
            <a:r>
              <a:rPr lang="en-US" sz="2800" dirty="0" smtClean="0"/>
              <a:t>species along the River corridor (18 rodents; 22 bats)</a:t>
            </a:r>
          </a:p>
          <a:p>
            <a:pPr marL="176213" indent="-176213">
              <a:spcAft>
                <a:spcPts val="600"/>
              </a:spcAft>
              <a:buFont typeface="Arial" pitchFamily="34" charset="0"/>
              <a:buChar char="•"/>
            </a:pPr>
            <a:r>
              <a:rPr lang="en-US" sz="2800" b="1" dirty="0" smtClean="0">
                <a:solidFill>
                  <a:srgbClr val="FF0000"/>
                </a:solidFill>
                <a:effectLst>
                  <a:outerShdw blurRad="38100" dist="38100" dir="2700000" algn="tl">
                    <a:srgbClr val="000000"/>
                  </a:outerShdw>
                </a:effectLst>
              </a:rPr>
              <a:t>500 feral burros  removed </a:t>
            </a:r>
          </a:p>
        </p:txBody>
      </p:sp>
      <p:sp>
        <p:nvSpPr>
          <p:cNvPr id="23" name="Rectangle 22"/>
          <p:cNvSpPr/>
          <p:nvPr/>
        </p:nvSpPr>
        <p:spPr>
          <a:xfrm>
            <a:off x="0" y="4267200"/>
            <a:ext cx="9144000" cy="2477601"/>
          </a:xfrm>
          <a:prstGeom prst="rect">
            <a:avLst/>
          </a:prstGeom>
        </p:spPr>
        <p:txBody>
          <a:bodyPr wrap="square">
            <a:spAutoFit/>
          </a:bodyPr>
          <a:lstStyle/>
          <a:p>
            <a:pPr marL="176213" indent="-176213">
              <a:spcAft>
                <a:spcPts val="600"/>
              </a:spcAft>
            </a:pPr>
            <a:r>
              <a:rPr lang="en-US" sz="2800" dirty="0" smtClean="0"/>
              <a:t>	in the early 1980s, </a:t>
            </a:r>
            <a:r>
              <a:rPr lang="en-US" sz="2800" b="1" dirty="0" smtClean="0">
                <a:solidFill>
                  <a:srgbClr val="FF0000"/>
                </a:solidFill>
                <a:effectLst>
                  <a:outerShdw blurRad="38100" dist="38100" dir="2700000" algn="tl">
                    <a:srgbClr val="000000"/>
                  </a:outerShdw>
                </a:effectLst>
              </a:rPr>
              <a:t>bighorn sheep numbers have rebounded</a:t>
            </a:r>
          </a:p>
          <a:p>
            <a:pPr marL="176213" indent="-176213">
              <a:spcAft>
                <a:spcPts val="600"/>
              </a:spcAft>
              <a:buFont typeface="Arial" pitchFamily="34" charset="0"/>
              <a:buChar char="•"/>
            </a:pPr>
            <a:r>
              <a:rPr lang="en-US" sz="2800" dirty="0" smtClean="0"/>
              <a:t>Other species along the River include the </a:t>
            </a:r>
            <a:r>
              <a:rPr lang="en-US" sz="2800" b="1" dirty="0" smtClean="0">
                <a:solidFill>
                  <a:srgbClr val="FF0000"/>
                </a:solidFill>
                <a:effectLst>
                  <a:outerShdw blurRad="38100" dist="38100" dir="2700000" algn="tl">
                    <a:srgbClr val="000000"/>
                  </a:outerShdw>
                </a:effectLst>
              </a:rPr>
              <a:t>giant desert hairy scorpion, gopher tortoise,  and stream orchid</a:t>
            </a:r>
          </a:p>
          <a:p>
            <a:pPr marL="176213" indent="-176213">
              <a:spcAft>
                <a:spcPts val="600"/>
              </a:spcAft>
              <a:buFont typeface="Arial" pitchFamily="34" charset="0"/>
              <a:buChar char="•"/>
            </a:pPr>
            <a:r>
              <a:rPr lang="en-US" sz="2800" b="1" dirty="0" smtClean="0">
                <a:solidFill>
                  <a:srgbClr val="FF0000"/>
                </a:solidFill>
                <a:effectLst>
                  <a:outerShdw blurRad="38100" dist="38100" dir="2700000" algn="tl">
                    <a:srgbClr val="000000"/>
                  </a:outerShdw>
                </a:effectLst>
              </a:rPr>
              <a:t>Gila monsters </a:t>
            </a:r>
            <a:r>
              <a:rPr lang="en-US" sz="2800" dirty="0" smtClean="0"/>
              <a:t>and </a:t>
            </a:r>
            <a:r>
              <a:rPr lang="en-US" sz="2800" b="1" dirty="0" smtClean="0">
                <a:solidFill>
                  <a:srgbClr val="FF0000"/>
                </a:solidFill>
                <a:effectLst>
                  <a:outerShdw blurRad="38100" dist="38100" dir="2700000" algn="tl">
                    <a:srgbClr val="000000"/>
                  </a:outerShdw>
                </a:effectLst>
              </a:rPr>
              <a:t>6 species of rattlesnakes </a:t>
            </a:r>
            <a:r>
              <a:rPr lang="en-US" sz="2800" dirty="0" smtClean="0"/>
              <a:t>recorded</a:t>
            </a:r>
          </a:p>
          <a:p>
            <a:pPr marL="176213" indent="-176213">
              <a:spcAft>
                <a:spcPts val="600"/>
              </a:spcAft>
              <a:buFont typeface="Arial" pitchFamily="34" charset="0"/>
              <a:buChar char="•"/>
            </a:pPr>
            <a:r>
              <a:rPr lang="en-US" sz="2800" b="1" dirty="0" smtClean="0">
                <a:solidFill>
                  <a:srgbClr val="FF0000"/>
                </a:solidFill>
                <a:effectLst>
                  <a:outerShdw blurRad="38100" dist="38100" dir="2700000" algn="tl">
                    <a:srgbClr val="000000"/>
                  </a:outerShdw>
                </a:effectLst>
              </a:rPr>
              <a:t>172 wild California condors </a:t>
            </a:r>
            <a:r>
              <a:rPr lang="en-US" sz="2800" dirty="0" smtClean="0"/>
              <a:t>are regulars in the Park</a:t>
            </a:r>
          </a:p>
        </p:txBody>
      </p:sp>
      <p:sp>
        <p:nvSpPr>
          <p:cNvPr id="3" name="TextBox 2"/>
          <p:cNvSpPr txBox="1"/>
          <p:nvPr/>
        </p:nvSpPr>
        <p:spPr>
          <a:xfrm>
            <a:off x="0" y="0"/>
            <a:ext cx="9144000" cy="646331"/>
          </a:xfrm>
          <a:prstGeom prst="rect">
            <a:avLst/>
          </a:prstGeom>
          <a:solidFill>
            <a:srgbClr val="FFFF00"/>
          </a:solidFill>
        </p:spPr>
        <p:txBody>
          <a:bodyPr wrap="square" rtlCol="0">
            <a:spAutoFit/>
          </a:bodyPr>
          <a:lstStyle/>
          <a:p>
            <a:pPr algn="ctr"/>
            <a:r>
              <a:rPr lang="en-US" sz="3600" b="1" cap="all" dirty="0" smtClean="0"/>
              <a:t>Grand canyon national park overview</a:t>
            </a:r>
          </a:p>
        </p:txBody>
      </p:sp>
      <p:sp>
        <p:nvSpPr>
          <p:cNvPr id="21" name="TextBox 20"/>
          <p:cNvSpPr txBox="1"/>
          <p:nvPr/>
        </p:nvSpPr>
        <p:spPr>
          <a:xfrm>
            <a:off x="9296400" y="3429000"/>
            <a:ext cx="533400" cy="553998"/>
          </a:xfrm>
          <a:prstGeom prst="rect">
            <a:avLst/>
          </a:prstGeom>
          <a:noFill/>
          <a:ln>
            <a:noFill/>
          </a:ln>
        </p:spPr>
        <p:txBody>
          <a:bodyPr wrap="square" rtlCol="0">
            <a:spAutoFit/>
          </a:bodyPr>
          <a:lstStyle/>
          <a:p>
            <a:r>
              <a:rPr lang="en-US" sz="3000" b="1" dirty="0" smtClean="0">
                <a:solidFill>
                  <a:srgbClr val="FF0000"/>
                </a:solidFill>
                <a:effectLst>
                  <a:outerShdw blurRad="38100" dist="38100" dir="2700000" algn="tl">
                    <a:srgbClr val="000000"/>
                  </a:outerShdw>
                </a:effectLst>
              </a:rPr>
              <a:t>a</a:t>
            </a:r>
          </a:p>
        </p:txBody>
      </p:sp>
      <p:pic>
        <p:nvPicPr>
          <p:cNvPr id="11" name="Picture 2"/>
          <p:cNvPicPr>
            <a:picLocks noChangeAspect="1" noChangeArrowheads="1"/>
          </p:cNvPicPr>
          <p:nvPr/>
        </p:nvPicPr>
        <p:blipFill>
          <a:blip r:embed="rId3" cstate="print"/>
          <a:srcRect/>
          <a:stretch>
            <a:fillRect/>
          </a:stretch>
        </p:blipFill>
        <p:spPr bwMode="auto">
          <a:xfrm>
            <a:off x="4572000" y="685800"/>
            <a:ext cx="4572000" cy="3583215"/>
          </a:xfrm>
          <a:prstGeom prst="rect">
            <a:avLst/>
          </a:prstGeom>
          <a:noFill/>
          <a:ln w="9525">
            <a:noFill/>
            <a:miter lim="800000"/>
            <a:headEnd/>
            <a:tailEnd/>
          </a:ln>
        </p:spPr>
      </p:pic>
      <p:grpSp>
        <p:nvGrpSpPr>
          <p:cNvPr id="7" name="Group 6"/>
          <p:cNvGrpSpPr>
            <a:grpSpLocks noChangeAspect="1"/>
          </p:cNvGrpSpPr>
          <p:nvPr/>
        </p:nvGrpSpPr>
        <p:grpSpPr>
          <a:xfrm>
            <a:off x="0" y="685800"/>
            <a:ext cx="2590800" cy="5124879"/>
            <a:chOff x="0" y="457200"/>
            <a:chExt cx="3276600" cy="6481465"/>
          </a:xfrm>
        </p:grpSpPr>
        <p:pic>
          <p:nvPicPr>
            <p:cNvPr id="8" name="Picture 2"/>
            <p:cNvPicPr>
              <a:picLocks noChangeAspect="1" noChangeArrowheads="1"/>
            </p:cNvPicPr>
            <p:nvPr/>
          </p:nvPicPr>
          <p:blipFill>
            <a:blip r:embed="rId4" cstate="print"/>
            <a:srcRect/>
            <a:stretch>
              <a:fillRect/>
            </a:stretch>
          </p:blipFill>
          <p:spPr bwMode="auto">
            <a:xfrm>
              <a:off x="0" y="457200"/>
              <a:ext cx="3257550" cy="6057900"/>
            </a:xfrm>
            <a:prstGeom prst="rect">
              <a:avLst/>
            </a:prstGeom>
            <a:noFill/>
            <a:ln w="9525">
              <a:noFill/>
              <a:miter lim="800000"/>
              <a:headEnd/>
              <a:tailEnd/>
            </a:ln>
          </p:spPr>
        </p:pic>
        <p:sp>
          <p:nvSpPr>
            <p:cNvPr id="9" name="TextBox 8"/>
            <p:cNvSpPr txBox="1"/>
            <p:nvPr/>
          </p:nvSpPr>
          <p:spPr>
            <a:xfrm>
              <a:off x="0" y="6477000"/>
              <a:ext cx="3276600" cy="461665"/>
            </a:xfrm>
            <a:prstGeom prst="rect">
              <a:avLst/>
            </a:prstGeom>
            <a:solidFill>
              <a:schemeClr val="bg1"/>
            </a:solidFill>
          </p:spPr>
          <p:txBody>
            <a:bodyPr wrap="square" rtlCol="0">
              <a:spAutoFit/>
            </a:bodyPr>
            <a:lstStyle/>
            <a:p>
              <a:pPr marL="171450" indent="-171450"/>
              <a:r>
                <a:rPr lang="en-US" sz="2400" dirty="0" smtClean="0"/>
                <a:t>Stream Orchid</a:t>
              </a:r>
            </a:p>
          </p:txBody>
        </p:sp>
      </p:grpSp>
      <p:grpSp>
        <p:nvGrpSpPr>
          <p:cNvPr id="31" name="Group 30"/>
          <p:cNvGrpSpPr/>
          <p:nvPr/>
        </p:nvGrpSpPr>
        <p:grpSpPr>
          <a:xfrm>
            <a:off x="5562600" y="2057400"/>
            <a:ext cx="1524000" cy="914400"/>
            <a:chOff x="5562600" y="2057400"/>
            <a:chExt cx="1524000" cy="914400"/>
          </a:xfrm>
        </p:grpSpPr>
        <p:cxnSp>
          <p:nvCxnSpPr>
            <p:cNvPr id="28" name="Straight Connector 27"/>
            <p:cNvCxnSpPr/>
            <p:nvPr/>
          </p:nvCxnSpPr>
          <p:spPr>
            <a:xfrm flipV="1">
              <a:off x="5715000" y="2286000"/>
              <a:ext cx="1371600" cy="685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5562600" y="2057400"/>
              <a:ext cx="1524000" cy="762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 name="Oval 24"/>
          <p:cNvSpPr/>
          <p:nvPr/>
        </p:nvSpPr>
        <p:spPr>
          <a:xfrm rot="1450371">
            <a:off x="6900422" y="1980594"/>
            <a:ext cx="1976074" cy="914400"/>
          </a:xfrm>
          <a:prstGeom prst="ellipse">
            <a:avLst/>
          </a:prstGeom>
          <a:solidFill>
            <a:srgbClr val="00DE64">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2277708">
            <a:off x="4615518" y="2658867"/>
            <a:ext cx="1526820" cy="914400"/>
          </a:xfrm>
          <a:prstGeom prst="ellipse">
            <a:avLst/>
          </a:prstGeom>
          <a:solidFill>
            <a:srgbClr val="00DE64">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28" name="Picture 8" descr="http://doloreslibrary.org/wp-content/uploads/2017/10/pix92-e1507061300138.jpg"/>
          <p:cNvPicPr>
            <a:picLocks noChangeAspect="1" noChangeArrowheads="1"/>
          </p:cNvPicPr>
          <p:nvPr/>
        </p:nvPicPr>
        <p:blipFill>
          <a:blip r:embed="rId5" cstate="print"/>
          <a:srcRect/>
          <a:stretch>
            <a:fillRect/>
          </a:stretch>
        </p:blipFill>
        <p:spPr bwMode="auto">
          <a:xfrm>
            <a:off x="4572000" y="685800"/>
            <a:ext cx="4572000" cy="3581400"/>
          </a:xfrm>
          <a:prstGeom prst="rect">
            <a:avLst/>
          </a:prstGeom>
          <a:noFill/>
        </p:spPr>
      </p:pic>
      <p:grpSp>
        <p:nvGrpSpPr>
          <p:cNvPr id="24" name="Group 23"/>
          <p:cNvGrpSpPr>
            <a:grpSpLocks noChangeAspect="1"/>
          </p:cNvGrpSpPr>
          <p:nvPr/>
        </p:nvGrpSpPr>
        <p:grpSpPr>
          <a:xfrm>
            <a:off x="4953000" y="685800"/>
            <a:ext cx="3841753" cy="3581400"/>
            <a:chOff x="381000" y="90684"/>
            <a:chExt cx="4572000" cy="4262159"/>
          </a:xfrm>
        </p:grpSpPr>
        <p:pic>
          <p:nvPicPr>
            <p:cNvPr id="235524" name="Picture 4" descr="Bighorn Sheep On Bright Angel Trail, Grand Canyon"/>
            <p:cNvPicPr>
              <a:picLocks noChangeAspect="1" noChangeArrowheads="1"/>
            </p:cNvPicPr>
            <p:nvPr/>
          </p:nvPicPr>
          <p:blipFill>
            <a:blip r:embed="rId6" cstate="print"/>
            <a:srcRect l="12500" t="2286" r="22656"/>
            <a:stretch>
              <a:fillRect/>
            </a:stretch>
          </p:blipFill>
          <p:spPr bwMode="auto">
            <a:xfrm>
              <a:off x="381000" y="90684"/>
              <a:ext cx="4572000" cy="3875388"/>
            </a:xfrm>
            <a:prstGeom prst="rect">
              <a:avLst/>
            </a:prstGeom>
            <a:noFill/>
          </p:spPr>
        </p:pic>
        <p:sp>
          <p:nvSpPr>
            <p:cNvPr id="20" name="TextBox 19"/>
            <p:cNvSpPr txBox="1"/>
            <p:nvPr/>
          </p:nvSpPr>
          <p:spPr>
            <a:xfrm>
              <a:off x="381000" y="3886199"/>
              <a:ext cx="4572000" cy="466644"/>
            </a:xfrm>
            <a:prstGeom prst="rect">
              <a:avLst/>
            </a:prstGeom>
            <a:solidFill>
              <a:schemeClr val="bg1"/>
            </a:solidFill>
          </p:spPr>
          <p:txBody>
            <a:bodyPr wrap="square" rtlCol="0">
              <a:spAutoFit/>
            </a:bodyPr>
            <a:lstStyle/>
            <a:p>
              <a:pPr marL="171450" indent="-171450"/>
              <a:r>
                <a:rPr lang="en-US" dirty="0" smtClean="0"/>
                <a:t>Big Horn Sheep on Bright Angel Trail</a:t>
              </a:r>
            </a:p>
          </p:txBody>
        </p:sp>
      </p:grpSp>
      <p:grpSp>
        <p:nvGrpSpPr>
          <p:cNvPr id="18" name="Group 17"/>
          <p:cNvGrpSpPr/>
          <p:nvPr/>
        </p:nvGrpSpPr>
        <p:grpSpPr>
          <a:xfrm>
            <a:off x="4724400" y="0"/>
            <a:ext cx="4419600" cy="4838978"/>
            <a:chOff x="4572000" y="0"/>
            <a:chExt cx="4419600" cy="4838978"/>
          </a:xfrm>
        </p:grpSpPr>
        <p:pic>
          <p:nvPicPr>
            <p:cNvPr id="235522" name="Picture 2" descr="Giant Desert Hairy Scorpion Photograph by Roger Hall"/>
            <p:cNvPicPr>
              <a:picLocks noChangeAspect="1" noChangeArrowheads="1"/>
            </p:cNvPicPr>
            <p:nvPr/>
          </p:nvPicPr>
          <p:blipFill>
            <a:blip r:embed="rId7" cstate="print"/>
            <a:srcRect/>
            <a:stretch>
              <a:fillRect/>
            </a:stretch>
          </p:blipFill>
          <p:spPr bwMode="auto">
            <a:xfrm>
              <a:off x="4572000" y="0"/>
              <a:ext cx="4419600" cy="4838978"/>
            </a:xfrm>
            <a:prstGeom prst="rect">
              <a:avLst/>
            </a:prstGeom>
            <a:noFill/>
          </p:spPr>
        </p:pic>
        <p:sp>
          <p:nvSpPr>
            <p:cNvPr id="17" name="TextBox 16"/>
            <p:cNvSpPr txBox="1"/>
            <p:nvPr/>
          </p:nvSpPr>
          <p:spPr>
            <a:xfrm>
              <a:off x="4648200" y="152400"/>
              <a:ext cx="2590800" cy="954107"/>
            </a:xfrm>
            <a:prstGeom prst="rect">
              <a:avLst/>
            </a:prstGeom>
            <a:noFill/>
          </p:spPr>
          <p:txBody>
            <a:bodyPr wrap="square" rtlCol="0">
              <a:spAutoFit/>
            </a:bodyPr>
            <a:lstStyle/>
            <a:p>
              <a:pPr marL="171450" indent="-171450"/>
              <a:r>
                <a:rPr lang="en-US" sz="2800" dirty="0" smtClean="0"/>
                <a:t>Giant Desert Hairy Scorpion</a:t>
              </a:r>
            </a:p>
          </p:txBody>
        </p:sp>
      </p:grpSp>
      <p:grpSp>
        <p:nvGrpSpPr>
          <p:cNvPr id="14" name="Group 13"/>
          <p:cNvGrpSpPr>
            <a:grpSpLocks noChangeAspect="1"/>
          </p:cNvGrpSpPr>
          <p:nvPr/>
        </p:nvGrpSpPr>
        <p:grpSpPr>
          <a:xfrm>
            <a:off x="4572000" y="838200"/>
            <a:ext cx="4572000" cy="3302323"/>
            <a:chOff x="3886200" y="3124200"/>
            <a:chExt cx="3276600" cy="2366665"/>
          </a:xfrm>
        </p:grpSpPr>
        <p:pic>
          <p:nvPicPr>
            <p:cNvPr id="15" name="Picture 4"/>
            <p:cNvPicPr>
              <a:picLocks noChangeAspect="1" noChangeArrowheads="1"/>
            </p:cNvPicPr>
            <p:nvPr/>
          </p:nvPicPr>
          <p:blipFill>
            <a:blip r:embed="rId8" cstate="print"/>
            <a:srcRect/>
            <a:stretch>
              <a:fillRect/>
            </a:stretch>
          </p:blipFill>
          <p:spPr bwMode="auto">
            <a:xfrm>
              <a:off x="3886200" y="3124200"/>
              <a:ext cx="3267075" cy="2238375"/>
            </a:xfrm>
            <a:prstGeom prst="rect">
              <a:avLst/>
            </a:prstGeom>
            <a:noFill/>
            <a:ln w="9525">
              <a:noFill/>
              <a:miter lim="800000"/>
              <a:headEnd/>
              <a:tailEnd/>
            </a:ln>
          </p:spPr>
        </p:pic>
        <p:sp>
          <p:nvSpPr>
            <p:cNvPr id="16" name="TextBox 15"/>
            <p:cNvSpPr txBox="1"/>
            <p:nvPr/>
          </p:nvSpPr>
          <p:spPr>
            <a:xfrm>
              <a:off x="3886200" y="5029200"/>
              <a:ext cx="3276600" cy="461665"/>
            </a:xfrm>
            <a:prstGeom prst="rect">
              <a:avLst/>
            </a:prstGeom>
            <a:solidFill>
              <a:schemeClr val="bg1"/>
            </a:solidFill>
          </p:spPr>
          <p:txBody>
            <a:bodyPr wrap="square" rtlCol="0">
              <a:spAutoFit/>
            </a:bodyPr>
            <a:lstStyle/>
            <a:p>
              <a:pPr marL="171450" indent="-171450"/>
              <a:r>
                <a:rPr lang="en-US" sz="2400" dirty="0" smtClean="0"/>
                <a:t>Gopher Tortoise</a:t>
              </a:r>
            </a:p>
          </p:txBody>
        </p:sp>
      </p:grpSp>
      <p:pic>
        <p:nvPicPr>
          <p:cNvPr id="235526" name="Picture 6" descr="Desert Animals"/>
          <p:cNvPicPr>
            <a:picLocks noChangeAspect="1" noChangeArrowheads="1"/>
          </p:cNvPicPr>
          <p:nvPr/>
        </p:nvPicPr>
        <p:blipFill>
          <a:blip r:embed="rId9" cstate="print"/>
          <a:srcRect l="4396" t="5861" r="4396" b="16483"/>
          <a:stretch>
            <a:fillRect/>
          </a:stretch>
        </p:blipFill>
        <p:spPr bwMode="auto">
          <a:xfrm>
            <a:off x="2700069" y="685800"/>
            <a:ext cx="6443931" cy="4114800"/>
          </a:xfrm>
          <a:prstGeom prst="rect">
            <a:avLst/>
          </a:prstGeom>
          <a:noFill/>
        </p:spPr>
      </p:pic>
      <p:grpSp>
        <p:nvGrpSpPr>
          <p:cNvPr id="10" name="Group 9"/>
          <p:cNvGrpSpPr>
            <a:grpSpLocks noChangeAspect="1"/>
          </p:cNvGrpSpPr>
          <p:nvPr/>
        </p:nvGrpSpPr>
        <p:grpSpPr>
          <a:xfrm>
            <a:off x="5727840" y="685800"/>
            <a:ext cx="3416160" cy="5486400"/>
            <a:chOff x="3810000" y="-3581400"/>
            <a:chExt cx="3276600" cy="5262265"/>
          </a:xfrm>
        </p:grpSpPr>
        <p:pic>
          <p:nvPicPr>
            <p:cNvPr id="12" name="Picture 6" descr="https://upload.wikimedia.org/wikipedia/commons/thumb/a/a4/Condor_in_flight.JPG/800px-Condor_in_flight.JPG"/>
            <p:cNvPicPr>
              <a:picLocks noChangeAspect="1" noChangeArrowheads="1"/>
            </p:cNvPicPr>
            <p:nvPr/>
          </p:nvPicPr>
          <p:blipFill>
            <a:blip r:embed="rId10" cstate="print"/>
            <a:srcRect/>
            <a:stretch>
              <a:fillRect/>
            </a:stretch>
          </p:blipFill>
          <p:spPr bwMode="auto">
            <a:xfrm>
              <a:off x="3810000" y="-3581400"/>
              <a:ext cx="3200400" cy="4800600"/>
            </a:xfrm>
            <a:prstGeom prst="rect">
              <a:avLst/>
            </a:prstGeom>
            <a:noFill/>
          </p:spPr>
        </p:pic>
        <p:sp>
          <p:nvSpPr>
            <p:cNvPr id="13" name="TextBox 12"/>
            <p:cNvSpPr txBox="1"/>
            <p:nvPr/>
          </p:nvSpPr>
          <p:spPr>
            <a:xfrm>
              <a:off x="3810000" y="1219200"/>
              <a:ext cx="3276600" cy="461665"/>
            </a:xfrm>
            <a:prstGeom prst="rect">
              <a:avLst/>
            </a:prstGeom>
            <a:solidFill>
              <a:schemeClr val="bg1"/>
            </a:solidFill>
          </p:spPr>
          <p:txBody>
            <a:bodyPr wrap="square" rtlCol="0">
              <a:spAutoFit/>
            </a:bodyPr>
            <a:lstStyle/>
            <a:p>
              <a:pPr marL="171450" indent="-171450"/>
              <a:r>
                <a:rPr lang="en-US" sz="2400" dirty="0" smtClean="0"/>
                <a:t>California Condor</a:t>
              </a:r>
            </a:p>
          </p:txBody>
        </p:sp>
      </p:grpSp>
      <p:grpSp>
        <p:nvGrpSpPr>
          <p:cNvPr id="35" name="Group 34"/>
          <p:cNvGrpSpPr/>
          <p:nvPr/>
        </p:nvGrpSpPr>
        <p:grpSpPr>
          <a:xfrm>
            <a:off x="2209800" y="1066800"/>
            <a:ext cx="3962400" cy="3416320"/>
            <a:chOff x="-457200" y="1990810"/>
            <a:chExt cx="3962400" cy="3416320"/>
          </a:xfrm>
        </p:grpSpPr>
        <p:sp>
          <p:nvSpPr>
            <p:cNvPr id="37" name="TextBox 36"/>
            <p:cNvSpPr txBox="1"/>
            <p:nvPr/>
          </p:nvSpPr>
          <p:spPr>
            <a:xfrm>
              <a:off x="-457200" y="1990810"/>
              <a:ext cx="3962400" cy="3416320"/>
            </a:xfrm>
            <a:prstGeom prst="rect">
              <a:avLst/>
            </a:prstGeom>
            <a:solidFill>
              <a:schemeClr val="bg1"/>
            </a:solidFill>
          </p:spPr>
          <p:txBody>
            <a:bodyPr wrap="square" rtlCol="0">
              <a:spAutoFit/>
            </a:bodyPr>
            <a:lstStyle/>
            <a:p>
              <a:r>
                <a:rPr lang="en-US" sz="2400" dirty="0" smtClean="0"/>
                <a:t>In the River is an endangered fish species called </a:t>
              </a:r>
            </a:p>
            <a:p>
              <a:pPr marL="171450" indent="-171450"/>
              <a:endParaRPr lang="en-US" sz="2400" dirty="0" smtClean="0"/>
            </a:p>
            <a:p>
              <a:pPr marL="171450" indent="-171450"/>
              <a:endParaRPr lang="en-US" sz="2400" dirty="0" smtClean="0"/>
            </a:p>
            <a:p>
              <a:pPr marL="171450" indent="-171450"/>
              <a:endParaRPr lang="en-US" sz="2400" dirty="0" smtClean="0"/>
            </a:p>
            <a:p>
              <a:pPr marL="171450" indent="-171450"/>
              <a:endParaRPr lang="en-US" sz="2400" dirty="0" smtClean="0"/>
            </a:p>
            <a:p>
              <a:pPr marL="171450" indent="-171450"/>
              <a:endParaRPr lang="en-US" sz="2400" dirty="0" smtClean="0"/>
            </a:p>
            <a:p>
              <a:pPr marL="171450" indent="-171450"/>
              <a:endParaRPr lang="en-US" sz="2400" dirty="0" smtClean="0"/>
            </a:p>
            <a:p>
              <a:pPr marL="171450" indent="-171450"/>
              <a:r>
                <a:rPr lang="en-US" sz="2400" dirty="0" smtClean="0"/>
                <a:t>Humpback Chub</a:t>
              </a:r>
            </a:p>
          </p:txBody>
        </p:sp>
        <p:pic>
          <p:nvPicPr>
            <p:cNvPr id="36" name="Picture 3"/>
            <p:cNvPicPr>
              <a:picLocks noChangeAspect="1" noChangeArrowheads="1"/>
            </p:cNvPicPr>
            <p:nvPr/>
          </p:nvPicPr>
          <p:blipFill>
            <a:blip r:embed="rId11" cstate="print"/>
            <a:srcRect/>
            <a:stretch>
              <a:fillRect/>
            </a:stretch>
          </p:blipFill>
          <p:spPr bwMode="auto">
            <a:xfrm>
              <a:off x="-457199" y="2819571"/>
              <a:ext cx="3930292" cy="2113571"/>
            </a:xfrm>
            <a:prstGeom prst="rect">
              <a:avLst/>
            </a:prstGeom>
            <a:noFill/>
            <a:ln w="9525">
              <a:noFill/>
              <a:miter lim="800000"/>
              <a:headEnd/>
              <a:tailEnd/>
            </a:ln>
          </p:spPr>
        </p:pic>
      </p:grpSp>
      <p:grpSp>
        <p:nvGrpSpPr>
          <p:cNvPr id="34" name="Group 33"/>
          <p:cNvGrpSpPr/>
          <p:nvPr/>
        </p:nvGrpSpPr>
        <p:grpSpPr>
          <a:xfrm>
            <a:off x="0" y="762000"/>
            <a:ext cx="9144000" cy="3676728"/>
            <a:chOff x="0" y="-3915508"/>
            <a:chExt cx="9144000" cy="3676728"/>
          </a:xfrm>
        </p:grpSpPr>
        <p:pic>
          <p:nvPicPr>
            <p:cNvPr id="32" name="Picture 2" descr="A herd of fifty bison in a meadow surrounded by a mixed conifer forest."/>
            <p:cNvPicPr>
              <a:picLocks noChangeAspect="1" noChangeArrowheads="1"/>
            </p:cNvPicPr>
            <p:nvPr/>
          </p:nvPicPr>
          <p:blipFill>
            <a:blip r:embed="rId12" cstate="print"/>
            <a:srcRect/>
            <a:stretch>
              <a:fillRect/>
            </a:stretch>
          </p:blipFill>
          <p:spPr bwMode="auto">
            <a:xfrm>
              <a:off x="0" y="-3915508"/>
              <a:ext cx="9144000" cy="3152775"/>
            </a:xfrm>
            <a:prstGeom prst="rect">
              <a:avLst/>
            </a:prstGeom>
            <a:noFill/>
          </p:spPr>
        </p:pic>
        <p:sp>
          <p:nvSpPr>
            <p:cNvPr id="33" name="TextBox 32"/>
            <p:cNvSpPr txBox="1"/>
            <p:nvPr/>
          </p:nvSpPr>
          <p:spPr>
            <a:xfrm>
              <a:off x="0" y="-762000"/>
              <a:ext cx="9144000" cy="523220"/>
            </a:xfrm>
            <a:prstGeom prst="rect">
              <a:avLst/>
            </a:prstGeom>
            <a:solidFill>
              <a:schemeClr val="bg1"/>
            </a:solidFill>
          </p:spPr>
          <p:txBody>
            <a:bodyPr wrap="square" rtlCol="0">
              <a:spAutoFit/>
            </a:bodyPr>
            <a:lstStyle/>
            <a:p>
              <a:pPr marL="171450" indent="-171450"/>
              <a:r>
                <a:rPr lang="en-US" sz="2800" dirty="0" smtClean="0"/>
                <a:t>Away from the inner canyon, bison roam free near the pines</a:t>
              </a:r>
            </a:p>
          </p:txBody>
        </p:sp>
      </p:grpSp>
      <p:sp>
        <p:nvSpPr>
          <p:cNvPr id="38" name="TextBox 37"/>
          <p:cNvSpPr txBox="1"/>
          <p:nvPr/>
        </p:nvSpPr>
        <p:spPr>
          <a:xfrm>
            <a:off x="4648200" y="1828800"/>
            <a:ext cx="4495800" cy="707886"/>
          </a:xfrm>
          <a:prstGeom prst="rect">
            <a:avLst/>
          </a:prstGeom>
          <a:solidFill>
            <a:schemeClr val="bg1"/>
          </a:solidFill>
        </p:spPr>
        <p:txBody>
          <a:bodyPr wrap="square" rtlCol="0">
            <a:spAutoFit/>
          </a:bodyPr>
          <a:lstStyle/>
          <a:p>
            <a:pPr marL="171450" indent="-171450" algn="ctr"/>
            <a:r>
              <a:rPr lang="en-US" sz="4000" b="1" dirty="0" smtClean="0"/>
              <a:t>FAUNA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left)">
                                      <p:cBhvr>
                                        <p:cTn id="7" dur="1000"/>
                                        <p:tgtEl>
                                          <p:spTgt spid="22">
                                            <p:txEl>
                                              <p:pRg st="0" end="0"/>
                                            </p:txEl>
                                          </p:spTgt>
                                        </p:tgtEl>
                                      </p:cBhvr>
                                    </p:animEffect>
                                  </p:childTnLst>
                                </p:cTn>
                              </p:par>
                            </p:childTnLst>
                          </p:cTn>
                        </p:par>
                        <p:par>
                          <p:cTn id="8" fill="hold">
                            <p:stCondLst>
                              <p:cond delay="1000"/>
                            </p:stCondLst>
                            <p:childTnLst>
                              <p:par>
                                <p:cTn id="9" presetID="53"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1000" fill="hold"/>
                                        <p:tgtEl>
                                          <p:spTgt spid="25"/>
                                        </p:tgtEl>
                                        <p:attrNameLst>
                                          <p:attrName>ppt_w</p:attrName>
                                        </p:attrNameLst>
                                      </p:cBhvr>
                                      <p:tavLst>
                                        <p:tav tm="0">
                                          <p:val>
                                            <p:fltVal val="0"/>
                                          </p:val>
                                        </p:tav>
                                        <p:tav tm="100000">
                                          <p:val>
                                            <p:strVal val="#ppt_w"/>
                                          </p:val>
                                        </p:tav>
                                      </p:tavLst>
                                    </p:anim>
                                    <p:anim calcmode="lin" valueType="num">
                                      <p:cBhvr>
                                        <p:cTn id="12" dur="1000" fill="hold"/>
                                        <p:tgtEl>
                                          <p:spTgt spid="25"/>
                                        </p:tgtEl>
                                        <p:attrNameLst>
                                          <p:attrName>ppt_h</p:attrName>
                                        </p:attrNameLst>
                                      </p:cBhvr>
                                      <p:tavLst>
                                        <p:tav tm="0">
                                          <p:val>
                                            <p:fltVal val="0"/>
                                          </p:val>
                                        </p:tav>
                                        <p:tav tm="100000">
                                          <p:val>
                                            <p:strVal val="#ppt_h"/>
                                          </p:val>
                                        </p:tav>
                                      </p:tavLst>
                                    </p:anim>
                                    <p:animEffect transition="in" filter="fade">
                                      <p:cBhvr>
                                        <p:cTn id="13" dur="1000"/>
                                        <p:tgtEl>
                                          <p:spTgt spid="25"/>
                                        </p:tgtEl>
                                      </p:cBhvr>
                                    </p:animEffect>
                                  </p:childTnLst>
                                </p:cTn>
                              </p:par>
                            </p:childTnLst>
                          </p:cTn>
                        </p:par>
                        <p:par>
                          <p:cTn id="14" fill="hold">
                            <p:stCondLst>
                              <p:cond delay="2000"/>
                            </p:stCondLst>
                            <p:childTnLst>
                              <p:par>
                                <p:cTn id="15" presetID="53"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1000" fill="hold"/>
                                        <p:tgtEl>
                                          <p:spTgt spid="26"/>
                                        </p:tgtEl>
                                        <p:attrNameLst>
                                          <p:attrName>ppt_w</p:attrName>
                                        </p:attrNameLst>
                                      </p:cBhvr>
                                      <p:tavLst>
                                        <p:tav tm="0">
                                          <p:val>
                                            <p:fltVal val="0"/>
                                          </p:val>
                                        </p:tav>
                                        <p:tav tm="100000">
                                          <p:val>
                                            <p:strVal val="#ppt_w"/>
                                          </p:val>
                                        </p:tav>
                                      </p:tavLst>
                                    </p:anim>
                                    <p:anim calcmode="lin" valueType="num">
                                      <p:cBhvr>
                                        <p:cTn id="18" dur="1000" fill="hold"/>
                                        <p:tgtEl>
                                          <p:spTgt spid="26"/>
                                        </p:tgtEl>
                                        <p:attrNameLst>
                                          <p:attrName>ppt_h</p:attrName>
                                        </p:attrNameLst>
                                      </p:cBhvr>
                                      <p:tavLst>
                                        <p:tav tm="0">
                                          <p:val>
                                            <p:fltVal val="0"/>
                                          </p:val>
                                        </p:tav>
                                        <p:tav tm="100000">
                                          <p:val>
                                            <p:strVal val="#ppt_h"/>
                                          </p:val>
                                        </p:tav>
                                      </p:tavLst>
                                    </p:anim>
                                    <p:animEffect transition="in" filter="fade">
                                      <p:cBhvr>
                                        <p:cTn id="19" dur="1000"/>
                                        <p:tgtEl>
                                          <p:spTgt spid="26"/>
                                        </p:tgtEl>
                                      </p:cBhvr>
                                    </p:animEffect>
                                  </p:childTnLst>
                                </p:cTn>
                              </p:par>
                              <p:par>
                                <p:cTn id="20" presetID="10" presetClass="exit" presetSubtype="0" fill="hold" grpId="0" nodeType="withEffect">
                                  <p:stCondLst>
                                    <p:cond delay="0"/>
                                  </p:stCondLst>
                                  <p:childTnLst>
                                    <p:animEffect transition="out" filter="fade">
                                      <p:cBhvr>
                                        <p:cTn id="21" dur="2000"/>
                                        <p:tgtEl>
                                          <p:spTgt spid="38"/>
                                        </p:tgtEl>
                                      </p:cBhvr>
                                    </p:animEffect>
                                    <p:set>
                                      <p:cBhvr>
                                        <p:cTn id="22" dur="1" fill="hold">
                                          <p:stCondLst>
                                            <p:cond delay="1999"/>
                                          </p:stCondLst>
                                        </p:cTn>
                                        <p:tgtEl>
                                          <p:spTgt spid="3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770" decel="100000"/>
                                        <p:tgtEl>
                                          <p:spTgt spid="31"/>
                                        </p:tgtEl>
                                      </p:cBhvr>
                                    </p:animEffect>
                                    <p:animScale>
                                      <p:cBhvr>
                                        <p:cTn id="28" dur="770" decel="100000"/>
                                        <p:tgtEl>
                                          <p:spTgt spid="31"/>
                                        </p:tgtEl>
                                      </p:cBhvr>
                                      <p:from x="10000" y="10000"/>
                                      <p:to x="200000" y="450000"/>
                                    </p:animScale>
                                    <p:animScale>
                                      <p:cBhvr>
                                        <p:cTn id="29" dur="1230" accel="100000" fill="hold">
                                          <p:stCondLst>
                                            <p:cond delay="770"/>
                                          </p:stCondLst>
                                        </p:cTn>
                                        <p:tgtEl>
                                          <p:spTgt spid="31"/>
                                        </p:tgtEl>
                                      </p:cBhvr>
                                      <p:from x="200000" y="450000"/>
                                      <p:to x="100000" y="100000"/>
                                    </p:animScale>
                                    <p:set>
                                      <p:cBhvr>
                                        <p:cTn id="30" dur="770" fill="hold"/>
                                        <p:tgtEl>
                                          <p:spTgt spid="31"/>
                                        </p:tgtEl>
                                        <p:attrNameLst>
                                          <p:attrName>ppt_x</p:attrName>
                                        </p:attrNameLst>
                                      </p:cBhvr>
                                      <p:to>
                                        <p:strVal val="(0.5)"/>
                                      </p:to>
                                    </p:set>
                                    <p:anim from="(0.5)" to="(#ppt_x)" calcmode="lin" valueType="num">
                                      <p:cBhvr>
                                        <p:cTn id="31" dur="1230" accel="100000" fill="hold">
                                          <p:stCondLst>
                                            <p:cond delay="770"/>
                                          </p:stCondLst>
                                        </p:cTn>
                                        <p:tgtEl>
                                          <p:spTgt spid="31"/>
                                        </p:tgtEl>
                                        <p:attrNameLst>
                                          <p:attrName>ppt_x</p:attrName>
                                        </p:attrNameLst>
                                      </p:cBhvr>
                                    </p:anim>
                                    <p:set>
                                      <p:cBhvr>
                                        <p:cTn id="32" dur="770" fill="hold"/>
                                        <p:tgtEl>
                                          <p:spTgt spid="31"/>
                                        </p:tgtEl>
                                        <p:attrNameLst>
                                          <p:attrName>ppt_y</p:attrName>
                                        </p:attrNameLst>
                                      </p:cBhvr>
                                      <p:to>
                                        <p:strVal val="(#ppt_y+0.4)"/>
                                      </p:to>
                                    </p:set>
                                    <p:anim from="(#ppt_y+0.4)" to="(#ppt_y)" calcmode="lin" valueType="num">
                                      <p:cBhvr>
                                        <p:cTn id="33" dur="1230" accel="100000" fill="hold">
                                          <p:stCondLst>
                                            <p:cond delay="770"/>
                                          </p:stCondLst>
                                        </p:cTn>
                                        <p:tgtEl>
                                          <p:spTgt spid="31"/>
                                        </p:tgtEl>
                                        <p:attrNameLst>
                                          <p:attrName>ppt_y</p:attrName>
                                        </p:attrNameLst>
                                      </p:cBhvr>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2">
                                            <p:txEl>
                                              <p:pRg st="1" end="1"/>
                                            </p:txEl>
                                          </p:spTgt>
                                        </p:tgtEl>
                                        <p:attrNameLst>
                                          <p:attrName>style.visibility</p:attrName>
                                        </p:attrNameLst>
                                      </p:cBhvr>
                                      <p:to>
                                        <p:strVal val="visible"/>
                                      </p:to>
                                    </p:set>
                                    <p:animEffect transition="in" filter="wipe(left)">
                                      <p:cBhvr>
                                        <p:cTn id="38" dur="1000"/>
                                        <p:tgtEl>
                                          <p:spTgt spid="2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2">
                                            <p:txEl>
                                              <p:pRg st="2" end="2"/>
                                            </p:txEl>
                                          </p:spTgt>
                                        </p:tgtEl>
                                        <p:attrNameLst>
                                          <p:attrName>style.visibility</p:attrName>
                                        </p:attrNameLst>
                                      </p:cBhvr>
                                      <p:to>
                                        <p:strVal val="visible"/>
                                      </p:to>
                                    </p:set>
                                    <p:animEffect transition="in" filter="wipe(left)">
                                      <p:cBhvr>
                                        <p:cTn id="43" dur="1000"/>
                                        <p:tgtEl>
                                          <p:spTgt spid="22">
                                            <p:txEl>
                                              <p:pRg st="2" end="2"/>
                                            </p:txEl>
                                          </p:spTgt>
                                        </p:tgtEl>
                                      </p:cBhvr>
                                    </p:animEffect>
                                  </p:childTnLst>
                                </p:cTn>
                              </p:par>
                              <p:par>
                                <p:cTn id="44" presetID="53" presetClass="entr" presetSubtype="0" fill="hold" nodeType="withEffect">
                                  <p:stCondLst>
                                    <p:cond delay="0"/>
                                  </p:stCondLst>
                                  <p:childTnLst>
                                    <p:set>
                                      <p:cBhvr>
                                        <p:cTn id="45" dur="1" fill="hold">
                                          <p:stCondLst>
                                            <p:cond delay="0"/>
                                          </p:stCondLst>
                                        </p:cTn>
                                        <p:tgtEl>
                                          <p:spTgt spid="235528"/>
                                        </p:tgtEl>
                                        <p:attrNameLst>
                                          <p:attrName>style.visibility</p:attrName>
                                        </p:attrNameLst>
                                      </p:cBhvr>
                                      <p:to>
                                        <p:strVal val="visible"/>
                                      </p:to>
                                    </p:set>
                                    <p:anim calcmode="lin" valueType="num">
                                      <p:cBhvr>
                                        <p:cTn id="46" dur="500" fill="hold"/>
                                        <p:tgtEl>
                                          <p:spTgt spid="235528"/>
                                        </p:tgtEl>
                                        <p:attrNameLst>
                                          <p:attrName>ppt_w</p:attrName>
                                        </p:attrNameLst>
                                      </p:cBhvr>
                                      <p:tavLst>
                                        <p:tav tm="0">
                                          <p:val>
                                            <p:fltVal val="0"/>
                                          </p:val>
                                        </p:tav>
                                        <p:tav tm="100000">
                                          <p:val>
                                            <p:strVal val="#ppt_w"/>
                                          </p:val>
                                        </p:tav>
                                      </p:tavLst>
                                    </p:anim>
                                    <p:anim calcmode="lin" valueType="num">
                                      <p:cBhvr>
                                        <p:cTn id="47" dur="500" fill="hold"/>
                                        <p:tgtEl>
                                          <p:spTgt spid="235528"/>
                                        </p:tgtEl>
                                        <p:attrNameLst>
                                          <p:attrName>ppt_h</p:attrName>
                                        </p:attrNameLst>
                                      </p:cBhvr>
                                      <p:tavLst>
                                        <p:tav tm="0">
                                          <p:val>
                                            <p:fltVal val="0"/>
                                          </p:val>
                                        </p:tav>
                                        <p:tav tm="100000">
                                          <p:val>
                                            <p:strVal val="#ppt_h"/>
                                          </p:val>
                                        </p:tav>
                                      </p:tavLst>
                                    </p:anim>
                                    <p:animEffect transition="in" filter="fade">
                                      <p:cBhvr>
                                        <p:cTn id="48" dur="500"/>
                                        <p:tgtEl>
                                          <p:spTgt spid="235528"/>
                                        </p:tgtEl>
                                      </p:cBhvr>
                                    </p:animEffect>
                                  </p:childTnLst>
                                </p:cTn>
                              </p:par>
                            </p:childTnLst>
                          </p:cTn>
                        </p:par>
                        <p:par>
                          <p:cTn id="49" fill="hold">
                            <p:stCondLst>
                              <p:cond delay="1000"/>
                            </p:stCondLst>
                            <p:childTnLst>
                              <p:par>
                                <p:cTn id="50" presetID="22" presetClass="entr" presetSubtype="8" fill="hold" nodeType="afterEffect">
                                  <p:stCondLst>
                                    <p:cond delay="0"/>
                                  </p:stCondLst>
                                  <p:childTnLst>
                                    <p:set>
                                      <p:cBhvr>
                                        <p:cTn id="51" dur="1" fill="hold">
                                          <p:stCondLst>
                                            <p:cond delay="0"/>
                                          </p:stCondLst>
                                        </p:cTn>
                                        <p:tgtEl>
                                          <p:spTgt spid="23">
                                            <p:txEl>
                                              <p:pRg st="0" end="0"/>
                                            </p:txEl>
                                          </p:spTgt>
                                        </p:tgtEl>
                                        <p:attrNameLst>
                                          <p:attrName>style.visibility</p:attrName>
                                        </p:attrNameLst>
                                      </p:cBhvr>
                                      <p:to>
                                        <p:strVal val="visible"/>
                                      </p:to>
                                    </p:set>
                                    <p:animEffect transition="in" filter="wipe(left)">
                                      <p:cBhvr>
                                        <p:cTn id="52" dur="1000"/>
                                        <p:tgtEl>
                                          <p:spTgt spid="2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3">
                                            <p:txEl>
                                              <p:pRg st="1" end="1"/>
                                            </p:txEl>
                                          </p:spTgt>
                                        </p:tgtEl>
                                        <p:attrNameLst>
                                          <p:attrName>style.visibility</p:attrName>
                                        </p:attrNameLst>
                                      </p:cBhvr>
                                      <p:to>
                                        <p:strVal val="visible"/>
                                      </p:to>
                                    </p:set>
                                    <p:animEffect transition="in" filter="wipe(left)">
                                      <p:cBhvr>
                                        <p:cTn id="64" dur="1000"/>
                                        <p:tgtEl>
                                          <p:spTgt spid="23">
                                            <p:txEl>
                                              <p:pRg st="1" end="1"/>
                                            </p:txEl>
                                          </p:spTgt>
                                        </p:tgtEl>
                                      </p:cBhvr>
                                    </p:animEffect>
                                  </p:childTnLst>
                                </p:cTn>
                              </p:par>
                              <p:par>
                                <p:cTn id="65" presetID="53" presetClass="entr" presetSubtype="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1000"/>
                                        <p:tgtEl>
                                          <p:spTgt spid="18"/>
                                        </p:tgtEl>
                                      </p:cBhvr>
                                    </p:animEffect>
                                    <p:set>
                                      <p:cBhvr>
                                        <p:cTn id="74" dur="1" fill="hold">
                                          <p:stCondLst>
                                            <p:cond delay="999"/>
                                          </p:stCondLst>
                                        </p:cTn>
                                        <p:tgtEl>
                                          <p:spTgt spid="18"/>
                                        </p:tgtEl>
                                        <p:attrNameLst>
                                          <p:attrName>style.visibility</p:attrName>
                                        </p:attrNameLst>
                                      </p:cBhvr>
                                      <p:to>
                                        <p:strVal val="hidden"/>
                                      </p:to>
                                    </p:set>
                                  </p:childTnLst>
                                </p:cTn>
                              </p:par>
                              <p:par>
                                <p:cTn id="75" presetID="53" presetClass="entr" presetSubtype="0"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animEffect transition="in" filter="fade">
                                      <p:cBhvr>
                                        <p:cTn id="79" dur="5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0" fill="hold" nodeType="clickEffect">
                                  <p:stCondLst>
                                    <p:cond delay="0"/>
                                  </p:stCondLst>
                                  <p:childTnLst>
                                    <p:set>
                                      <p:cBhvr>
                                        <p:cTn id="83" dur="1" fill="hold">
                                          <p:stCondLst>
                                            <p:cond delay="0"/>
                                          </p:stCondLst>
                                        </p:cTn>
                                        <p:tgtEl>
                                          <p:spTgt spid="7"/>
                                        </p:tgtEl>
                                        <p:attrNameLst>
                                          <p:attrName>style.visibility</p:attrName>
                                        </p:attrNameLst>
                                      </p:cBhvr>
                                      <p:to>
                                        <p:strVal val="visible"/>
                                      </p:to>
                                    </p:set>
                                    <p:anim calcmode="lin" valueType="num">
                                      <p:cBhvr>
                                        <p:cTn id="84" dur="500" fill="hold"/>
                                        <p:tgtEl>
                                          <p:spTgt spid="7"/>
                                        </p:tgtEl>
                                        <p:attrNameLst>
                                          <p:attrName>ppt_w</p:attrName>
                                        </p:attrNameLst>
                                      </p:cBhvr>
                                      <p:tavLst>
                                        <p:tav tm="0">
                                          <p:val>
                                            <p:fltVal val="0"/>
                                          </p:val>
                                        </p:tav>
                                        <p:tav tm="100000">
                                          <p:val>
                                            <p:strVal val="#ppt_w"/>
                                          </p:val>
                                        </p:tav>
                                      </p:tavLst>
                                    </p:anim>
                                    <p:anim calcmode="lin" valueType="num">
                                      <p:cBhvr>
                                        <p:cTn id="85" dur="500" fill="hold"/>
                                        <p:tgtEl>
                                          <p:spTgt spid="7"/>
                                        </p:tgtEl>
                                        <p:attrNameLst>
                                          <p:attrName>ppt_h</p:attrName>
                                        </p:attrNameLst>
                                      </p:cBhvr>
                                      <p:tavLst>
                                        <p:tav tm="0">
                                          <p:val>
                                            <p:fltVal val="0"/>
                                          </p:val>
                                        </p:tav>
                                        <p:tav tm="100000">
                                          <p:val>
                                            <p:strVal val="#ppt_h"/>
                                          </p:val>
                                        </p:tav>
                                      </p:tavLst>
                                    </p:anim>
                                    <p:animEffect transition="in" filter="fade">
                                      <p:cBhvr>
                                        <p:cTn id="86" dur="500"/>
                                        <p:tgtEl>
                                          <p:spTgt spid="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1000"/>
                                        <p:tgtEl>
                                          <p:spTgt spid="7"/>
                                        </p:tgtEl>
                                      </p:cBhvr>
                                    </p:animEffect>
                                    <p:set>
                                      <p:cBhvr>
                                        <p:cTn id="91" dur="1" fill="hold">
                                          <p:stCondLst>
                                            <p:cond delay="999"/>
                                          </p:stCondLst>
                                        </p:cTn>
                                        <p:tgtEl>
                                          <p:spTgt spid="7"/>
                                        </p:tgtEl>
                                        <p:attrNameLst>
                                          <p:attrName>style.visibility</p:attrName>
                                        </p:attrNameLst>
                                      </p:cBhvr>
                                      <p:to>
                                        <p:strVal val="hidden"/>
                                      </p:to>
                                    </p:set>
                                  </p:childTnLst>
                                </p:cTn>
                              </p:par>
                              <p:par>
                                <p:cTn id="92" presetID="22" presetClass="entr" presetSubtype="8" fill="hold" nodeType="withEffect">
                                  <p:stCondLst>
                                    <p:cond delay="0"/>
                                  </p:stCondLst>
                                  <p:childTnLst>
                                    <p:set>
                                      <p:cBhvr>
                                        <p:cTn id="93" dur="1" fill="hold">
                                          <p:stCondLst>
                                            <p:cond delay="0"/>
                                          </p:stCondLst>
                                        </p:cTn>
                                        <p:tgtEl>
                                          <p:spTgt spid="23">
                                            <p:txEl>
                                              <p:pRg st="2" end="2"/>
                                            </p:txEl>
                                          </p:spTgt>
                                        </p:tgtEl>
                                        <p:attrNameLst>
                                          <p:attrName>style.visibility</p:attrName>
                                        </p:attrNameLst>
                                      </p:cBhvr>
                                      <p:to>
                                        <p:strVal val="visible"/>
                                      </p:to>
                                    </p:set>
                                    <p:animEffect transition="in" filter="wipe(left)">
                                      <p:cBhvr>
                                        <p:cTn id="94" dur="1000"/>
                                        <p:tgtEl>
                                          <p:spTgt spid="23">
                                            <p:txEl>
                                              <p:pRg st="2" end="2"/>
                                            </p:txEl>
                                          </p:spTgt>
                                        </p:tgtEl>
                                      </p:cBhvr>
                                    </p:animEffect>
                                  </p:childTnLst>
                                </p:cTn>
                              </p:par>
                              <p:par>
                                <p:cTn id="95" presetID="53" presetClass="entr" presetSubtype="0" fill="hold" nodeType="withEffect">
                                  <p:stCondLst>
                                    <p:cond delay="0"/>
                                  </p:stCondLst>
                                  <p:childTnLst>
                                    <p:set>
                                      <p:cBhvr>
                                        <p:cTn id="96" dur="1" fill="hold">
                                          <p:stCondLst>
                                            <p:cond delay="0"/>
                                          </p:stCondLst>
                                        </p:cTn>
                                        <p:tgtEl>
                                          <p:spTgt spid="235526"/>
                                        </p:tgtEl>
                                        <p:attrNameLst>
                                          <p:attrName>style.visibility</p:attrName>
                                        </p:attrNameLst>
                                      </p:cBhvr>
                                      <p:to>
                                        <p:strVal val="visible"/>
                                      </p:to>
                                    </p:set>
                                    <p:anim calcmode="lin" valueType="num">
                                      <p:cBhvr>
                                        <p:cTn id="97" dur="1000" fill="hold"/>
                                        <p:tgtEl>
                                          <p:spTgt spid="235526"/>
                                        </p:tgtEl>
                                        <p:attrNameLst>
                                          <p:attrName>ppt_w</p:attrName>
                                        </p:attrNameLst>
                                      </p:cBhvr>
                                      <p:tavLst>
                                        <p:tav tm="0">
                                          <p:val>
                                            <p:fltVal val="0"/>
                                          </p:val>
                                        </p:tav>
                                        <p:tav tm="100000">
                                          <p:val>
                                            <p:strVal val="#ppt_w"/>
                                          </p:val>
                                        </p:tav>
                                      </p:tavLst>
                                    </p:anim>
                                    <p:anim calcmode="lin" valueType="num">
                                      <p:cBhvr>
                                        <p:cTn id="98" dur="1000" fill="hold"/>
                                        <p:tgtEl>
                                          <p:spTgt spid="235526"/>
                                        </p:tgtEl>
                                        <p:attrNameLst>
                                          <p:attrName>ppt_h</p:attrName>
                                        </p:attrNameLst>
                                      </p:cBhvr>
                                      <p:tavLst>
                                        <p:tav tm="0">
                                          <p:val>
                                            <p:fltVal val="0"/>
                                          </p:val>
                                        </p:tav>
                                        <p:tav tm="100000">
                                          <p:val>
                                            <p:strVal val="#ppt_h"/>
                                          </p:val>
                                        </p:tav>
                                      </p:tavLst>
                                    </p:anim>
                                    <p:animEffect transition="in" filter="fade">
                                      <p:cBhvr>
                                        <p:cTn id="99" dur="1000"/>
                                        <p:tgtEl>
                                          <p:spTgt spid="235526"/>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nodeType="clickEffect">
                                  <p:stCondLst>
                                    <p:cond delay="0"/>
                                  </p:stCondLst>
                                  <p:childTnLst>
                                    <p:animEffect transition="out" filter="fade">
                                      <p:cBhvr>
                                        <p:cTn id="103" dur="1000"/>
                                        <p:tgtEl>
                                          <p:spTgt spid="235526"/>
                                        </p:tgtEl>
                                      </p:cBhvr>
                                    </p:animEffect>
                                    <p:set>
                                      <p:cBhvr>
                                        <p:cTn id="104" dur="1" fill="hold">
                                          <p:stCondLst>
                                            <p:cond delay="999"/>
                                          </p:stCondLst>
                                        </p:cTn>
                                        <p:tgtEl>
                                          <p:spTgt spid="235526"/>
                                        </p:tgtEl>
                                        <p:attrNameLst>
                                          <p:attrName>style.visibility</p:attrName>
                                        </p:attrNameLst>
                                      </p:cBhvr>
                                      <p:to>
                                        <p:strVal val="hidden"/>
                                      </p:to>
                                    </p:set>
                                  </p:childTnLst>
                                </p:cTn>
                              </p:par>
                              <p:par>
                                <p:cTn id="105" presetID="22" presetClass="entr" presetSubtype="8" fill="hold" nodeType="withEffect">
                                  <p:stCondLst>
                                    <p:cond delay="0"/>
                                  </p:stCondLst>
                                  <p:childTnLst>
                                    <p:set>
                                      <p:cBhvr>
                                        <p:cTn id="106" dur="1" fill="hold">
                                          <p:stCondLst>
                                            <p:cond delay="0"/>
                                          </p:stCondLst>
                                        </p:cTn>
                                        <p:tgtEl>
                                          <p:spTgt spid="23">
                                            <p:txEl>
                                              <p:pRg st="3" end="3"/>
                                            </p:txEl>
                                          </p:spTgt>
                                        </p:tgtEl>
                                        <p:attrNameLst>
                                          <p:attrName>style.visibility</p:attrName>
                                        </p:attrNameLst>
                                      </p:cBhvr>
                                      <p:to>
                                        <p:strVal val="visible"/>
                                      </p:to>
                                    </p:set>
                                    <p:animEffect transition="in" filter="wipe(left)">
                                      <p:cBhvr>
                                        <p:cTn id="107" dur="1000"/>
                                        <p:tgtEl>
                                          <p:spTgt spid="23">
                                            <p:txEl>
                                              <p:pRg st="3" end="3"/>
                                            </p:txEl>
                                          </p:spTgt>
                                        </p:tgtEl>
                                      </p:cBhvr>
                                    </p:animEffect>
                                  </p:childTnLst>
                                </p:cTn>
                              </p:par>
                              <p:par>
                                <p:cTn id="108" presetID="53" presetClass="entr" presetSubtype="0" fill="hold" nodeType="withEffect">
                                  <p:stCondLst>
                                    <p:cond delay="0"/>
                                  </p:stCondLst>
                                  <p:childTnLst>
                                    <p:set>
                                      <p:cBhvr>
                                        <p:cTn id="109" dur="1" fill="hold">
                                          <p:stCondLst>
                                            <p:cond delay="0"/>
                                          </p:stCondLst>
                                        </p:cTn>
                                        <p:tgtEl>
                                          <p:spTgt spid="10"/>
                                        </p:tgtEl>
                                        <p:attrNameLst>
                                          <p:attrName>style.visibility</p:attrName>
                                        </p:attrNameLst>
                                      </p:cBhvr>
                                      <p:to>
                                        <p:strVal val="visible"/>
                                      </p:to>
                                    </p:set>
                                    <p:anim calcmode="lin" valueType="num">
                                      <p:cBhvr>
                                        <p:cTn id="110" dur="500" fill="hold"/>
                                        <p:tgtEl>
                                          <p:spTgt spid="10"/>
                                        </p:tgtEl>
                                        <p:attrNameLst>
                                          <p:attrName>ppt_w</p:attrName>
                                        </p:attrNameLst>
                                      </p:cBhvr>
                                      <p:tavLst>
                                        <p:tav tm="0">
                                          <p:val>
                                            <p:fltVal val="0"/>
                                          </p:val>
                                        </p:tav>
                                        <p:tav tm="100000">
                                          <p:val>
                                            <p:strVal val="#ppt_w"/>
                                          </p:val>
                                        </p:tav>
                                      </p:tavLst>
                                    </p:anim>
                                    <p:anim calcmode="lin" valueType="num">
                                      <p:cBhvr>
                                        <p:cTn id="111" dur="500" fill="hold"/>
                                        <p:tgtEl>
                                          <p:spTgt spid="10"/>
                                        </p:tgtEl>
                                        <p:attrNameLst>
                                          <p:attrName>ppt_h</p:attrName>
                                        </p:attrNameLst>
                                      </p:cBhvr>
                                      <p:tavLst>
                                        <p:tav tm="0">
                                          <p:val>
                                            <p:fltVal val="0"/>
                                          </p:val>
                                        </p:tav>
                                        <p:tav tm="100000">
                                          <p:val>
                                            <p:strVal val="#ppt_h"/>
                                          </p:val>
                                        </p:tav>
                                      </p:tavLst>
                                    </p:anim>
                                    <p:animEffect transition="in" filter="fade">
                                      <p:cBhvr>
                                        <p:cTn id="112" dur="500"/>
                                        <p:tgtEl>
                                          <p:spTgt spid="10"/>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ntr" presetSubtype="0" fill="hold" nodeType="clickEffect">
                                  <p:stCondLst>
                                    <p:cond delay="0"/>
                                  </p:stCondLst>
                                  <p:childTnLst>
                                    <p:set>
                                      <p:cBhvr>
                                        <p:cTn id="116" dur="1" fill="hold">
                                          <p:stCondLst>
                                            <p:cond delay="0"/>
                                          </p:stCondLst>
                                        </p:cTn>
                                        <p:tgtEl>
                                          <p:spTgt spid="35"/>
                                        </p:tgtEl>
                                        <p:attrNameLst>
                                          <p:attrName>style.visibility</p:attrName>
                                        </p:attrNameLst>
                                      </p:cBhvr>
                                      <p:to>
                                        <p:strVal val="visible"/>
                                      </p:to>
                                    </p:set>
                                    <p:anim calcmode="lin" valueType="num">
                                      <p:cBhvr>
                                        <p:cTn id="117" dur="500" fill="hold"/>
                                        <p:tgtEl>
                                          <p:spTgt spid="35"/>
                                        </p:tgtEl>
                                        <p:attrNameLst>
                                          <p:attrName>ppt_w</p:attrName>
                                        </p:attrNameLst>
                                      </p:cBhvr>
                                      <p:tavLst>
                                        <p:tav tm="0">
                                          <p:val>
                                            <p:fltVal val="0"/>
                                          </p:val>
                                        </p:tav>
                                        <p:tav tm="100000">
                                          <p:val>
                                            <p:strVal val="#ppt_w"/>
                                          </p:val>
                                        </p:tav>
                                      </p:tavLst>
                                    </p:anim>
                                    <p:anim calcmode="lin" valueType="num">
                                      <p:cBhvr>
                                        <p:cTn id="118" dur="500" fill="hold"/>
                                        <p:tgtEl>
                                          <p:spTgt spid="35"/>
                                        </p:tgtEl>
                                        <p:attrNameLst>
                                          <p:attrName>ppt_h</p:attrName>
                                        </p:attrNameLst>
                                      </p:cBhvr>
                                      <p:tavLst>
                                        <p:tav tm="0">
                                          <p:val>
                                            <p:fltVal val="0"/>
                                          </p:val>
                                        </p:tav>
                                        <p:tav tm="100000">
                                          <p:val>
                                            <p:strVal val="#ppt_h"/>
                                          </p:val>
                                        </p:tav>
                                      </p:tavLst>
                                    </p:anim>
                                    <p:animEffect transition="in" filter="fade">
                                      <p:cBhvr>
                                        <p:cTn id="119" dur="500"/>
                                        <p:tgtEl>
                                          <p:spTgt spid="35"/>
                                        </p:tgtEl>
                                      </p:cBhvr>
                                    </p:animEffect>
                                  </p:childTnLst>
                                </p:cTn>
                              </p:par>
                            </p:childTnLst>
                          </p:cTn>
                        </p:par>
                      </p:childTnLst>
                    </p:cTn>
                  </p:par>
                  <p:par>
                    <p:cTn id="120" fill="hold">
                      <p:stCondLst>
                        <p:cond delay="indefinite"/>
                      </p:stCondLst>
                      <p:childTnLst>
                        <p:par>
                          <p:cTn id="121" fill="hold">
                            <p:stCondLst>
                              <p:cond delay="0"/>
                            </p:stCondLst>
                            <p:childTnLst>
                              <p:par>
                                <p:cTn id="122" presetID="53" presetClass="entr" presetSubtype="0" fill="hold" nodeType="clickEffect">
                                  <p:stCondLst>
                                    <p:cond delay="0"/>
                                  </p:stCondLst>
                                  <p:childTnLst>
                                    <p:set>
                                      <p:cBhvr>
                                        <p:cTn id="123" dur="1" fill="hold">
                                          <p:stCondLst>
                                            <p:cond delay="0"/>
                                          </p:stCondLst>
                                        </p:cTn>
                                        <p:tgtEl>
                                          <p:spTgt spid="34"/>
                                        </p:tgtEl>
                                        <p:attrNameLst>
                                          <p:attrName>style.visibility</p:attrName>
                                        </p:attrNameLst>
                                      </p:cBhvr>
                                      <p:to>
                                        <p:strVal val="visible"/>
                                      </p:to>
                                    </p:set>
                                    <p:anim calcmode="lin" valueType="num">
                                      <p:cBhvr>
                                        <p:cTn id="124" dur="500" fill="hold"/>
                                        <p:tgtEl>
                                          <p:spTgt spid="34"/>
                                        </p:tgtEl>
                                        <p:attrNameLst>
                                          <p:attrName>ppt_w</p:attrName>
                                        </p:attrNameLst>
                                      </p:cBhvr>
                                      <p:tavLst>
                                        <p:tav tm="0">
                                          <p:val>
                                            <p:fltVal val="0"/>
                                          </p:val>
                                        </p:tav>
                                        <p:tav tm="100000">
                                          <p:val>
                                            <p:strVal val="#ppt_w"/>
                                          </p:val>
                                        </p:tav>
                                      </p:tavLst>
                                    </p:anim>
                                    <p:anim calcmode="lin" valueType="num">
                                      <p:cBhvr>
                                        <p:cTn id="125" dur="500" fill="hold"/>
                                        <p:tgtEl>
                                          <p:spTgt spid="34"/>
                                        </p:tgtEl>
                                        <p:attrNameLst>
                                          <p:attrName>ppt_h</p:attrName>
                                        </p:attrNameLst>
                                      </p:cBhvr>
                                      <p:tavLst>
                                        <p:tav tm="0">
                                          <p:val>
                                            <p:fltVal val="0"/>
                                          </p:val>
                                        </p:tav>
                                        <p:tav tm="100000">
                                          <p:val>
                                            <p:strVal val="#ppt_h"/>
                                          </p:val>
                                        </p:tav>
                                      </p:tavLst>
                                    </p:anim>
                                    <p:animEffect transition="in" filter="fade">
                                      <p:cBhvr>
                                        <p:cTn id="1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8"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ECOLOGY – WILDLIFE HABITATS</a:t>
            </a:r>
            <a:endParaRPr lang="en-US" dirty="0"/>
          </a:p>
        </p:txBody>
      </p:sp>
      <p:sp>
        <p:nvSpPr>
          <p:cNvPr id="3" name="Rectangle 2"/>
          <p:cNvSpPr/>
          <p:nvPr/>
        </p:nvSpPr>
        <p:spPr>
          <a:xfrm>
            <a:off x="2286000" y="1028343"/>
            <a:ext cx="4572000" cy="4801314"/>
          </a:xfrm>
          <a:prstGeom prst="rect">
            <a:avLst/>
          </a:prstGeom>
        </p:spPr>
        <p:txBody>
          <a:bodyPr>
            <a:spAutoFit/>
          </a:bodyPr>
          <a:lstStyle/>
          <a:p>
            <a:r>
              <a:rPr lang="en-US" dirty="0" smtClean="0"/>
              <a:t>There are approximately 355 bird, 89 mammal, 47 reptile, 9 amphibian, 17 fish (including five native species), and thousands of aquatic and terrestrial invertebrate species in the park.</a:t>
            </a:r>
          </a:p>
          <a:p>
            <a:r>
              <a:rPr lang="en-US" dirty="0" smtClean="0"/>
              <a:t>Grand Canyon National Park spans nearly 8,000 ft. in elevation, from the Mohave </a:t>
            </a:r>
            <a:r>
              <a:rPr lang="en-US" dirty="0" err="1" smtClean="0"/>
              <a:t>desertscrub</a:t>
            </a:r>
            <a:r>
              <a:rPr lang="en-US" dirty="0" smtClean="0"/>
              <a:t> regions along the Colorado River in the park's western end to the Kaibab Plateau's subalpine conifer forests on the North Rim. As a result, three broad wildlife habitats exist: the Colorado River corridor and inner canyon riparian areas (Riparian), inner canyon desert uplands (Desert Scrub), and the coniferous forests (Coniferous Forest). The individual animal species found in each of these habitats are discussed under their specific animal subcategory.</a:t>
            </a:r>
            <a:endParaRPr lang="en-US"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p:cNvSpPr txBox="1"/>
          <p:nvPr/>
        </p:nvSpPr>
        <p:spPr>
          <a:xfrm>
            <a:off x="4648200" y="739914"/>
            <a:ext cx="4495800" cy="707886"/>
          </a:xfrm>
          <a:prstGeom prst="rect">
            <a:avLst/>
          </a:prstGeom>
          <a:solidFill>
            <a:schemeClr val="bg1"/>
          </a:solidFill>
        </p:spPr>
        <p:txBody>
          <a:bodyPr wrap="square" rtlCol="0">
            <a:spAutoFit/>
          </a:bodyPr>
          <a:lstStyle/>
          <a:p>
            <a:pPr marL="171450" indent="-171450" algn="ctr"/>
            <a:r>
              <a:rPr lang="en-US" sz="4000" b="1" dirty="0" smtClean="0"/>
              <a:t>WATERFALLS</a:t>
            </a:r>
          </a:p>
        </p:txBody>
      </p:sp>
      <p:sp>
        <p:nvSpPr>
          <p:cNvPr id="2" name="Title 1"/>
          <p:cNvSpPr>
            <a:spLocks noGrp="1"/>
          </p:cNvSpPr>
          <p:nvPr>
            <p:ph type="title"/>
          </p:nvPr>
        </p:nvSpPr>
        <p:spPr/>
        <p:txBody>
          <a:bodyPr/>
          <a:lstStyle/>
          <a:p>
            <a:r>
              <a:rPr lang="en-US" dirty="0" smtClean="0"/>
              <a:t>Grand canyon national park overview</a:t>
            </a:r>
            <a:endParaRPr lang="en-US" dirty="0"/>
          </a:p>
        </p:txBody>
      </p:sp>
      <p:grpSp>
        <p:nvGrpSpPr>
          <p:cNvPr id="22" name="Group 21"/>
          <p:cNvGrpSpPr/>
          <p:nvPr/>
        </p:nvGrpSpPr>
        <p:grpSpPr>
          <a:xfrm>
            <a:off x="1375576" y="731520"/>
            <a:ext cx="6392849" cy="6126480"/>
            <a:chOff x="1447800" y="731520"/>
            <a:chExt cx="6392849" cy="6126480"/>
          </a:xfrm>
        </p:grpSpPr>
        <p:grpSp>
          <p:nvGrpSpPr>
            <p:cNvPr id="17" name="Group 16"/>
            <p:cNvGrpSpPr>
              <a:grpSpLocks noChangeAspect="1"/>
            </p:cNvGrpSpPr>
            <p:nvPr/>
          </p:nvGrpSpPr>
          <p:grpSpPr>
            <a:xfrm>
              <a:off x="1447800" y="731520"/>
              <a:ext cx="6392849" cy="6126480"/>
              <a:chOff x="3657600" y="1600200"/>
              <a:chExt cx="5486400" cy="5257800"/>
            </a:xfrm>
          </p:grpSpPr>
          <p:pic>
            <p:nvPicPr>
              <p:cNvPr id="241678" name="Picture 14" descr="https://waterfallsofthegrandcanyon.com/wp-content/uploads/2016/01/cheyava.jpg"/>
              <p:cNvPicPr>
                <a:picLocks noChangeAspect="1" noChangeArrowheads="1"/>
              </p:cNvPicPr>
              <p:nvPr/>
            </p:nvPicPr>
            <p:blipFill>
              <a:blip r:embed="rId2" cstate="print">
                <a:lum contrast="10000"/>
              </a:blip>
              <a:srcRect/>
              <a:stretch>
                <a:fillRect/>
              </a:stretch>
            </p:blipFill>
            <p:spPr bwMode="auto">
              <a:xfrm>
                <a:off x="3657600" y="1600200"/>
                <a:ext cx="5486400" cy="3429000"/>
              </a:xfrm>
              <a:prstGeom prst="rect">
                <a:avLst/>
              </a:prstGeom>
              <a:noFill/>
            </p:spPr>
          </p:pic>
          <p:pic>
            <p:nvPicPr>
              <p:cNvPr id="241679" name="Picture 15"/>
              <p:cNvPicPr>
                <a:picLocks noChangeAspect="1" noChangeArrowheads="1"/>
              </p:cNvPicPr>
              <p:nvPr/>
            </p:nvPicPr>
            <p:blipFill>
              <a:blip r:embed="rId3" cstate="print"/>
              <a:srcRect/>
              <a:stretch>
                <a:fillRect/>
              </a:stretch>
            </p:blipFill>
            <p:spPr bwMode="auto">
              <a:xfrm>
                <a:off x="3657600" y="5006571"/>
                <a:ext cx="5486400" cy="1851429"/>
              </a:xfrm>
              <a:prstGeom prst="rect">
                <a:avLst/>
              </a:prstGeom>
              <a:noFill/>
              <a:ln w="9525">
                <a:noFill/>
                <a:miter lim="800000"/>
                <a:headEnd/>
                <a:tailEnd/>
              </a:ln>
            </p:spPr>
          </p:pic>
        </p:grpSp>
        <p:cxnSp>
          <p:nvCxnSpPr>
            <p:cNvPr id="19" name="Straight Connector 18"/>
            <p:cNvCxnSpPr/>
            <p:nvPr/>
          </p:nvCxnSpPr>
          <p:spPr>
            <a:xfrm>
              <a:off x="1828800" y="6248400"/>
              <a:ext cx="685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778000" y="6794500"/>
              <a:ext cx="3962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1324414" y="731520"/>
            <a:ext cx="6495172" cy="6126480"/>
            <a:chOff x="2648828" y="731520"/>
            <a:chExt cx="6495172" cy="6126480"/>
          </a:xfrm>
        </p:grpSpPr>
        <p:grpSp>
          <p:nvGrpSpPr>
            <p:cNvPr id="14" name="Group 13"/>
            <p:cNvGrpSpPr>
              <a:grpSpLocks noChangeAspect="1"/>
            </p:cNvGrpSpPr>
            <p:nvPr/>
          </p:nvGrpSpPr>
          <p:grpSpPr>
            <a:xfrm>
              <a:off x="2648828" y="731520"/>
              <a:ext cx="6495172" cy="6126480"/>
              <a:chOff x="3657600" y="838200"/>
              <a:chExt cx="5486400" cy="5174970"/>
            </a:xfrm>
          </p:grpSpPr>
          <p:pic>
            <p:nvPicPr>
              <p:cNvPr id="241675" name="Picture 11" descr="https://waterfallsofthegrandcanyon.com/wp-content/uploads/2016/01/paragraphpicthunder.jpg"/>
              <p:cNvPicPr>
                <a:picLocks noChangeAspect="1" noChangeArrowheads="1"/>
              </p:cNvPicPr>
              <p:nvPr/>
            </p:nvPicPr>
            <p:blipFill>
              <a:blip r:embed="rId4" cstate="print"/>
              <a:srcRect/>
              <a:stretch>
                <a:fillRect/>
              </a:stretch>
            </p:blipFill>
            <p:spPr bwMode="auto">
              <a:xfrm>
                <a:off x="3657600" y="838200"/>
                <a:ext cx="5486400" cy="3429000"/>
              </a:xfrm>
              <a:prstGeom prst="rect">
                <a:avLst/>
              </a:prstGeom>
              <a:noFill/>
            </p:spPr>
          </p:pic>
          <p:pic>
            <p:nvPicPr>
              <p:cNvPr id="241676" name="Picture 12"/>
              <p:cNvPicPr>
                <a:picLocks noChangeAspect="1" noChangeArrowheads="1"/>
              </p:cNvPicPr>
              <p:nvPr/>
            </p:nvPicPr>
            <p:blipFill>
              <a:blip r:embed="rId5" cstate="print"/>
              <a:srcRect/>
              <a:stretch>
                <a:fillRect/>
              </a:stretch>
            </p:blipFill>
            <p:spPr bwMode="auto">
              <a:xfrm>
                <a:off x="3657600" y="4267200"/>
                <a:ext cx="5486400" cy="1745970"/>
              </a:xfrm>
              <a:prstGeom prst="rect">
                <a:avLst/>
              </a:prstGeom>
              <a:noFill/>
              <a:ln w="9525">
                <a:noFill/>
                <a:miter lim="800000"/>
                <a:headEnd/>
                <a:tailEnd/>
              </a:ln>
            </p:spPr>
          </p:pic>
        </p:grpSp>
        <p:cxnSp>
          <p:nvCxnSpPr>
            <p:cNvPr id="24" name="Straight Connector 23"/>
            <p:cNvCxnSpPr/>
            <p:nvPr/>
          </p:nvCxnSpPr>
          <p:spPr>
            <a:xfrm>
              <a:off x="4749800" y="6515100"/>
              <a:ext cx="3962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1071155" y="731520"/>
            <a:ext cx="7001691" cy="6126480"/>
            <a:chOff x="3048000" y="731520"/>
            <a:chExt cx="7001691" cy="6126480"/>
          </a:xfrm>
        </p:grpSpPr>
        <p:grpSp>
          <p:nvGrpSpPr>
            <p:cNvPr id="5" name="Group 4"/>
            <p:cNvGrpSpPr>
              <a:grpSpLocks noChangeAspect="1"/>
            </p:cNvGrpSpPr>
            <p:nvPr/>
          </p:nvGrpSpPr>
          <p:grpSpPr>
            <a:xfrm>
              <a:off x="3048000" y="731520"/>
              <a:ext cx="7001691" cy="6126480"/>
              <a:chOff x="3657600" y="2057400"/>
              <a:chExt cx="5486400" cy="4800600"/>
            </a:xfrm>
          </p:grpSpPr>
          <p:pic>
            <p:nvPicPr>
              <p:cNvPr id="241666" name="Picture 2" descr="https://waterfallsofthegrandcanyon.com/wp-content/uploads/2016/01/paragraphpicdeer.jpg"/>
              <p:cNvPicPr>
                <a:picLocks noChangeAspect="1" noChangeArrowheads="1"/>
              </p:cNvPicPr>
              <p:nvPr/>
            </p:nvPicPr>
            <p:blipFill>
              <a:blip r:embed="rId6" cstate="print"/>
              <a:srcRect/>
              <a:stretch>
                <a:fillRect/>
              </a:stretch>
            </p:blipFill>
            <p:spPr bwMode="auto">
              <a:xfrm>
                <a:off x="3657600" y="2057400"/>
                <a:ext cx="5486400" cy="3429000"/>
              </a:xfrm>
              <a:prstGeom prst="rect">
                <a:avLst/>
              </a:prstGeom>
              <a:noFill/>
            </p:spPr>
          </p:pic>
          <p:pic>
            <p:nvPicPr>
              <p:cNvPr id="241667" name="Picture 3"/>
              <p:cNvPicPr>
                <a:picLocks noChangeAspect="1" noChangeArrowheads="1"/>
              </p:cNvPicPr>
              <p:nvPr/>
            </p:nvPicPr>
            <p:blipFill>
              <a:blip r:embed="rId7" cstate="print"/>
              <a:srcRect/>
              <a:stretch>
                <a:fillRect/>
              </a:stretch>
            </p:blipFill>
            <p:spPr bwMode="auto">
              <a:xfrm>
                <a:off x="3657600" y="5444930"/>
                <a:ext cx="5486400" cy="1413070"/>
              </a:xfrm>
              <a:prstGeom prst="rect">
                <a:avLst/>
              </a:prstGeom>
              <a:noFill/>
              <a:ln w="9525">
                <a:noFill/>
                <a:miter lim="800000"/>
                <a:headEnd/>
                <a:tailEnd/>
              </a:ln>
            </p:spPr>
          </p:pic>
        </p:grpSp>
        <p:cxnSp>
          <p:nvCxnSpPr>
            <p:cNvPr id="26" name="Straight Connector 25"/>
            <p:cNvCxnSpPr/>
            <p:nvPr/>
          </p:nvCxnSpPr>
          <p:spPr>
            <a:xfrm>
              <a:off x="4724400" y="6248400"/>
              <a:ext cx="4648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124200" y="6502400"/>
              <a:ext cx="5638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1259985" y="731520"/>
            <a:ext cx="6624030" cy="6126480"/>
            <a:chOff x="2743200" y="731520"/>
            <a:chExt cx="6624030" cy="6126480"/>
          </a:xfrm>
        </p:grpSpPr>
        <p:grpSp>
          <p:nvGrpSpPr>
            <p:cNvPr id="8" name="Group 7"/>
            <p:cNvGrpSpPr>
              <a:grpSpLocks noChangeAspect="1"/>
            </p:cNvGrpSpPr>
            <p:nvPr/>
          </p:nvGrpSpPr>
          <p:grpSpPr>
            <a:xfrm>
              <a:off x="2743200" y="731520"/>
              <a:ext cx="6624030" cy="6126480"/>
              <a:chOff x="3657600" y="914400"/>
              <a:chExt cx="5486400" cy="5074301"/>
            </a:xfrm>
          </p:grpSpPr>
          <p:pic>
            <p:nvPicPr>
              <p:cNvPr id="241669" name="Picture 5" descr="https://waterfallsofthegrandcanyon.com/wp-content/uploads/2016/01/paragraphpicelveschasm.jpg"/>
              <p:cNvPicPr>
                <a:picLocks noChangeAspect="1" noChangeArrowheads="1"/>
              </p:cNvPicPr>
              <p:nvPr/>
            </p:nvPicPr>
            <p:blipFill>
              <a:blip r:embed="rId8" cstate="print"/>
              <a:srcRect/>
              <a:stretch>
                <a:fillRect/>
              </a:stretch>
            </p:blipFill>
            <p:spPr bwMode="auto">
              <a:xfrm>
                <a:off x="3657600" y="914400"/>
                <a:ext cx="5486400" cy="3429000"/>
              </a:xfrm>
              <a:prstGeom prst="rect">
                <a:avLst/>
              </a:prstGeom>
              <a:noFill/>
            </p:spPr>
          </p:pic>
          <p:pic>
            <p:nvPicPr>
              <p:cNvPr id="241670" name="Picture 6"/>
              <p:cNvPicPr>
                <a:picLocks noChangeAspect="1" noChangeArrowheads="1"/>
              </p:cNvPicPr>
              <p:nvPr/>
            </p:nvPicPr>
            <p:blipFill>
              <a:blip r:embed="rId9" cstate="print"/>
              <a:srcRect/>
              <a:stretch>
                <a:fillRect/>
              </a:stretch>
            </p:blipFill>
            <p:spPr bwMode="auto">
              <a:xfrm>
                <a:off x="3657600" y="4343400"/>
                <a:ext cx="5486400" cy="1645301"/>
              </a:xfrm>
              <a:prstGeom prst="rect">
                <a:avLst/>
              </a:prstGeom>
              <a:noFill/>
              <a:ln w="9525">
                <a:noFill/>
                <a:miter lim="800000"/>
                <a:headEnd/>
                <a:tailEnd/>
              </a:ln>
            </p:spPr>
          </p:pic>
        </p:grpSp>
        <p:cxnSp>
          <p:nvCxnSpPr>
            <p:cNvPr id="23" name="Straight Connector 22"/>
            <p:cNvCxnSpPr/>
            <p:nvPr/>
          </p:nvCxnSpPr>
          <p:spPr>
            <a:xfrm>
              <a:off x="2819400" y="5981700"/>
              <a:ext cx="6477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819400" y="6248400"/>
              <a:ext cx="1981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315200" y="6248400"/>
              <a:ext cx="1981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819400" y="6502400"/>
              <a:ext cx="1981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1243567" y="731520"/>
            <a:ext cx="6656866" cy="6126480"/>
            <a:chOff x="3200400" y="381000"/>
            <a:chExt cx="6656866" cy="6126480"/>
          </a:xfrm>
        </p:grpSpPr>
        <p:grpSp>
          <p:nvGrpSpPr>
            <p:cNvPr id="11" name="Group 10"/>
            <p:cNvGrpSpPr>
              <a:grpSpLocks noChangeAspect="1"/>
            </p:cNvGrpSpPr>
            <p:nvPr/>
          </p:nvGrpSpPr>
          <p:grpSpPr>
            <a:xfrm>
              <a:off x="3200400" y="381000"/>
              <a:ext cx="6656866" cy="6126480"/>
              <a:chOff x="3657600" y="990600"/>
              <a:chExt cx="5486400" cy="5049271"/>
            </a:xfrm>
          </p:grpSpPr>
          <p:pic>
            <p:nvPicPr>
              <p:cNvPr id="241672" name="Picture 8" descr="https://waterfallsofthegrandcanyon.com/wp-content/uploads/2016/01/paragraphpicribbon.jpg"/>
              <p:cNvPicPr>
                <a:picLocks noChangeAspect="1" noChangeArrowheads="1"/>
              </p:cNvPicPr>
              <p:nvPr/>
            </p:nvPicPr>
            <p:blipFill>
              <a:blip r:embed="rId10" cstate="print"/>
              <a:srcRect/>
              <a:stretch>
                <a:fillRect/>
              </a:stretch>
            </p:blipFill>
            <p:spPr bwMode="auto">
              <a:xfrm>
                <a:off x="3657600" y="990600"/>
                <a:ext cx="5486400" cy="3429000"/>
              </a:xfrm>
              <a:prstGeom prst="rect">
                <a:avLst/>
              </a:prstGeom>
              <a:noFill/>
            </p:spPr>
          </p:pic>
          <p:pic>
            <p:nvPicPr>
              <p:cNvPr id="241673" name="Picture 9"/>
              <p:cNvPicPr>
                <a:picLocks noChangeAspect="1" noChangeArrowheads="1"/>
              </p:cNvPicPr>
              <p:nvPr/>
            </p:nvPicPr>
            <p:blipFill>
              <a:blip r:embed="rId11" cstate="print"/>
              <a:srcRect/>
              <a:stretch>
                <a:fillRect/>
              </a:stretch>
            </p:blipFill>
            <p:spPr bwMode="auto">
              <a:xfrm>
                <a:off x="3657600" y="4419600"/>
                <a:ext cx="5486400" cy="1620271"/>
              </a:xfrm>
              <a:prstGeom prst="rect">
                <a:avLst/>
              </a:prstGeom>
              <a:noFill/>
              <a:ln w="9525">
                <a:noFill/>
                <a:miter lim="800000"/>
                <a:headEnd/>
                <a:tailEnd/>
              </a:ln>
            </p:spPr>
          </p:pic>
        </p:grpSp>
        <p:cxnSp>
          <p:nvCxnSpPr>
            <p:cNvPr id="37" name="Straight Connector 36"/>
            <p:cNvCxnSpPr/>
            <p:nvPr/>
          </p:nvCxnSpPr>
          <p:spPr>
            <a:xfrm>
              <a:off x="3276600" y="5638800"/>
              <a:ext cx="5181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276600" y="5943600"/>
              <a:ext cx="4267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001000" y="5943600"/>
              <a:ext cx="1828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276600" y="6210300"/>
              <a:ext cx="4038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1163812" y="731520"/>
            <a:ext cx="6816377" cy="6126480"/>
            <a:chOff x="2743200" y="-1828343"/>
            <a:chExt cx="6816377" cy="6126480"/>
          </a:xfrm>
        </p:grpSpPr>
        <p:grpSp>
          <p:nvGrpSpPr>
            <p:cNvPr id="49" name="Group 48"/>
            <p:cNvGrpSpPr>
              <a:grpSpLocks noChangeAspect="1"/>
            </p:cNvGrpSpPr>
            <p:nvPr/>
          </p:nvGrpSpPr>
          <p:grpSpPr>
            <a:xfrm>
              <a:off x="2743200" y="-1828343"/>
              <a:ext cx="6816377" cy="6126480"/>
              <a:chOff x="2743200" y="-1828343"/>
              <a:chExt cx="5486400" cy="4931112"/>
            </a:xfrm>
          </p:grpSpPr>
          <p:pic>
            <p:nvPicPr>
              <p:cNvPr id="241681" name="Picture 17" descr="Havasu Falls | Havasupai Indian Reservation, Grand Canyon ..."/>
              <p:cNvPicPr>
                <a:picLocks noChangeAspect="1" noChangeArrowheads="1"/>
              </p:cNvPicPr>
              <p:nvPr/>
            </p:nvPicPr>
            <p:blipFill>
              <a:blip r:embed="rId12" cstate="print"/>
              <a:srcRect/>
              <a:stretch>
                <a:fillRect/>
              </a:stretch>
            </p:blipFill>
            <p:spPr bwMode="auto">
              <a:xfrm>
                <a:off x="2743200" y="-1828343"/>
                <a:ext cx="5486400" cy="3656686"/>
              </a:xfrm>
              <a:prstGeom prst="rect">
                <a:avLst/>
              </a:prstGeom>
              <a:noFill/>
            </p:spPr>
          </p:pic>
          <p:pic>
            <p:nvPicPr>
              <p:cNvPr id="241682" name="Picture 18"/>
              <p:cNvPicPr>
                <a:picLocks noChangeAspect="1" noChangeArrowheads="1"/>
              </p:cNvPicPr>
              <p:nvPr/>
            </p:nvPicPr>
            <p:blipFill>
              <a:blip r:embed="rId13" cstate="print"/>
              <a:srcRect/>
              <a:stretch>
                <a:fillRect/>
              </a:stretch>
            </p:blipFill>
            <p:spPr bwMode="auto">
              <a:xfrm>
                <a:off x="2743200" y="1752600"/>
                <a:ext cx="5486400" cy="1350169"/>
              </a:xfrm>
              <a:prstGeom prst="rect">
                <a:avLst/>
              </a:prstGeom>
              <a:noFill/>
              <a:ln w="9525">
                <a:noFill/>
                <a:miter lim="800000"/>
                <a:headEnd/>
                <a:tailEnd/>
              </a:ln>
            </p:spPr>
          </p:pic>
        </p:grpSp>
        <p:cxnSp>
          <p:nvCxnSpPr>
            <p:cNvPr id="50" name="Straight Connector 49"/>
            <p:cNvCxnSpPr/>
            <p:nvPr/>
          </p:nvCxnSpPr>
          <p:spPr>
            <a:xfrm>
              <a:off x="2819400" y="3225800"/>
              <a:ext cx="6629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819400" y="3429000"/>
              <a:ext cx="2514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429000" y="3848100"/>
              <a:ext cx="1447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3200400" y="4064000"/>
              <a:ext cx="533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6" name="TextBox 45"/>
          <p:cNvSpPr txBox="1"/>
          <p:nvPr/>
        </p:nvSpPr>
        <p:spPr>
          <a:xfrm>
            <a:off x="2857500" y="2667000"/>
            <a:ext cx="3429000" cy="1569660"/>
          </a:xfrm>
          <a:prstGeom prst="rect">
            <a:avLst/>
          </a:prstGeom>
          <a:solidFill>
            <a:srgbClr val="FFFF00"/>
          </a:solidFill>
          <a:ln>
            <a:solidFill>
              <a:schemeClr val="tx1"/>
            </a:solidFill>
          </a:ln>
        </p:spPr>
        <p:txBody>
          <a:bodyPr wrap="square" rtlCol="0">
            <a:spAutoFit/>
          </a:bodyPr>
          <a:lstStyle/>
          <a:p>
            <a:pPr marL="171450" indent="-171450" algn="ctr"/>
            <a:r>
              <a:rPr lang="en-US" sz="4800" b="1" dirty="0" smtClean="0"/>
              <a:t>On the topic of water…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000"/>
                                        <p:tgtEl>
                                          <p:spTgt spid="22"/>
                                        </p:tgtEl>
                                      </p:cBhvr>
                                    </p:animEffect>
                                  </p:childTnLst>
                                </p:cTn>
                              </p:par>
                              <p:par>
                                <p:cTn id="8" presetID="10" presetClass="exit" presetSubtype="0" fill="hold" grpId="0" nodeType="withEffect">
                                  <p:stCondLst>
                                    <p:cond delay="0"/>
                                  </p:stCondLst>
                                  <p:childTnLst>
                                    <p:animEffect transition="out" filter="fade">
                                      <p:cBhvr>
                                        <p:cTn id="9" dur="2000"/>
                                        <p:tgtEl>
                                          <p:spTgt spid="59"/>
                                        </p:tgtEl>
                                      </p:cBhvr>
                                    </p:animEffect>
                                    <p:set>
                                      <p:cBhvr>
                                        <p:cTn id="10" dur="1" fill="hold">
                                          <p:stCondLst>
                                            <p:cond delay="1999"/>
                                          </p:stCondLst>
                                        </p:cTn>
                                        <p:tgtEl>
                                          <p:spTgt spid="5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right)">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10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right)">
                                      <p:cBhvr>
                                        <p:cTn id="25" dur="10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left)">
                                      <p:cBhvr>
                                        <p:cTn id="30" dur="10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wipe(right)">
                                      <p:cBhvr>
                                        <p:cTn id="35" dur="1000"/>
                                        <p:tgtEl>
                                          <p:spTgt spid="58"/>
                                        </p:tgtEl>
                                      </p:cBhvr>
                                    </p:animEffect>
                                  </p:childTnLst>
                                </p:cTn>
                              </p:par>
                            </p:childTnLst>
                          </p:cTn>
                        </p:par>
                      </p:childTnLst>
                    </p:cTn>
                  </p:par>
                  <p:par>
                    <p:cTn id="36" fill="hold">
                      <p:stCondLst>
                        <p:cond delay="indefinite"/>
                      </p:stCondLst>
                      <p:childTnLst>
                        <p:par>
                          <p:cTn id="37" fill="hold">
                            <p:stCondLst>
                              <p:cond delay="0"/>
                            </p:stCondLst>
                            <p:childTnLst>
                              <p:par>
                                <p:cTn id="38" presetID="34" presetClass="entr" presetSubtype="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 from="(-#ppt_w/2)" to="(#ppt_x)" calcmode="lin" valueType="num">
                                      <p:cBhvr>
                                        <p:cTn id="40" dur="600" fill="hold">
                                          <p:stCondLst>
                                            <p:cond delay="0"/>
                                          </p:stCondLst>
                                        </p:cTn>
                                        <p:tgtEl>
                                          <p:spTgt spid="46"/>
                                        </p:tgtEl>
                                        <p:attrNameLst>
                                          <p:attrName>ppt_x</p:attrName>
                                        </p:attrNameLst>
                                      </p:cBhvr>
                                    </p:anim>
                                    <p:anim from="0" to="-1.0" calcmode="lin" valueType="num">
                                      <p:cBhvr>
                                        <p:cTn id="41" dur="200" decel="50000" autoRev="1" fill="hold">
                                          <p:stCondLst>
                                            <p:cond delay="600"/>
                                          </p:stCondLst>
                                        </p:cTn>
                                        <p:tgtEl>
                                          <p:spTgt spid="46"/>
                                        </p:tgtEl>
                                        <p:attrNameLst>
                                          <p:attrName>xshear</p:attrName>
                                        </p:attrNameLst>
                                      </p:cBhvr>
                                    </p:anim>
                                    <p:animScale>
                                      <p:cBhvr>
                                        <p:cTn id="42" dur="200" decel="100000" autoRev="1" fill="hold">
                                          <p:stCondLst>
                                            <p:cond delay="600"/>
                                          </p:stCondLst>
                                        </p:cTn>
                                        <p:tgtEl>
                                          <p:spTgt spid="46"/>
                                        </p:tgtEl>
                                      </p:cBhvr>
                                      <p:from x="100000" y="100000"/>
                                      <p:to x="80000" y="100000"/>
                                    </p:animScale>
                                    <p:anim by="(#ppt_h/3+#ppt_w*0.1)" calcmode="lin" valueType="num">
                                      <p:cBhvr additive="sum">
                                        <p:cTn id="43" dur="200" decel="100000" autoRev="1" fill="hold">
                                          <p:stCondLst>
                                            <p:cond delay="600"/>
                                          </p:stCondLst>
                                        </p:cTn>
                                        <p:tgtEl>
                                          <p:spTgt spid="4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4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62000"/>
            <a:ext cx="91440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cap="all" dirty="0" smtClean="0"/>
              <a:t>Grand canyon national park overview</a:t>
            </a:r>
          </a:p>
        </p:txBody>
      </p:sp>
      <p:graphicFrame>
        <p:nvGraphicFramePr>
          <p:cNvPr id="3" name="Table 2"/>
          <p:cNvGraphicFramePr>
            <a:graphicFrameLocks noGrp="1"/>
          </p:cNvGraphicFramePr>
          <p:nvPr/>
        </p:nvGraphicFramePr>
        <p:xfrm>
          <a:off x="1066800" y="914400"/>
          <a:ext cx="7543800" cy="31319536"/>
        </p:xfrm>
        <a:graphic>
          <a:graphicData uri="http://schemas.openxmlformats.org/drawingml/2006/table">
            <a:tbl>
              <a:tblPr>
                <a:tableStyleId>{2D5ABB26-0587-4C30-8999-92F81FD0307C}</a:tableStyleId>
              </a:tblPr>
              <a:tblGrid>
                <a:gridCol w="554110"/>
                <a:gridCol w="6989690"/>
              </a:tblGrid>
              <a:tr h="0">
                <a:tc gridSpan="2">
                  <a:txBody>
                    <a:bodyPr/>
                    <a:lstStyle/>
                    <a:p>
                      <a:pPr algn="ctr" fontAlgn="t"/>
                      <a:r>
                        <a:rPr lang="en-US" sz="1200" b="1" u="none" strike="noStrike" dirty="0">
                          <a:solidFill>
                            <a:schemeClr val="tx1"/>
                          </a:solidFill>
                          <a:latin typeface="+mn-lt"/>
                        </a:rPr>
                        <a:t>COLORADO RIVER RAPIDS IN THE GRAND CANYON</a:t>
                      </a:r>
                      <a:endParaRPr lang="en-US" sz="1200" b="1" i="0" u="none" strike="noStrike" dirty="0">
                        <a:solidFill>
                          <a:schemeClr val="tx1"/>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r>
              <a:tr h="0">
                <a:tc>
                  <a:txBody>
                    <a:bodyPr/>
                    <a:lstStyle/>
                    <a:p>
                      <a:pPr algn="ctr" fontAlgn="t"/>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200" b="0" i="0" u="none" strike="noStrike" dirty="0">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No.</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dirty="0">
                          <a:latin typeface="+mn-lt"/>
                        </a:rPr>
                        <a:t>Mile 000.0 – Lee's Ferry</a:t>
                      </a:r>
                      <a:endParaRPr lang="en-US" sz="1200" b="0" i="0" u="none" strike="noStrike" dirty="0">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it-IT" sz="1200" u="none" strike="noStrike">
                          <a:latin typeface="+mn-lt"/>
                        </a:rPr>
                        <a:t>Mile 000.2 – Paria River Riffle (1)</a:t>
                      </a:r>
                      <a:endParaRPr lang="it-IT"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2</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002.8 – Cathedral Wash (2)</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3</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004.2 – Navajo Bridges</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938">
                <a:tc>
                  <a:txBody>
                    <a:bodyPr/>
                    <a:lstStyle/>
                    <a:p>
                      <a:pPr algn="ctr" fontAlgn="t"/>
                      <a:r>
                        <a:rPr lang="en-US" sz="1200" u="none" strike="noStrike">
                          <a:latin typeface="+mn-lt"/>
                        </a:rPr>
                        <a:t>4</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dirty="0">
                          <a:latin typeface="+mn-lt"/>
                        </a:rPr>
                        <a:t>Mile 008.0 – Badger Creek Rapid (5) – First significant rapid in Marble Canyon with a large pour over in the center right.</a:t>
                      </a:r>
                      <a:endParaRPr lang="en-US" sz="1200" b="0" i="0" u="none" strike="noStrike" dirty="0">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5</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011.4 – Soap Creek Rapid (5)</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9896">
                <a:tc>
                  <a:txBody>
                    <a:bodyPr/>
                    <a:lstStyle/>
                    <a:p>
                      <a:pPr algn="ctr" fontAlgn="t"/>
                      <a:r>
                        <a:rPr lang="en-US" sz="1200" u="none" strike="noStrike">
                          <a:latin typeface="+mn-lt"/>
                        </a:rPr>
                        <a:t>6</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012.1 – Brown's Riffle (2) On July 9, 1889, the President of the Denver, Colorado Canyon and Pacific Railroad, Frank Mason Brown, drowned at this point when the boat he was in capsized. He was not wearing a life jacket.[1]</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7</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014.5 – Sheer Wall Rapid (2)</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1917">
                <a:tc>
                  <a:txBody>
                    <a:bodyPr/>
                    <a:lstStyle/>
                    <a:p>
                      <a:pPr algn="ctr" fontAlgn="t"/>
                      <a:r>
                        <a:rPr lang="en-US" sz="1200" u="none" strike="noStrike">
                          <a:latin typeface="+mn-lt"/>
                        </a:rPr>
                        <a:t>8</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017.1 – House Rock Rapid (7) – The first major rapid in Marble Canyon. A large hole on the left side of the river forms at most water levels, necessitating a right run.</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9</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017.7 – Redneck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8">
                <a:tc>
                  <a:txBody>
                    <a:bodyPr/>
                    <a:lstStyle/>
                    <a:p>
                      <a:pPr algn="ctr" fontAlgn="t"/>
                      <a:r>
                        <a:rPr lang="en-US" sz="1200" u="none" strike="noStrike">
                          <a:latin typeface="+mn-lt"/>
                        </a:rPr>
                        <a:t>10</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020.7 – North Canyon Rapid (5) (beginning of the "Roaring 20's")</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11</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021.4 – 21 Mile Rapid (5)</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8">
                <a:tc>
                  <a:txBody>
                    <a:bodyPr/>
                    <a:lstStyle/>
                    <a:p>
                      <a:pPr algn="ctr" fontAlgn="t"/>
                      <a:r>
                        <a:rPr lang="en-US" sz="1200" u="none" strike="noStrike">
                          <a:latin typeface="+mn-lt"/>
                        </a:rPr>
                        <a:t>12</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023.2 – 23 Mile Rapid (4) A sharp lateral on the right has flipped many a raft here.</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13</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023.5 – 23.5 Mile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14</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024.4 – 24 Mile (Georgie) Rapid (6)</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938">
                <a:tc>
                  <a:txBody>
                    <a:bodyPr/>
                    <a:lstStyle/>
                    <a:p>
                      <a:pPr algn="ctr" fontAlgn="t"/>
                      <a:r>
                        <a:rPr lang="en-US" sz="1200" u="none" strike="noStrike">
                          <a:latin typeface="+mn-lt"/>
                        </a:rPr>
                        <a:t>15</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024.7 – 24.5 Mile Rapid (6) On July 8, 1949, 79-year-old Albert "Bert" Loper had a heart attack and died in this rapid while rowing his boat Grand Canyon.</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9896">
                <a:tc>
                  <a:txBody>
                    <a:bodyPr/>
                    <a:lstStyle/>
                    <a:p>
                      <a:pPr algn="ctr" fontAlgn="t"/>
                      <a:r>
                        <a:rPr lang="en-US" sz="1200" u="none" strike="noStrike">
                          <a:latin typeface="+mn-lt"/>
                        </a:rPr>
                        <a:t>16</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025.1 – 25 Mile (Hansbrough-Richards) Rapid (6) This rapid is named for two more men of the Brown Stanton expedition, Peter Hansbrough and Henry Richards, also not wearing life jackets, who drowned at this rapid on Monday, July 15, 1889.</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17</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dirty="0">
                          <a:latin typeface="+mn-lt"/>
                        </a:rPr>
                        <a:t>Mile 025.7 – Cave Springs Rapid (5)</a:t>
                      </a:r>
                      <a:endParaRPr lang="en-US" sz="1200" b="0" i="0" u="none" strike="noStrike" dirty="0">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18</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026.8 – 27 Mile (Tiger Wash) Rapid (5)</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8">
                <a:tc>
                  <a:txBody>
                    <a:bodyPr/>
                    <a:lstStyle/>
                    <a:p>
                      <a:pPr algn="ctr" fontAlgn="t"/>
                      <a:r>
                        <a:rPr lang="en-US" sz="1200" u="none" strike="noStrike">
                          <a:latin typeface="+mn-lt"/>
                        </a:rPr>
                        <a:t>19</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029.4 – 29 Mile Rapid (2), Silver Grotto, and Shinumo Wash Camp</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20</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030.4 – Fence Fault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21</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032.0 – Stanton's Cave</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22</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032.2 – Vasey's Paradise</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8">
                <a:tc>
                  <a:txBody>
                    <a:bodyPr/>
                    <a:lstStyle/>
                    <a:p>
                      <a:pPr algn="ctr" fontAlgn="t"/>
                      <a:r>
                        <a:rPr lang="en-US" sz="1200" u="none" strike="noStrike">
                          <a:latin typeface="+mn-lt"/>
                        </a:rPr>
                        <a:t>23</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033.2 – No rapid – site of the proposed Redwall Dam</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938">
                <a:tc>
                  <a:txBody>
                    <a:bodyPr/>
                    <a:lstStyle/>
                    <a:p>
                      <a:pPr algn="ctr" fontAlgn="t"/>
                      <a:r>
                        <a:rPr lang="en-US" sz="1200" u="none" strike="noStrike">
                          <a:latin typeface="+mn-lt"/>
                        </a:rPr>
                        <a:t>24</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033.3 – Redwall Cavern – A very large alcove in the Redwall Sandstone at river level. Very popular stop for river trips.</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25</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035.0 – Nautiloid Canyon</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8">
                <a:tc>
                  <a:txBody>
                    <a:bodyPr/>
                    <a:lstStyle/>
                    <a:p>
                      <a:pPr algn="ctr" fontAlgn="t"/>
                      <a:r>
                        <a:rPr lang="en-US" sz="1200" u="none" strike="noStrike">
                          <a:latin typeface="+mn-lt"/>
                        </a:rPr>
                        <a:t>26</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036.0 – The Bridge of Sighs; this is one of the few Grand Canyon arches visible from the river.</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27</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036.3 – 36 Mile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8">
                <a:tc>
                  <a:txBody>
                    <a:bodyPr/>
                    <a:lstStyle/>
                    <a:p>
                      <a:pPr algn="ctr" fontAlgn="t"/>
                      <a:r>
                        <a:rPr lang="en-US" sz="1200" u="none" strike="noStrike">
                          <a:latin typeface="+mn-lt"/>
                        </a:rPr>
                        <a:t>28</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039.7 – No rapid – site of the proposed Marble Canyon Damsite.</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29</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043.3 – Anasazi Bridge</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8">
                <a:tc>
                  <a:txBody>
                    <a:bodyPr/>
                    <a:lstStyle/>
                    <a:p>
                      <a:pPr algn="ctr" fontAlgn="t"/>
                      <a:r>
                        <a:rPr lang="en-US" sz="1200" u="none" strike="noStrike">
                          <a:latin typeface="+mn-lt"/>
                        </a:rPr>
                        <a:t>30</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044.0 – President Harding Rapid (4) – The river splits around a large rock in the middle of the river.</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31</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052.4 – Nankoweap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32</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056.3 – Kwagunt Rapid (5)</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33</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060.1 – 60 Mile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34</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061.7 – Little Colorado River Confluence.</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35</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065.1 – Carbon Creek</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36</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065.9 – Lava Canyon (Chuar)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8">
                <a:tc>
                  <a:txBody>
                    <a:bodyPr/>
                    <a:lstStyle/>
                    <a:p>
                      <a:pPr algn="ctr" fontAlgn="t"/>
                      <a:r>
                        <a:rPr lang="en-US" sz="1200" u="none" strike="noStrike">
                          <a:latin typeface="+mn-lt"/>
                        </a:rPr>
                        <a:t>37</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069.0 – Tanner Rapid (6), terminus of the Tanner Trail and the Tanner Graben</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8">
                <a:tc>
                  <a:txBody>
                    <a:bodyPr/>
                    <a:lstStyle/>
                    <a:p>
                      <a:pPr algn="ctr" fontAlgn="t"/>
                      <a:r>
                        <a:rPr lang="en-US" sz="1200" u="none" strike="noStrike">
                          <a:latin typeface="+mn-lt"/>
                        </a:rPr>
                        <a:t>38</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069.9 – Basalt Rapid (6) This rapid has a sharp pour-over on the left at low water.</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39</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072.9 – Unkar Rapid (6)</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8">
                <a:tc>
                  <a:txBody>
                    <a:bodyPr/>
                    <a:lstStyle/>
                    <a:p>
                      <a:pPr algn="ctr" fontAlgn="t"/>
                      <a:r>
                        <a:rPr lang="en-US" sz="1200" u="none" strike="noStrike">
                          <a:latin typeface="+mn-lt"/>
                        </a:rPr>
                        <a:t>40</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073.6 – 73.6 Mile Riffle (4) This rapid has some exposed boulders on the left.</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41</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075.3 – Escalante Creek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42</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075.8 – 75 Mile (Nevills)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938">
                <a:tc>
                  <a:txBody>
                    <a:bodyPr/>
                    <a:lstStyle/>
                    <a:p>
                      <a:pPr algn="ctr" fontAlgn="t"/>
                      <a:r>
                        <a:rPr lang="en-US" sz="1200" u="none" strike="noStrike">
                          <a:latin typeface="+mn-lt"/>
                        </a:rPr>
                        <a:t>43</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077.1 – Hance Rapid (8) – Multiple large rocks constrict the channel and form powerful hydraulics; terminus of the Hance Trail.</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8">
                <a:tc>
                  <a:txBody>
                    <a:bodyPr/>
                    <a:lstStyle/>
                    <a:p>
                      <a:pPr algn="ctr" fontAlgn="t"/>
                      <a:r>
                        <a:rPr lang="en-US" sz="1200" u="none" strike="noStrike">
                          <a:latin typeface="+mn-lt"/>
                        </a:rPr>
                        <a:t>44</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079.1 – Sockdolager Rapid (7) – (Sockdolager is an archaic slang word for knockout blow.)</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45</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082.1 – Grapevine Rapid (7)</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46</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084.1 – 83 Mile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47</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085.3 – Zoroaster Rapid (5)</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48</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085.8 – 85 Mile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938">
                <a:tc>
                  <a:txBody>
                    <a:bodyPr/>
                    <a:lstStyle/>
                    <a:p>
                      <a:pPr algn="ctr" fontAlgn="t"/>
                      <a:r>
                        <a:rPr lang="en-US" sz="1200" u="none" strike="noStrike">
                          <a:latin typeface="+mn-lt"/>
                        </a:rPr>
                        <a:t>49</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088.1 – Black Suspension Bridge (Kaibab Bridge) and Phantom Ranch boat beach, where the South Kaibab Trail crosses the river</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938">
                <a:tc>
                  <a:txBody>
                    <a:bodyPr/>
                    <a:lstStyle/>
                    <a:p>
                      <a:pPr algn="ctr" fontAlgn="t"/>
                      <a:r>
                        <a:rPr lang="en-US" sz="1200" u="none" strike="noStrike">
                          <a:latin typeface="+mn-lt"/>
                        </a:rPr>
                        <a:t>50</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088.3 – Bright Angel Rapid (3), Bright Angel Creek and Bright Angel Bridge, where the River Trail begins</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938">
                <a:tc>
                  <a:txBody>
                    <a:bodyPr/>
                    <a:lstStyle/>
                    <a:p>
                      <a:pPr algn="ctr" fontAlgn="t"/>
                      <a:r>
                        <a:rPr lang="en-US" sz="1200" u="none" strike="noStrike">
                          <a:latin typeface="+mn-lt"/>
                        </a:rPr>
                        <a:t>51</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089.5 – Pipe Creek Rapid (3), where the River Trail ends and continues towards the South Rim as the Bright Angel Trail</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2954">
                <a:tc>
                  <a:txBody>
                    <a:bodyPr/>
                    <a:lstStyle/>
                    <a:p>
                      <a:pPr algn="ctr" fontAlgn="t"/>
                      <a:r>
                        <a:rPr lang="en-US" sz="1200" u="none" strike="noStrike">
                          <a:latin typeface="+mn-lt"/>
                        </a:rPr>
                        <a:t>52</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090.8 – Horn Creek Rapid (8) – At lower water, forms very large waves and hydraulics and is one of the most difficult rapids in the canyon requiring a right to left downstream pull to miss a rock ledge on river right.</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53</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093.1 – Salt Creek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938">
                <a:tc>
                  <a:txBody>
                    <a:bodyPr/>
                    <a:lstStyle/>
                    <a:p>
                      <a:pPr algn="ctr" fontAlgn="t"/>
                      <a:r>
                        <a:rPr lang="en-US" sz="1200" u="none" strike="noStrike">
                          <a:latin typeface="+mn-lt"/>
                        </a:rPr>
                        <a:t>54</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093.9 – Granite Rapid (8) – One of the more difficult rapids with a strong push of hydraulics to the wall on river right.</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938">
                <a:tc>
                  <a:txBody>
                    <a:bodyPr/>
                    <a:lstStyle/>
                    <a:p>
                      <a:pPr algn="ctr" fontAlgn="t"/>
                      <a:r>
                        <a:rPr lang="en-US" sz="1200" u="none" strike="noStrike">
                          <a:latin typeface="+mn-lt"/>
                        </a:rPr>
                        <a:t>55</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095.5 – Hermit Rapid (8) – Perhaps the strongest hydraulics and biggest waves in the canyon; terminus of the Hermit Trail</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56</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097.1 – Boucher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9896">
                <a:tc>
                  <a:txBody>
                    <a:bodyPr/>
                    <a:lstStyle/>
                    <a:p>
                      <a:pPr algn="ctr" fontAlgn="t"/>
                      <a:r>
                        <a:rPr lang="en-US" sz="1200" u="none" strike="noStrike">
                          <a:latin typeface="+mn-lt"/>
                        </a:rPr>
                        <a:t>57</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098.2 – Crystal Rapid (8) – [1] Several very large holes followed by a dangerous rock garden at bottom of rapids in mid channel. Formed in 1966 when a flash flood of Crystal Canyon washed debris into the river. The beginning of a series of rapids called "the gems."</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58</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099.7 – Tuna Creek Rapid (6)</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59</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100.0 – Lower Tuna (Willie's Necktie)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8">
                <a:tc>
                  <a:txBody>
                    <a:bodyPr/>
                    <a:lstStyle/>
                    <a:p>
                      <a:pPr algn="ctr" fontAlgn="t"/>
                      <a:r>
                        <a:rPr lang="en-US" sz="1200" u="none" strike="noStrike">
                          <a:latin typeface="+mn-lt"/>
                        </a:rPr>
                        <a:t>60</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100.4 – Nixon Rock Rapid (3) – This just right of center boulder can be passed on the right or the left.</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61</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101.1 – Agate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62</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101.8 – Sapphire Rapid (7)</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63</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fr-FR" sz="1200" u="none" strike="noStrike">
                          <a:latin typeface="+mn-lt"/>
                        </a:rPr>
                        <a:t>Mile 102.6 – Turquoise Rapid (3)</a:t>
                      </a:r>
                      <a:endParaRPr lang="fr-FR"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64</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104.5 – Emerald Rapid (5)</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65</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105.2 – Ruby Rapid (5)</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66</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106.5 – Serpentine Rapid (7)</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8">
                <a:tc>
                  <a:txBody>
                    <a:bodyPr/>
                    <a:lstStyle/>
                    <a:p>
                      <a:pPr algn="ctr" fontAlgn="t"/>
                      <a:r>
                        <a:rPr lang="en-US" sz="1200" u="none" strike="noStrike">
                          <a:latin typeface="+mn-lt"/>
                        </a:rPr>
                        <a:t>67</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108.3 – Beach and trailhead for the South Bass Trail.</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68</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108.4 – Bass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69</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109.3 – Shinumo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8">
                <a:tc>
                  <a:txBody>
                    <a:bodyPr/>
                    <a:lstStyle/>
                    <a:p>
                      <a:pPr algn="ctr" fontAlgn="t"/>
                      <a:r>
                        <a:rPr lang="en-US" sz="1200" u="none" strike="noStrike">
                          <a:latin typeface="+mn-lt"/>
                        </a:rPr>
                        <a:t>70</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109.6 – 109 Mile Rapid (2) This sleeper of a rapid has sharp schist fins on river right.</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71</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110.0 – 110 Mile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72</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fi-FI" sz="1200" u="none" strike="noStrike">
                          <a:latin typeface="+mn-lt"/>
                        </a:rPr>
                        <a:t>Mile 111.4 – Hakatai Rapid (4)</a:t>
                      </a:r>
                      <a:endParaRPr lang="fi-FI"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73</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112.8 – Walthenberg Rapid (6)</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74</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113.6 – 113 Mile Rock (2)</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938">
                <a:tc>
                  <a:txBody>
                    <a:bodyPr/>
                    <a:lstStyle/>
                    <a:p>
                      <a:pPr algn="ctr" fontAlgn="t"/>
                      <a:r>
                        <a:rPr lang="en-US" sz="1200" u="none" strike="noStrike">
                          <a:latin typeface="+mn-lt"/>
                        </a:rPr>
                        <a:t>75</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117.2 – Elves Chasm – A popular side canyon with a small clear-flowing stream with waterfalls and multiple pools.</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76</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119.3 – 119 Mile Rapid (2)</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77</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120.6 – Blacktail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78</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122.2 – Mile 122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79</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123.3 – Forster Rapid (5)</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80</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124.1 – 124.1 Mile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81</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125.0 – 125 Mile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82</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125.5 – Fossil Rapid (5)</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83</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126.4 – 126.4 Mile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84</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127.5 – 127 Mile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85</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129.2 – 128 Mile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86</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129.7 – Specter Rapid (6)</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938">
                <a:tc>
                  <a:txBody>
                    <a:bodyPr/>
                    <a:lstStyle/>
                    <a:p>
                      <a:pPr algn="ctr" fontAlgn="t"/>
                      <a:r>
                        <a:rPr lang="en-US" sz="1200" u="none" strike="noStrike">
                          <a:latin typeface="+mn-lt"/>
                        </a:rPr>
                        <a:t>87</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131.1 – Bedrock Rapid (7) – The river splits around a very large rock outcropping. Going left of the rock is not recommended.</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8">
                <a:tc>
                  <a:txBody>
                    <a:bodyPr/>
                    <a:lstStyle/>
                    <a:p>
                      <a:pPr algn="ctr" fontAlgn="t"/>
                      <a:r>
                        <a:rPr lang="en-US" sz="1200" u="none" strike="noStrike">
                          <a:latin typeface="+mn-lt"/>
                        </a:rPr>
                        <a:t>88</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132.3 – Deubendorff Rapid (7) – Has multiple large holes and pourovers on the left and center</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89</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134.3 – Tapeats Rapid (5)</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938">
                <a:tc>
                  <a:txBody>
                    <a:bodyPr/>
                    <a:lstStyle/>
                    <a:p>
                      <a:pPr algn="ctr" fontAlgn="t"/>
                      <a:r>
                        <a:rPr lang="en-US" sz="1200" u="none" strike="noStrike">
                          <a:latin typeface="+mn-lt"/>
                        </a:rPr>
                        <a:t>90</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134.3 – Tapeats Creek – A large creek entering at river right. A popular hike up Tapeats Creek leads to Thunder River.</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91</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135.4 – 135 Mile (Helicopter Eddy)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8">
                <a:tc>
                  <a:txBody>
                    <a:bodyPr/>
                    <a:lstStyle/>
                    <a:p>
                      <a:pPr algn="ctr" fontAlgn="t"/>
                      <a:r>
                        <a:rPr lang="en-US" sz="1200" u="none" strike="noStrike">
                          <a:latin typeface="+mn-lt"/>
                        </a:rPr>
                        <a:t>92</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135.6 – Granite Narrows. This is the narrowest location of the river at 76 feet.</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0134">
                <a:tc>
                  <a:txBody>
                    <a:bodyPr/>
                    <a:lstStyle/>
                    <a:p>
                      <a:pPr algn="ctr" fontAlgn="t"/>
                      <a:r>
                        <a:rPr lang="en-US" sz="1200" u="none" strike="noStrike">
                          <a:latin typeface="+mn-lt"/>
                        </a:rPr>
                        <a:t>93</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136.9 – Deer Creek Falls – A popular stop, both for the falls themselves and for hikes up to the "narrows" and the "throne room."</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94</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138.4 – Doris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95</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139.2 – 138.5 Mile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96</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139.7 – Fishtail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97</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141.7 – 141 Mile Rapid (2)</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98</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144.0 – Kanab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0134">
                <a:tc>
                  <a:txBody>
                    <a:bodyPr/>
                    <a:lstStyle/>
                    <a:p>
                      <a:pPr algn="ctr" fontAlgn="t"/>
                      <a:r>
                        <a:rPr lang="en-US" sz="1200" u="none" strike="noStrike">
                          <a:latin typeface="+mn-lt"/>
                        </a:rPr>
                        <a:t>99</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148.4 – Matkatamiba Rapid (2) Matkatamiba Canyon is a popular, short hike up a narrow, winding slot canyon with a perennial stream.</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100</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150.2 – Upset Rapid (8)</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101</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154.0 – Sinyala Rapid (2)</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0134">
                <a:tc>
                  <a:txBody>
                    <a:bodyPr/>
                    <a:lstStyle/>
                    <a:p>
                      <a:pPr algn="ctr" fontAlgn="t"/>
                      <a:r>
                        <a:rPr lang="en-US" sz="1200" u="none" strike="noStrike">
                          <a:latin typeface="+mn-lt"/>
                        </a:rPr>
                        <a:t>102</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157.3 – Havasu Canyon is a beautiful turquoise-watered side canyon. Havasu Canyon Rapid (3) follows immediately downstream.</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103</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165.0 – 164 Mile Rapid (2)</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104</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167.0 – National Rapid (2)</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105</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168.5 – Fern Glen Rapid (2)</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106</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171.9 – Gateway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731">
                <a:tc>
                  <a:txBody>
                    <a:bodyPr/>
                    <a:lstStyle/>
                    <a:p>
                      <a:pPr algn="ctr" fontAlgn="t"/>
                      <a:r>
                        <a:rPr lang="en-US" sz="1200" u="none" strike="noStrike">
                          <a:latin typeface="+mn-lt"/>
                        </a:rPr>
                        <a:t>107</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179.7 – Lava Falls Rapid (9) – Also known as Vulcan Rapid, is perhaps the most difficult, if short, run in the entire canyon. It is on the east edge of the Uinkaret volcanic field.[4]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108</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180.1 – Lower Lava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109</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186.0 – 185 Mile Rapid (2)</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0134">
                <a:tc>
                  <a:txBody>
                    <a:bodyPr/>
                    <a:lstStyle/>
                    <a:p>
                      <a:pPr algn="ctr" fontAlgn="t"/>
                      <a:r>
                        <a:rPr lang="en-US" sz="1200" u="none" strike="noStrike">
                          <a:latin typeface="+mn-lt"/>
                        </a:rPr>
                        <a:t>110</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187.4 – Whitmore Helipad is where most concessions passengers end their trip by helicopter take-out.</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111</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188.3 – Whitmore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112</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205.6 – 205 Mile (Kolb) Rapid (6)</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3538">
                <a:tc>
                  <a:txBody>
                    <a:bodyPr/>
                    <a:lstStyle/>
                    <a:p>
                      <a:pPr algn="ctr" fontAlgn="t"/>
                      <a:r>
                        <a:rPr lang="en-US" sz="1200" u="none" strike="noStrike">
                          <a:latin typeface="+mn-lt"/>
                        </a:rPr>
                        <a:t>113</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209.2 – 209 Mile Rapid (5) This rapid has a large hole in the middle of the rapid.</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114</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212.5 – Little Bastard (LB)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115</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213.3 – Pumpkin Spring</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116</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216.0 – Three Springs Rapid (2)</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117</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217.8 – 217 Mile Rapid (5)</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3538">
                <a:tc>
                  <a:txBody>
                    <a:bodyPr/>
                    <a:lstStyle/>
                    <a:p>
                      <a:pPr algn="ctr" fontAlgn="t"/>
                      <a:r>
                        <a:rPr lang="en-US" sz="1200" u="none" strike="noStrike">
                          <a:latin typeface="+mn-lt"/>
                        </a:rPr>
                        <a:t>118</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219.6 – Trail Canyon (Ducky Eater) Rapid (2) Cross-river hydraulics can flip small inflatable kayaks here.</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119</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220.7 – Granite Spring Rapid (2)</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120</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223.7 – 224 Mile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121</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225.9 – Diamond Creek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3116">
                <a:tc>
                  <a:txBody>
                    <a:bodyPr/>
                    <a:lstStyle/>
                    <a:p>
                      <a:pPr algn="ctr" fontAlgn="t"/>
                      <a:r>
                        <a:rPr lang="en-US" sz="1200" u="none" strike="noStrike">
                          <a:latin typeface="+mn-lt"/>
                        </a:rPr>
                        <a:t>122</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225.9 – Diamond Creek Take-out/Put-in. This is the first location downriver from Lee's Ferry where a road reaches the Colorado River. The road is prone to flash flood by Diamond Creek in monsoon season. This is the only takeout for Grand Canyon boating trips above Lake Mead when the lake is high, however, recently the lake has been lower, allowing the Colorado River to flow all the way past the take out at Pearce Ferry, Lake Mead.</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123</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228.2 – 228.2 Mile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124</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229.3 – Travertine Rapid (2)</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125</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231.2 – 231 Mile Rapid (5)</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731">
                <a:tc>
                  <a:txBody>
                    <a:bodyPr/>
                    <a:lstStyle/>
                    <a:p>
                      <a:pPr algn="ctr" fontAlgn="t"/>
                      <a:r>
                        <a:rPr lang="en-US" sz="1200" u="none" strike="noStrike">
                          <a:latin typeface="+mn-lt"/>
                        </a:rPr>
                        <a:t>126</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232.5 – 232 Mile (Killer Fang Falls) Rapid (4–7) – Bessie Hyde of the 1928 Disappearance of Glen and Bessie Hyde wrote in her journal up to this rapid. Her journal was located in her abandoned sweep scow below this rapid. </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127</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233.9 – 234 Mile Rapid (5)</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128</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235.3 – Bridge Canyon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129</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236.0 – Gneiss Canyon Rapid (5)</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130</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239.5 – Separation Rapid (1)</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3116">
                <a:tc>
                  <a:txBody>
                    <a:bodyPr/>
                    <a:lstStyle/>
                    <a:p>
                      <a:pPr algn="ctr" fontAlgn="t"/>
                      <a:r>
                        <a:rPr lang="en-US" sz="1200" u="none" strike="noStrike">
                          <a:latin typeface="+mn-lt"/>
                        </a:rPr>
                        <a:t>131</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280.5 – Pearce Ferry Take-out at Pearce Ferry, Lake Mead, is the first take-out point for river trips traveling through the entire Grand Canyon. This Take-Out (on Lake Mead) has been recently renovated, making it operational at low reservoir levels. With the appearance of Pearce Ferry Rapid, this take-out has become preferred, as the rapid just below is often considered unrunnable, though this is always changing.</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3116">
                <a:tc>
                  <a:txBody>
                    <a:bodyPr/>
                    <a:lstStyle/>
                    <a:p>
                      <a:pPr algn="ctr" fontAlgn="t"/>
                      <a:r>
                        <a:rPr lang="en-US" sz="1200" u="none" strike="noStrike">
                          <a:latin typeface="+mn-lt"/>
                        </a:rPr>
                        <a:t>132</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280.8 – Pearce Ferry Rapid (unrunnable; class VI on the International Scale of River Difficulty) This rapid was created in 2007 when the level of Lake Mead went below 1138 feet. Lake Mead was over 70 feet deep here in 2000. This rapid is formed by the Colorado River running full force into a hillside. It is a must-scout for any river runners continuing to the next take-out on Lake Mead at South Cove. It is currently considered to be unrunnable.[6]</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133</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dirty="0">
                          <a:latin typeface="+mn-lt"/>
                        </a:rPr>
                        <a:t>Mile 297.0 – South Cove Take-Out (in Lake Mead)</a:t>
                      </a:r>
                      <a:endParaRPr lang="en-US" sz="1200" b="0" i="0" u="none" strike="noStrike" dirty="0">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TextBox 4"/>
          <p:cNvSpPr txBox="1"/>
          <p:nvPr/>
        </p:nvSpPr>
        <p:spPr>
          <a:xfrm>
            <a:off x="5715000" y="1447800"/>
            <a:ext cx="3429000" cy="1569660"/>
          </a:xfrm>
          <a:prstGeom prst="rect">
            <a:avLst/>
          </a:prstGeom>
          <a:solidFill>
            <a:srgbClr val="FFFF00"/>
          </a:solidFill>
          <a:ln>
            <a:solidFill>
              <a:schemeClr val="tx1"/>
            </a:solidFill>
          </a:ln>
        </p:spPr>
        <p:txBody>
          <a:bodyPr wrap="square" rtlCol="0">
            <a:spAutoFit/>
          </a:bodyPr>
          <a:lstStyle/>
          <a:p>
            <a:pPr marL="171450" indent="-171450" algn="ctr"/>
            <a:r>
              <a:rPr lang="en-US" sz="4800" b="1" dirty="0" smtClean="0"/>
              <a:t>132 TOTAL RAPIDS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70" decel="100000"/>
                                        <p:tgtEl>
                                          <p:spTgt spid="5"/>
                                        </p:tgtEl>
                                      </p:cBhvr>
                                    </p:animEffect>
                                    <p:animScale>
                                      <p:cBhvr>
                                        <p:cTn id="8" dur="770" decel="100000"/>
                                        <p:tgtEl>
                                          <p:spTgt spid="5"/>
                                        </p:tgtEl>
                                      </p:cBhvr>
                                      <p:from x="10000" y="10000"/>
                                      <p:to x="200000" y="450000"/>
                                    </p:animScale>
                                    <p:animScale>
                                      <p:cBhvr>
                                        <p:cTn id="9" dur="1230" accel="100000" fill="hold">
                                          <p:stCondLst>
                                            <p:cond delay="770"/>
                                          </p:stCondLst>
                                        </p:cTn>
                                        <p:tgtEl>
                                          <p:spTgt spid="5"/>
                                        </p:tgtEl>
                                      </p:cBhvr>
                                      <p:from x="200000" y="450000"/>
                                      <p:to x="100000" y="100000"/>
                                    </p:animScale>
                                    <p:set>
                                      <p:cBhvr>
                                        <p:cTn id="10" dur="770" fill="hold"/>
                                        <p:tgtEl>
                                          <p:spTgt spid="5"/>
                                        </p:tgtEl>
                                        <p:attrNameLst>
                                          <p:attrName>ppt_x</p:attrName>
                                        </p:attrNameLst>
                                      </p:cBhvr>
                                      <p:to>
                                        <p:strVal val="(0.5)"/>
                                      </p:to>
                                    </p:set>
                                    <p:anim from="(0.5)" to="(#ppt_x)" calcmode="lin" valueType="num">
                                      <p:cBhvr>
                                        <p:cTn id="11" dur="1230" accel="100000" fill="hold">
                                          <p:stCondLst>
                                            <p:cond delay="770"/>
                                          </p:stCondLst>
                                        </p:cTn>
                                        <p:tgtEl>
                                          <p:spTgt spid="5"/>
                                        </p:tgtEl>
                                        <p:attrNameLst>
                                          <p:attrName>ppt_x</p:attrName>
                                        </p:attrNameLst>
                                      </p:cBhvr>
                                    </p:anim>
                                    <p:set>
                                      <p:cBhvr>
                                        <p:cTn id="12" dur="770" fill="hold"/>
                                        <p:tgtEl>
                                          <p:spTgt spid="5"/>
                                        </p:tgtEl>
                                        <p:attrNameLst>
                                          <p:attrName>ppt_y</p:attrName>
                                        </p:attrNameLst>
                                      </p:cBhvr>
                                      <p:to>
                                        <p:strVal val="(#ppt_y+0.4)"/>
                                      </p:to>
                                    </p:set>
                                    <p:anim from="(#ppt_y+0.4)" to="(#ppt_y)" calcmode="lin" valueType="num">
                                      <p:cBhvr>
                                        <p:cTn id="13" dur="1230" accel="100000" fill="hold">
                                          <p:stCondLst>
                                            <p:cond delay="770"/>
                                          </p:stCondLst>
                                        </p:cTn>
                                        <p:tgtEl>
                                          <p:spTgt spid="5"/>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3.33333E-6 3.33333E-6 L 0.00416 -3.65 " pathEditMode="relative" rAng="0" ptsTypes="AA">
                                      <p:cBhvr>
                                        <p:cTn id="17" dur="15000" fill="hold"/>
                                        <p:tgtEl>
                                          <p:spTgt spid="3"/>
                                        </p:tgtEl>
                                        <p:attrNameLst>
                                          <p:attrName>ppt_x</p:attrName>
                                          <p:attrName>ppt_y</p:attrName>
                                        </p:attrNameLst>
                                      </p:cBhvr>
                                      <p:rCtr x="2" y="-18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648593"/>
            <a:ext cx="4800600" cy="3847207"/>
          </a:xfrm>
          <a:prstGeom prst="rect">
            <a:avLst/>
          </a:prstGeom>
        </p:spPr>
        <p:txBody>
          <a:bodyPr wrap="square">
            <a:spAutoFit/>
          </a:bodyPr>
          <a:lstStyle/>
          <a:p>
            <a:pPr marL="176213" indent="-176213">
              <a:spcAft>
                <a:spcPts val="600"/>
              </a:spcAft>
              <a:buFont typeface="Arial" pitchFamily="34" charset="0"/>
              <a:buChar char="•"/>
            </a:pPr>
            <a:r>
              <a:rPr lang="en-US" sz="2800" dirty="0" smtClean="0"/>
              <a:t>Park gets approx. </a:t>
            </a:r>
            <a:r>
              <a:rPr lang="en-US" sz="2800" b="1" dirty="0" smtClean="0">
                <a:solidFill>
                  <a:srgbClr val="FF0000"/>
                </a:solidFill>
                <a:effectLst>
                  <a:outerShdw blurRad="38100" dist="38100" dir="2700000" algn="tl">
                    <a:srgbClr val="000000"/>
                  </a:outerShdw>
                </a:effectLst>
              </a:rPr>
              <a:t>6 million visitors per year</a:t>
            </a:r>
          </a:p>
          <a:p>
            <a:pPr marL="176213" lvl="2" indent="-176213">
              <a:spcAft>
                <a:spcPts val="600"/>
              </a:spcAft>
              <a:buFont typeface="Arial" pitchFamily="34" charset="0"/>
              <a:buChar char="•"/>
            </a:pPr>
            <a:r>
              <a:rPr lang="en-US" sz="2800" dirty="0" smtClean="0"/>
              <a:t>Visitor Statistics:</a:t>
            </a:r>
          </a:p>
          <a:p>
            <a:pPr marL="396875" lvl="3" indent="-176213">
              <a:spcAft>
                <a:spcPts val="600"/>
              </a:spcAft>
              <a:buFontTx/>
              <a:buChar char="-"/>
            </a:pPr>
            <a:r>
              <a:rPr lang="en-US" sz="2800" b="1" dirty="0" smtClean="0">
                <a:solidFill>
                  <a:srgbClr val="FF0000"/>
                </a:solidFill>
                <a:effectLst>
                  <a:outerShdw blurRad="38100" dist="38100" dir="2700000" algn="tl">
                    <a:srgbClr val="000000"/>
                  </a:outerShdw>
                </a:effectLst>
              </a:rPr>
              <a:t>83% USA </a:t>
            </a:r>
            <a:r>
              <a:rPr lang="en-US" sz="2800" dirty="0" smtClean="0"/>
              <a:t>(CA, AZ, TX,FL, NY)</a:t>
            </a:r>
          </a:p>
          <a:p>
            <a:pPr marL="396875" lvl="3" indent="-176213">
              <a:spcAft>
                <a:spcPts val="600"/>
              </a:spcAft>
              <a:buFontTx/>
              <a:buChar char="-"/>
            </a:pPr>
            <a:r>
              <a:rPr lang="en-US" sz="2800" b="1" dirty="0" smtClean="0">
                <a:solidFill>
                  <a:srgbClr val="FF0000"/>
                </a:solidFill>
                <a:effectLst>
                  <a:outerShdw blurRad="38100" dist="38100" dir="2700000" algn="tl">
                    <a:srgbClr val="000000"/>
                  </a:outerShdw>
                </a:effectLst>
              </a:rPr>
              <a:t>17% Foreign </a:t>
            </a:r>
            <a:r>
              <a:rPr lang="en-US" sz="2800" dirty="0" smtClean="0"/>
              <a:t>(Canada, UK, Japan, Germany, Netherlands) </a:t>
            </a:r>
          </a:p>
          <a:p>
            <a:pPr marL="180975" lvl="3" indent="-180975">
              <a:spcAft>
                <a:spcPts val="600"/>
              </a:spcAft>
              <a:buFont typeface="Arial" pitchFamily="34" charset="0"/>
              <a:buChar char="•"/>
            </a:pPr>
            <a:r>
              <a:rPr lang="en-US" sz="2800" dirty="0" smtClean="0"/>
              <a:t>A </a:t>
            </a:r>
            <a:r>
              <a:rPr lang="en-US" sz="2800" b="1" dirty="0" smtClean="0">
                <a:solidFill>
                  <a:srgbClr val="FF0000"/>
                </a:solidFill>
                <a:effectLst>
                  <a:outerShdw blurRad="38100" dist="38100" dir="2700000" algn="tl">
                    <a:srgbClr val="000000"/>
                  </a:outerShdw>
                </a:effectLst>
              </a:rPr>
              <a:t>1956 air crash </a:t>
            </a:r>
            <a:r>
              <a:rPr lang="en-US" sz="2800" dirty="0" smtClean="0"/>
              <a:t>over the</a:t>
            </a:r>
          </a:p>
        </p:txBody>
      </p:sp>
      <p:sp>
        <p:nvSpPr>
          <p:cNvPr id="23" name="Rectangle 22"/>
          <p:cNvSpPr/>
          <p:nvPr/>
        </p:nvSpPr>
        <p:spPr>
          <a:xfrm>
            <a:off x="0" y="4353580"/>
            <a:ext cx="9144000" cy="2323713"/>
          </a:xfrm>
          <a:prstGeom prst="rect">
            <a:avLst/>
          </a:prstGeom>
        </p:spPr>
        <p:txBody>
          <a:bodyPr wrap="square">
            <a:spAutoFit/>
          </a:bodyPr>
          <a:lstStyle/>
          <a:p>
            <a:pPr marL="176213" indent="-176213">
              <a:spcAft>
                <a:spcPts val="600"/>
              </a:spcAft>
            </a:pPr>
            <a:r>
              <a:rPr lang="en-US" sz="2800" dirty="0" smtClean="0"/>
              <a:t>  Canyon left </a:t>
            </a:r>
            <a:r>
              <a:rPr lang="en-US" sz="2800" b="1" dirty="0" smtClean="0">
                <a:solidFill>
                  <a:srgbClr val="FF0000"/>
                </a:solidFill>
                <a:effectLst>
                  <a:outerShdw blurRad="38100" dist="38100" dir="2700000" algn="tl">
                    <a:srgbClr val="000000"/>
                  </a:outerShdw>
                </a:effectLst>
              </a:rPr>
              <a:t>128 passengers and crew dead </a:t>
            </a:r>
            <a:r>
              <a:rPr lang="en-US" sz="2800" dirty="0" smtClean="0"/>
              <a:t>and </a:t>
            </a:r>
            <a:r>
              <a:rPr lang="en-US" sz="2800" b="1" dirty="0" smtClean="0">
                <a:solidFill>
                  <a:srgbClr val="FF0000"/>
                </a:solidFill>
                <a:effectLst>
                  <a:outerShdw blurRad="38100" dist="38100" dir="2700000" algn="tl">
                    <a:srgbClr val="000000"/>
                  </a:outerShdw>
                </a:effectLst>
              </a:rPr>
              <a:t>wreckage over the eastern section </a:t>
            </a:r>
            <a:r>
              <a:rPr lang="en-US" sz="2800" dirty="0" smtClean="0"/>
              <a:t>of the Park</a:t>
            </a:r>
          </a:p>
          <a:p>
            <a:pPr marL="176213" indent="-176213">
              <a:spcAft>
                <a:spcPts val="600"/>
              </a:spcAft>
              <a:buFont typeface="Arial" pitchFamily="34" charset="0"/>
              <a:buChar char="•"/>
            </a:pPr>
            <a:r>
              <a:rPr lang="en-US" sz="2800" dirty="0" smtClean="0"/>
              <a:t>With this many people visiting and visiting a park with </a:t>
            </a:r>
            <a:r>
              <a:rPr lang="en-US" sz="2800" b="1" dirty="0" smtClean="0">
                <a:solidFill>
                  <a:srgbClr val="FF0000"/>
                </a:solidFill>
                <a:effectLst>
                  <a:outerShdw blurRad="38100" dist="38100" dir="2700000" algn="tl">
                    <a:srgbClr val="000000"/>
                  </a:outerShdw>
                </a:effectLst>
              </a:rPr>
              <a:t>no handrail guards</a:t>
            </a:r>
            <a:r>
              <a:rPr lang="en-US" sz="2800" dirty="0" smtClean="0"/>
              <a:t> AND </a:t>
            </a:r>
            <a:r>
              <a:rPr lang="en-US" sz="2800" b="1" dirty="0" smtClean="0">
                <a:solidFill>
                  <a:srgbClr val="FF0000"/>
                </a:solidFill>
                <a:effectLst>
                  <a:outerShdw blurRad="38100" dist="38100" dir="2700000" algn="tl">
                    <a:srgbClr val="000000"/>
                  </a:outerShdw>
                </a:effectLst>
              </a:rPr>
              <a:t>a drop of 6,000 feet</a:t>
            </a:r>
            <a:r>
              <a:rPr lang="en-US" sz="2800" dirty="0" smtClean="0"/>
              <a:t>, you would </a:t>
            </a:r>
            <a:r>
              <a:rPr lang="en-US" sz="2800" b="1" dirty="0" smtClean="0">
                <a:solidFill>
                  <a:srgbClr val="FF0000"/>
                </a:solidFill>
                <a:effectLst>
                  <a:outerShdw blurRad="38100" dist="38100" dir="2700000" algn="tl">
                    <a:srgbClr val="000000"/>
                  </a:outerShdw>
                </a:effectLst>
              </a:rPr>
              <a:t>expect some fatalities…</a:t>
            </a:r>
          </a:p>
        </p:txBody>
      </p:sp>
      <p:sp>
        <p:nvSpPr>
          <p:cNvPr id="3" name="TextBox 2"/>
          <p:cNvSpPr txBox="1"/>
          <p:nvPr/>
        </p:nvSpPr>
        <p:spPr>
          <a:xfrm>
            <a:off x="0" y="0"/>
            <a:ext cx="9144000" cy="646331"/>
          </a:xfrm>
          <a:prstGeom prst="rect">
            <a:avLst/>
          </a:prstGeom>
          <a:solidFill>
            <a:srgbClr val="FFFF00"/>
          </a:solidFill>
        </p:spPr>
        <p:txBody>
          <a:bodyPr wrap="square" rtlCol="0">
            <a:spAutoFit/>
          </a:bodyPr>
          <a:lstStyle/>
          <a:p>
            <a:pPr algn="ctr"/>
            <a:r>
              <a:rPr lang="en-US" sz="3600" b="1" cap="all" dirty="0" smtClean="0"/>
              <a:t>Grand canyon national park overview</a:t>
            </a:r>
          </a:p>
        </p:txBody>
      </p:sp>
      <p:sp>
        <p:nvSpPr>
          <p:cNvPr id="21" name="TextBox 20"/>
          <p:cNvSpPr txBox="1"/>
          <p:nvPr/>
        </p:nvSpPr>
        <p:spPr>
          <a:xfrm>
            <a:off x="9296400" y="3429000"/>
            <a:ext cx="533400" cy="553998"/>
          </a:xfrm>
          <a:prstGeom prst="rect">
            <a:avLst/>
          </a:prstGeom>
          <a:noFill/>
          <a:ln>
            <a:noFill/>
          </a:ln>
        </p:spPr>
        <p:txBody>
          <a:bodyPr wrap="square" rtlCol="0">
            <a:spAutoFit/>
          </a:bodyPr>
          <a:lstStyle/>
          <a:p>
            <a:r>
              <a:rPr lang="en-US" sz="3000" b="1" dirty="0" smtClean="0">
                <a:solidFill>
                  <a:srgbClr val="FF0000"/>
                </a:solidFill>
                <a:effectLst>
                  <a:outerShdw blurRad="38100" dist="38100" dir="2700000" algn="tl">
                    <a:srgbClr val="000000"/>
                  </a:outerShdw>
                </a:effectLst>
              </a:rPr>
              <a:t>a</a:t>
            </a:r>
          </a:p>
        </p:txBody>
      </p:sp>
      <p:pic>
        <p:nvPicPr>
          <p:cNvPr id="11" name="Picture 2"/>
          <p:cNvPicPr>
            <a:picLocks noChangeAspect="1" noChangeArrowheads="1"/>
          </p:cNvPicPr>
          <p:nvPr/>
        </p:nvPicPr>
        <p:blipFill>
          <a:blip r:embed="rId3" cstate="print"/>
          <a:srcRect/>
          <a:stretch>
            <a:fillRect/>
          </a:stretch>
        </p:blipFill>
        <p:spPr bwMode="auto">
          <a:xfrm>
            <a:off x="4572000" y="685800"/>
            <a:ext cx="4572000" cy="3583215"/>
          </a:xfrm>
          <a:prstGeom prst="rect">
            <a:avLst/>
          </a:prstGeom>
          <a:noFill/>
          <a:ln w="9525">
            <a:noFill/>
            <a:miter lim="800000"/>
            <a:headEnd/>
            <a:tailEnd/>
          </a:ln>
        </p:spPr>
      </p:pic>
      <p:sp>
        <p:nvSpPr>
          <p:cNvPr id="7" name="TextBox 6"/>
          <p:cNvSpPr txBox="1"/>
          <p:nvPr/>
        </p:nvSpPr>
        <p:spPr>
          <a:xfrm>
            <a:off x="4572000" y="762000"/>
            <a:ext cx="4572000" cy="707886"/>
          </a:xfrm>
          <a:prstGeom prst="rect">
            <a:avLst/>
          </a:prstGeom>
          <a:solidFill>
            <a:schemeClr val="bg1"/>
          </a:solidFill>
        </p:spPr>
        <p:txBody>
          <a:bodyPr wrap="square" rtlCol="0">
            <a:spAutoFit/>
          </a:bodyPr>
          <a:lstStyle/>
          <a:p>
            <a:pPr marL="171450" indent="-171450" algn="ctr"/>
            <a:r>
              <a:rPr lang="en-US" sz="4000" b="1" dirty="0" smtClean="0"/>
              <a:t>VISITORS</a:t>
            </a:r>
          </a:p>
        </p:txBody>
      </p:sp>
      <p:grpSp>
        <p:nvGrpSpPr>
          <p:cNvPr id="14" name="Group 13"/>
          <p:cNvGrpSpPr>
            <a:grpSpLocks noChangeAspect="1"/>
          </p:cNvGrpSpPr>
          <p:nvPr/>
        </p:nvGrpSpPr>
        <p:grpSpPr>
          <a:xfrm>
            <a:off x="4572000" y="762000"/>
            <a:ext cx="4572000" cy="3269451"/>
            <a:chOff x="2324283" y="762000"/>
            <a:chExt cx="6819717" cy="4876800"/>
          </a:xfrm>
        </p:grpSpPr>
        <p:pic>
          <p:nvPicPr>
            <p:cNvPr id="55297" name="Picture 1"/>
            <p:cNvPicPr>
              <a:picLocks noChangeAspect="1" noChangeArrowheads="1"/>
            </p:cNvPicPr>
            <p:nvPr/>
          </p:nvPicPr>
          <p:blipFill>
            <a:blip r:embed="rId4" cstate="print"/>
            <a:srcRect/>
            <a:stretch>
              <a:fillRect/>
            </a:stretch>
          </p:blipFill>
          <p:spPr bwMode="auto">
            <a:xfrm>
              <a:off x="2324283" y="762000"/>
              <a:ext cx="6819717" cy="4876800"/>
            </a:xfrm>
            <a:prstGeom prst="rect">
              <a:avLst/>
            </a:prstGeom>
            <a:noFill/>
            <a:ln w="9525">
              <a:noFill/>
              <a:miter lim="800000"/>
              <a:headEnd/>
              <a:tailEnd/>
            </a:ln>
          </p:spPr>
        </p:pic>
        <p:sp>
          <p:nvSpPr>
            <p:cNvPr id="10" name="Freeform 9"/>
            <p:cNvSpPr/>
            <p:nvPr/>
          </p:nvSpPr>
          <p:spPr>
            <a:xfrm>
              <a:off x="3429000" y="2136913"/>
              <a:ext cx="1152939" cy="1351722"/>
            </a:xfrm>
            <a:custGeom>
              <a:avLst/>
              <a:gdLst>
                <a:gd name="connsiteX0" fmla="*/ 318052 w 1152939"/>
                <a:gd name="connsiteY0" fmla="*/ 0 h 1351722"/>
                <a:gd name="connsiteX1" fmla="*/ 238539 w 1152939"/>
                <a:gd name="connsiteY1" fmla="*/ 119270 h 1351722"/>
                <a:gd name="connsiteX2" fmla="*/ 327991 w 1152939"/>
                <a:gd name="connsiteY2" fmla="*/ 198783 h 1351722"/>
                <a:gd name="connsiteX3" fmla="*/ 487017 w 1152939"/>
                <a:gd name="connsiteY3" fmla="*/ 725557 h 1351722"/>
                <a:gd name="connsiteX4" fmla="*/ 0 w 1152939"/>
                <a:gd name="connsiteY4" fmla="*/ 487017 h 1351722"/>
                <a:gd name="connsiteX5" fmla="*/ 19878 w 1152939"/>
                <a:gd name="connsiteY5" fmla="*/ 576470 h 1351722"/>
                <a:gd name="connsiteX6" fmla="*/ 258417 w 1152939"/>
                <a:gd name="connsiteY6" fmla="*/ 785191 h 1351722"/>
                <a:gd name="connsiteX7" fmla="*/ 298174 w 1152939"/>
                <a:gd name="connsiteY7" fmla="*/ 964096 h 1351722"/>
                <a:gd name="connsiteX8" fmla="*/ 417443 w 1152939"/>
                <a:gd name="connsiteY8" fmla="*/ 964096 h 1351722"/>
                <a:gd name="connsiteX9" fmla="*/ 437322 w 1152939"/>
                <a:gd name="connsiteY9" fmla="*/ 1083365 h 1351722"/>
                <a:gd name="connsiteX10" fmla="*/ 516835 w 1152939"/>
                <a:gd name="connsiteY10" fmla="*/ 1063487 h 1351722"/>
                <a:gd name="connsiteX11" fmla="*/ 586409 w 1152939"/>
                <a:gd name="connsiteY11" fmla="*/ 1292087 h 1351722"/>
                <a:gd name="connsiteX12" fmla="*/ 665922 w 1152939"/>
                <a:gd name="connsiteY12" fmla="*/ 1351722 h 1351722"/>
                <a:gd name="connsiteX13" fmla="*/ 785191 w 1152939"/>
                <a:gd name="connsiteY13" fmla="*/ 1331844 h 1351722"/>
                <a:gd name="connsiteX14" fmla="*/ 765313 w 1152939"/>
                <a:gd name="connsiteY14" fmla="*/ 1123122 h 1351722"/>
                <a:gd name="connsiteX15" fmla="*/ 815009 w 1152939"/>
                <a:gd name="connsiteY15" fmla="*/ 1063487 h 1351722"/>
                <a:gd name="connsiteX16" fmla="*/ 904461 w 1152939"/>
                <a:gd name="connsiteY16" fmla="*/ 974035 h 1351722"/>
                <a:gd name="connsiteX17" fmla="*/ 1152939 w 1152939"/>
                <a:gd name="connsiteY17" fmla="*/ 854765 h 1351722"/>
                <a:gd name="connsiteX18" fmla="*/ 1103243 w 1152939"/>
                <a:gd name="connsiteY18" fmla="*/ 815009 h 1351722"/>
                <a:gd name="connsiteX19" fmla="*/ 685800 w 1152939"/>
                <a:gd name="connsiteY19" fmla="*/ 785191 h 1351722"/>
                <a:gd name="connsiteX20" fmla="*/ 487017 w 1152939"/>
                <a:gd name="connsiteY20" fmla="*/ 387626 h 1351722"/>
                <a:gd name="connsiteX21" fmla="*/ 526774 w 1152939"/>
                <a:gd name="connsiteY21" fmla="*/ 347870 h 1351722"/>
                <a:gd name="connsiteX22" fmla="*/ 626165 w 1152939"/>
                <a:gd name="connsiteY22" fmla="*/ 397565 h 1351722"/>
                <a:gd name="connsiteX23" fmla="*/ 675861 w 1152939"/>
                <a:gd name="connsiteY23" fmla="*/ 208722 h 1351722"/>
                <a:gd name="connsiteX24" fmla="*/ 586409 w 1152939"/>
                <a:gd name="connsiteY24" fmla="*/ 278296 h 1351722"/>
                <a:gd name="connsiteX25" fmla="*/ 586409 w 1152939"/>
                <a:gd name="connsiteY25" fmla="*/ 278296 h 1351722"/>
                <a:gd name="connsiteX26" fmla="*/ 576470 w 1152939"/>
                <a:gd name="connsiteY26" fmla="*/ 139148 h 1351722"/>
                <a:gd name="connsiteX27" fmla="*/ 536713 w 1152939"/>
                <a:gd name="connsiteY27" fmla="*/ 39757 h 1351722"/>
                <a:gd name="connsiteX28" fmla="*/ 447261 w 1152939"/>
                <a:gd name="connsiteY28" fmla="*/ 149087 h 1351722"/>
                <a:gd name="connsiteX29" fmla="*/ 367748 w 1152939"/>
                <a:gd name="connsiteY29" fmla="*/ 139148 h 1351722"/>
                <a:gd name="connsiteX30" fmla="*/ 327991 w 1152939"/>
                <a:gd name="connsiteY30" fmla="*/ 99391 h 1351722"/>
                <a:gd name="connsiteX31" fmla="*/ 318052 w 1152939"/>
                <a:gd name="connsiteY31" fmla="*/ 0 h 135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52939" h="1351722">
                  <a:moveTo>
                    <a:pt x="318052" y="0"/>
                  </a:moveTo>
                  <a:lnTo>
                    <a:pt x="238539" y="119270"/>
                  </a:lnTo>
                  <a:lnTo>
                    <a:pt x="327991" y="198783"/>
                  </a:lnTo>
                  <a:lnTo>
                    <a:pt x="487017" y="725557"/>
                  </a:lnTo>
                  <a:lnTo>
                    <a:pt x="0" y="487017"/>
                  </a:lnTo>
                  <a:lnTo>
                    <a:pt x="19878" y="576470"/>
                  </a:lnTo>
                  <a:lnTo>
                    <a:pt x="258417" y="785191"/>
                  </a:lnTo>
                  <a:lnTo>
                    <a:pt x="298174" y="964096"/>
                  </a:lnTo>
                  <a:lnTo>
                    <a:pt x="417443" y="964096"/>
                  </a:lnTo>
                  <a:lnTo>
                    <a:pt x="437322" y="1083365"/>
                  </a:lnTo>
                  <a:lnTo>
                    <a:pt x="516835" y="1063487"/>
                  </a:lnTo>
                  <a:lnTo>
                    <a:pt x="586409" y="1292087"/>
                  </a:lnTo>
                  <a:lnTo>
                    <a:pt x="665922" y="1351722"/>
                  </a:lnTo>
                  <a:lnTo>
                    <a:pt x="785191" y="1331844"/>
                  </a:lnTo>
                  <a:lnTo>
                    <a:pt x="765313" y="1123122"/>
                  </a:lnTo>
                  <a:lnTo>
                    <a:pt x="815009" y="1063487"/>
                  </a:lnTo>
                  <a:lnTo>
                    <a:pt x="904461" y="974035"/>
                  </a:lnTo>
                  <a:lnTo>
                    <a:pt x="1152939" y="854765"/>
                  </a:lnTo>
                  <a:lnTo>
                    <a:pt x="1103243" y="815009"/>
                  </a:lnTo>
                  <a:lnTo>
                    <a:pt x="685800" y="785191"/>
                  </a:lnTo>
                  <a:lnTo>
                    <a:pt x="487017" y="387626"/>
                  </a:lnTo>
                  <a:lnTo>
                    <a:pt x="526774" y="347870"/>
                  </a:lnTo>
                  <a:lnTo>
                    <a:pt x="626165" y="397565"/>
                  </a:lnTo>
                  <a:lnTo>
                    <a:pt x="675861" y="208722"/>
                  </a:lnTo>
                  <a:lnTo>
                    <a:pt x="586409" y="278296"/>
                  </a:lnTo>
                  <a:lnTo>
                    <a:pt x="586409" y="278296"/>
                  </a:lnTo>
                  <a:lnTo>
                    <a:pt x="576470" y="139148"/>
                  </a:lnTo>
                  <a:lnTo>
                    <a:pt x="536713" y="39757"/>
                  </a:lnTo>
                  <a:lnTo>
                    <a:pt x="447261" y="149087"/>
                  </a:lnTo>
                  <a:lnTo>
                    <a:pt x="367748" y="139148"/>
                  </a:lnTo>
                  <a:lnTo>
                    <a:pt x="327991" y="99391"/>
                  </a:lnTo>
                  <a:lnTo>
                    <a:pt x="318052" y="0"/>
                  </a:lnTo>
                  <a:close/>
                </a:path>
              </a:pathLst>
            </a:cu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5406887" y="1182757"/>
              <a:ext cx="1311965" cy="1083365"/>
            </a:xfrm>
            <a:custGeom>
              <a:avLst/>
              <a:gdLst>
                <a:gd name="connsiteX0" fmla="*/ 198783 w 1311965"/>
                <a:gd name="connsiteY0" fmla="*/ 188843 h 1083365"/>
                <a:gd name="connsiteX1" fmla="*/ 0 w 1311965"/>
                <a:gd name="connsiteY1" fmla="*/ 178904 h 1083365"/>
                <a:gd name="connsiteX2" fmla="*/ 0 w 1311965"/>
                <a:gd name="connsiteY2" fmla="*/ 178904 h 1083365"/>
                <a:gd name="connsiteX3" fmla="*/ 268356 w 1311965"/>
                <a:gd name="connsiteY3" fmla="*/ 357808 h 1083365"/>
                <a:gd name="connsiteX4" fmla="*/ 596348 w 1311965"/>
                <a:gd name="connsiteY4" fmla="*/ 715617 h 1083365"/>
                <a:gd name="connsiteX5" fmla="*/ 278296 w 1311965"/>
                <a:gd name="connsiteY5" fmla="*/ 695739 h 1083365"/>
                <a:gd name="connsiteX6" fmla="*/ 327991 w 1311965"/>
                <a:gd name="connsiteY6" fmla="*/ 785191 h 1083365"/>
                <a:gd name="connsiteX7" fmla="*/ 725556 w 1311965"/>
                <a:gd name="connsiteY7" fmla="*/ 884582 h 1083365"/>
                <a:gd name="connsiteX8" fmla="*/ 874643 w 1311965"/>
                <a:gd name="connsiteY8" fmla="*/ 944217 h 1083365"/>
                <a:gd name="connsiteX9" fmla="*/ 993913 w 1311965"/>
                <a:gd name="connsiteY9" fmla="*/ 964095 h 1083365"/>
                <a:gd name="connsiteX10" fmla="*/ 1172817 w 1311965"/>
                <a:gd name="connsiteY10" fmla="*/ 1083365 h 1083365"/>
                <a:gd name="connsiteX11" fmla="*/ 1311965 w 1311965"/>
                <a:gd name="connsiteY11" fmla="*/ 1073426 h 1083365"/>
                <a:gd name="connsiteX12" fmla="*/ 1311965 w 1311965"/>
                <a:gd name="connsiteY12" fmla="*/ 1073426 h 1083365"/>
                <a:gd name="connsiteX13" fmla="*/ 1292087 w 1311965"/>
                <a:gd name="connsiteY13" fmla="*/ 914400 h 1083365"/>
                <a:gd name="connsiteX14" fmla="*/ 1143000 w 1311965"/>
                <a:gd name="connsiteY14" fmla="*/ 705678 h 1083365"/>
                <a:gd name="connsiteX15" fmla="*/ 1242391 w 1311965"/>
                <a:gd name="connsiteY15" fmla="*/ 626165 h 1083365"/>
                <a:gd name="connsiteX16" fmla="*/ 1242391 w 1311965"/>
                <a:gd name="connsiteY16" fmla="*/ 626165 h 1083365"/>
                <a:gd name="connsiteX17" fmla="*/ 914400 w 1311965"/>
                <a:gd name="connsiteY17" fmla="*/ 616226 h 1083365"/>
                <a:gd name="connsiteX18" fmla="*/ 457200 w 1311965"/>
                <a:gd name="connsiteY18" fmla="*/ 327991 h 1083365"/>
                <a:gd name="connsiteX19" fmla="*/ 407504 w 1311965"/>
                <a:gd name="connsiteY19" fmla="*/ 188843 h 1083365"/>
                <a:gd name="connsiteX20" fmla="*/ 387626 w 1311965"/>
                <a:gd name="connsiteY20" fmla="*/ 49695 h 1083365"/>
                <a:gd name="connsiteX21" fmla="*/ 318052 w 1311965"/>
                <a:gd name="connsiteY21" fmla="*/ 0 h 1083365"/>
                <a:gd name="connsiteX22" fmla="*/ 238539 w 1311965"/>
                <a:gd name="connsiteY22" fmla="*/ 39756 h 1083365"/>
                <a:gd name="connsiteX23" fmla="*/ 198783 w 1311965"/>
                <a:gd name="connsiteY23" fmla="*/ 188843 h 108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11965" h="1083365">
                  <a:moveTo>
                    <a:pt x="198783" y="188843"/>
                  </a:moveTo>
                  <a:lnTo>
                    <a:pt x="0" y="178904"/>
                  </a:lnTo>
                  <a:lnTo>
                    <a:pt x="0" y="178904"/>
                  </a:lnTo>
                  <a:lnTo>
                    <a:pt x="268356" y="357808"/>
                  </a:lnTo>
                  <a:lnTo>
                    <a:pt x="596348" y="715617"/>
                  </a:lnTo>
                  <a:lnTo>
                    <a:pt x="278296" y="695739"/>
                  </a:lnTo>
                  <a:lnTo>
                    <a:pt x="327991" y="785191"/>
                  </a:lnTo>
                  <a:lnTo>
                    <a:pt x="725556" y="884582"/>
                  </a:lnTo>
                  <a:lnTo>
                    <a:pt x="874643" y="944217"/>
                  </a:lnTo>
                  <a:lnTo>
                    <a:pt x="993913" y="964095"/>
                  </a:lnTo>
                  <a:lnTo>
                    <a:pt x="1172817" y="1083365"/>
                  </a:lnTo>
                  <a:lnTo>
                    <a:pt x="1311965" y="1073426"/>
                  </a:lnTo>
                  <a:lnTo>
                    <a:pt x="1311965" y="1073426"/>
                  </a:lnTo>
                  <a:lnTo>
                    <a:pt x="1292087" y="914400"/>
                  </a:lnTo>
                  <a:lnTo>
                    <a:pt x="1143000" y="705678"/>
                  </a:lnTo>
                  <a:lnTo>
                    <a:pt x="1242391" y="626165"/>
                  </a:lnTo>
                  <a:lnTo>
                    <a:pt x="1242391" y="626165"/>
                  </a:lnTo>
                  <a:lnTo>
                    <a:pt x="914400" y="616226"/>
                  </a:lnTo>
                  <a:lnTo>
                    <a:pt x="457200" y="327991"/>
                  </a:lnTo>
                  <a:lnTo>
                    <a:pt x="407504" y="188843"/>
                  </a:lnTo>
                  <a:lnTo>
                    <a:pt x="387626" y="49695"/>
                  </a:lnTo>
                  <a:lnTo>
                    <a:pt x="318052" y="0"/>
                  </a:lnTo>
                  <a:lnTo>
                    <a:pt x="238539" y="39756"/>
                  </a:lnTo>
                  <a:lnTo>
                    <a:pt x="198783" y="188843"/>
                  </a:lnTo>
                  <a:close/>
                </a:path>
              </a:pathLst>
            </a:custGeom>
            <a:solidFill>
              <a:srgbClr val="00DE64"/>
            </a:solidFill>
            <a:ln w="57150">
              <a:solidFill>
                <a:srgbClr val="00E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left)">
                                      <p:cBhvr>
                                        <p:cTn id="7" dur="10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wipe(left)">
                                      <p:cBhvr>
                                        <p:cTn id="12" dur="10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wipe(left)">
                                      <p:cBhvr>
                                        <p:cTn id="17" dur="1000"/>
                                        <p:tgtEl>
                                          <p:spTgt spid="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xEl>
                                              <p:pRg st="3" end="3"/>
                                            </p:txEl>
                                          </p:spTgt>
                                        </p:tgtEl>
                                        <p:attrNameLst>
                                          <p:attrName>style.visibility</p:attrName>
                                        </p:attrNameLst>
                                      </p:cBhvr>
                                      <p:to>
                                        <p:strVal val="visible"/>
                                      </p:to>
                                    </p:set>
                                    <p:animEffect transition="in" filter="wipe(left)">
                                      <p:cBhvr>
                                        <p:cTn id="22" dur="1000"/>
                                        <p:tgtEl>
                                          <p:spTgt spid="2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xEl>
                                              <p:pRg st="4" end="4"/>
                                            </p:txEl>
                                          </p:spTgt>
                                        </p:tgtEl>
                                        <p:attrNameLst>
                                          <p:attrName>style.visibility</p:attrName>
                                        </p:attrNameLst>
                                      </p:cBhvr>
                                      <p:to>
                                        <p:strVal val="visible"/>
                                      </p:to>
                                    </p:set>
                                    <p:animEffect transition="in" filter="wipe(left)">
                                      <p:cBhvr>
                                        <p:cTn id="27" dur="1000"/>
                                        <p:tgtEl>
                                          <p:spTgt spid="22">
                                            <p:txEl>
                                              <p:pRg st="4" end="4"/>
                                            </p:txEl>
                                          </p:spTgt>
                                        </p:tgtEl>
                                      </p:cBhvr>
                                    </p:animEffect>
                                  </p:childTnLst>
                                </p:cTn>
                              </p:par>
                              <p:par>
                                <p:cTn id="28" presetID="53"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23">
                                            <p:txEl>
                                              <p:pRg st="0" end="0"/>
                                            </p:txEl>
                                          </p:spTgt>
                                        </p:tgtEl>
                                        <p:attrNameLst>
                                          <p:attrName>style.visibility</p:attrName>
                                        </p:attrNameLst>
                                      </p:cBhvr>
                                      <p:to>
                                        <p:strVal val="visible"/>
                                      </p:to>
                                    </p:set>
                                    <p:animEffect transition="in" filter="wipe(left)">
                                      <p:cBhvr>
                                        <p:cTn id="36" dur="1000"/>
                                        <p:tgtEl>
                                          <p:spTgt spid="2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3">
                                            <p:txEl>
                                              <p:pRg st="1" end="1"/>
                                            </p:txEl>
                                          </p:spTgt>
                                        </p:tgtEl>
                                        <p:attrNameLst>
                                          <p:attrName>style.visibility</p:attrName>
                                        </p:attrNameLst>
                                      </p:cBhvr>
                                      <p:to>
                                        <p:strVal val="visible"/>
                                      </p:to>
                                    </p:set>
                                    <p:animEffect transition="in" filter="wipe(left)">
                                      <p:cBhvr>
                                        <p:cTn id="41" dur="10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Grand canyon national park overview</a:t>
            </a:r>
            <a:br>
              <a:rPr lang="en-US" cap="all" dirty="0" smtClean="0"/>
            </a:br>
            <a:endParaRPr lang="en-US" dirty="0"/>
          </a:p>
        </p:txBody>
      </p:sp>
      <p:pic>
        <p:nvPicPr>
          <p:cNvPr id="229380" name="Picture 4"/>
          <p:cNvPicPr>
            <a:picLocks noChangeAspect="1" noChangeArrowheads="1"/>
          </p:cNvPicPr>
          <p:nvPr/>
        </p:nvPicPr>
        <p:blipFill>
          <a:blip r:embed="rId2" cstate="print"/>
          <a:srcRect/>
          <a:stretch>
            <a:fillRect/>
          </a:stretch>
        </p:blipFill>
        <p:spPr bwMode="auto">
          <a:xfrm>
            <a:off x="-6858000" y="609600"/>
            <a:ext cx="6296025" cy="6096000"/>
          </a:xfrm>
          <a:prstGeom prst="rect">
            <a:avLst/>
          </a:prstGeom>
          <a:noFill/>
          <a:ln w="9525">
            <a:noFill/>
            <a:miter lim="800000"/>
            <a:headEnd/>
            <a:tailEnd/>
          </a:ln>
        </p:spPr>
      </p:pic>
      <p:grpSp>
        <p:nvGrpSpPr>
          <p:cNvPr id="9" name="Group 8"/>
          <p:cNvGrpSpPr/>
          <p:nvPr/>
        </p:nvGrpSpPr>
        <p:grpSpPr>
          <a:xfrm>
            <a:off x="566738" y="914400"/>
            <a:ext cx="8010525" cy="5105400"/>
            <a:chOff x="152400" y="1752600"/>
            <a:chExt cx="8010525" cy="5105400"/>
          </a:xfrm>
        </p:grpSpPr>
        <p:pic>
          <p:nvPicPr>
            <p:cNvPr id="229381" name="Picture 5"/>
            <p:cNvPicPr>
              <a:picLocks noChangeAspect="1" noChangeArrowheads="1"/>
            </p:cNvPicPr>
            <p:nvPr/>
          </p:nvPicPr>
          <p:blipFill>
            <a:blip r:embed="rId3" cstate="print"/>
            <a:srcRect/>
            <a:stretch>
              <a:fillRect/>
            </a:stretch>
          </p:blipFill>
          <p:spPr bwMode="auto">
            <a:xfrm>
              <a:off x="152400" y="2276475"/>
              <a:ext cx="8010525" cy="4581525"/>
            </a:xfrm>
            <a:prstGeom prst="rect">
              <a:avLst/>
            </a:prstGeom>
            <a:noFill/>
            <a:ln w="9525">
              <a:noFill/>
              <a:miter lim="800000"/>
              <a:headEnd/>
              <a:tailEnd/>
            </a:ln>
          </p:spPr>
        </p:pic>
        <p:sp>
          <p:nvSpPr>
            <p:cNvPr id="8" name="TextBox 7"/>
            <p:cNvSpPr txBox="1"/>
            <p:nvPr/>
          </p:nvSpPr>
          <p:spPr>
            <a:xfrm>
              <a:off x="152400" y="1752600"/>
              <a:ext cx="8001000" cy="584775"/>
            </a:xfrm>
            <a:prstGeom prst="rect">
              <a:avLst/>
            </a:prstGeom>
            <a:solidFill>
              <a:srgbClr val="FF0000"/>
            </a:solidFill>
          </p:spPr>
          <p:txBody>
            <a:bodyPr wrap="square" rtlCol="0">
              <a:spAutoFit/>
            </a:bodyPr>
            <a:lstStyle/>
            <a:p>
              <a:pPr marL="171450" indent="-171450" algn="ctr"/>
              <a:r>
                <a:rPr lang="en-US" sz="3200" b="1" dirty="0" smtClean="0"/>
                <a:t>2000-2009 Grand Canyon NP Death by Source</a:t>
              </a:r>
            </a:p>
          </p:txBody>
        </p:sp>
      </p:grpSp>
      <p:sp>
        <p:nvSpPr>
          <p:cNvPr id="15" name="TextBox 14">
            <a:hlinkClick r:id="rId4" action="ppaction://hlinkfile"/>
          </p:cNvPr>
          <p:cNvSpPr txBox="1"/>
          <p:nvPr/>
        </p:nvSpPr>
        <p:spPr>
          <a:xfrm>
            <a:off x="2667000" y="6334780"/>
            <a:ext cx="3124200" cy="523220"/>
          </a:xfrm>
          <a:prstGeom prst="rect">
            <a:avLst/>
          </a:prstGeom>
          <a:noFill/>
        </p:spPr>
        <p:txBody>
          <a:bodyPr wrap="square" rtlCol="0">
            <a:spAutoFit/>
          </a:bodyPr>
          <a:lstStyle/>
          <a:p>
            <a:pPr marL="171450" indent="-171450"/>
            <a:r>
              <a:rPr lang="en-US" sz="2800" dirty="0" smtClean="0"/>
              <a:t>2:18 video to follow</a:t>
            </a:r>
          </a:p>
        </p:txBody>
      </p:sp>
      <p:sp>
        <p:nvSpPr>
          <p:cNvPr id="16" name="Rounded Rectangle 15"/>
          <p:cNvSpPr/>
          <p:nvPr/>
        </p:nvSpPr>
        <p:spPr>
          <a:xfrm>
            <a:off x="6172200" y="2286000"/>
            <a:ext cx="2438400" cy="838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6172200" y="3124200"/>
            <a:ext cx="2438400" cy="609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6096000" y="4038600"/>
            <a:ext cx="1447800" cy="685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6096000" y="4876800"/>
            <a:ext cx="2438400" cy="685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334000" y="5569803"/>
            <a:ext cx="3810000" cy="830997"/>
          </a:xfrm>
          <a:prstGeom prst="rect">
            <a:avLst/>
          </a:prstGeom>
          <a:solidFill>
            <a:schemeClr val="bg1"/>
          </a:solidFill>
        </p:spPr>
        <p:txBody>
          <a:bodyPr wrap="square" rtlCol="0">
            <a:spAutoFit/>
          </a:bodyPr>
          <a:lstStyle/>
          <a:p>
            <a:pPr marL="171450" indent="-171450"/>
            <a:r>
              <a:rPr lang="en-US" sz="2400" dirty="0" smtClean="0"/>
              <a:t>(medical: dehydration, heart attack; hypothermia,  etc) </a:t>
            </a:r>
          </a:p>
        </p:txBody>
      </p:sp>
      <p:sp>
        <p:nvSpPr>
          <p:cNvPr id="23" name="Rounded Rectangle 22"/>
          <p:cNvSpPr/>
          <p:nvPr/>
        </p:nvSpPr>
        <p:spPr>
          <a:xfrm>
            <a:off x="533400" y="4876800"/>
            <a:ext cx="2133600" cy="685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371600" y="3733800"/>
            <a:ext cx="1219200" cy="685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295400" y="2971800"/>
            <a:ext cx="1219200" cy="685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533400" y="2286000"/>
            <a:ext cx="1981200" cy="609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0" y="1447800"/>
            <a:ext cx="3886200" cy="830997"/>
          </a:xfrm>
          <a:prstGeom prst="rect">
            <a:avLst/>
          </a:prstGeom>
          <a:solidFill>
            <a:schemeClr val="bg1"/>
          </a:solidFill>
        </p:spPr>
        <p:txBody>
          <a:bodyPr wrap="square" rtlCol="0">
            <a:spAutoFit/>
          </a:bodyPr>
          <a:lstStyle/>
          <a:p>
            <a:pPr marL="171450" indent="-171450"/>
            <a:r>
              <a:rPr lang="en-US" sz="2400" dirty="0" smtClean="0"/>
              <a:t>(lightening strike; rock fall, crushed by falling mule, etc.</a:t>
            </a:r>
          </a:p>
        </p:txBody>
      </p:sp>
      <p:sp>
        <p:nvSpPr>
          <p:cNvPr id="27" name="Left Brace 26"/>
          <p:cNvSpPr/>
          <p:nvPr/>
        </p:nvSpPr>
        <p:spPr>
          <a:xfrm rot="16200000">
            <a:off x="1257300" y="571501"/>
            <a:ext cx="685800" cy="1981200"/>
          </a:xfrm>
          <a:prstGeom prst="leftBrace">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4648200" y="1828800"/>
            <a:ext cx="4495800" cy="707886"/>
          </a:xfrm>
          <a:prstGeom prst="rect">
            <a:avLst/>
          </a:prstGeom>
          <a:solidFill>
            <a:schemeClr val="bg1"/>
          </a:solidFill>
        </p:spPr>
        <p:txBody>
          <a:bodyPr wrap="square" rtlCol="0">
            <a:spAutoFit/>
          </a:bodyPr>
          <a:lstStyle/>
          <a:p>
            <a:pPr marL="171450" indent="-171450" algn="ctr"/>
            <a:r>
              <a:rPr lang="en-US" sz="4000" b="1" dirty="0" smtClean="0"/>
              <a:t>DEATHS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0" presetClass="exit" presetSubtype="0" fill="hold" grpId="0" nodeType="withEffect">
                                  <p:stCondLst>
                                    <p:cond delay="0"/>
                                  </p:stCondLst>
                                  <p:childTnLst>
                                    <p:animEffect transition="out" filter="fade">
                                      <p:cBhvr>
                                        <p:cTn id="9" dur="1000"/>
                                        <p:tgtEl>
                                          <p:spTgt spid="28"/>
                                        </p:tgtEl>
                                      </p:cBhvr>
                                    </p:animEffect>
                                    <p:set>
                                      <p:cBhvr>
                                        <p:cTn id="10" dur="1" fill="hold">
                                          <p:stCondLst>
                                            <p:cond delay="999"/>
                                          </p:stCondLst>
                                        </p:cTn>
                                        <p:tgtEl>
                                          <p:spTgt spid="28"/>
                                        </p:tgtEl>
                                        <p:attrNameLst>
                                          <p:attrName>style.visibility</p:attrName>
                                        </p:attrNameLst>
                                      </p:cBhvr>
                                      <p:to>
                                        <p:strVal val="hidden"/>
                                      </p:to>
                                    </p:set>
                                  </p:childTnLst>
                                </p:cTn>
                              </p:par>
                            </p:childTnLst>
                          </p:cTn>
                        </p:par>
                        <p:par>
                          <p:cTn id="11" fill="hold">
                            <p:stCondLst>
                              <p:cond delay="1000"/>
                            </p:stCondLst>
                            <p:childTnLst>
                              <p:par>
                                <p:cTn id="12" presetID="26" presetClass="entr" presetSubtype="0" fill="hold" grpId="1"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80">
                                          <p:stCondLst>
                                            <p:cond delay="0"/>
                                          </p:stCondLst>
                                        </p:cTn>
                                        <p:tgtEl>
                                          <p:spTgt spid="27"/>
                                        </p:tgtEl>
                                      </p:cBhvr>
                                    </p:animEffect>
                                    <p:anim calcmode="lin" valueType="num">
                                      <p:cBhvr>
                                        <p:cTn id="1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0" dur="26">
                                          <p:stCondLst>
                                            <p:cond delay="650"/>
                                          </p:stCondLst>
                                        </p:cTn>
                                        <p:tgtEl>
                                          <p:spTgt spid="27"/>
                                        </p:tgtEl>
                                      </p:cBhvr>
                                      <p:to x="100000" y="60000"/>
                                    </p:animScale>
                                    <p:animScale>
                                      <p:cBhvr>
                                        <p:cTn id="21" dur="166" decel="50000">
                                          <p:stCondLst>
                                            <p:cond delay="676"/>
                                          </p:stCondLst>
                                        </p:cTn>
                                        <p:tgtEl>
                                          <p:spTgt spid="27"/>
                                        </p:tgtEl>
                                      </p:cBhvr>
                                      <p:to x="100000" y="100000"/>
                                    </p:animScale>
                                    <p:animScale>
                                      <p:cBhvr>
                                        <p:cTn id="22" dur="26">
                                          <p:stCondLst>
                                            <p:cond delay="1312"/>
                                          </p:stCondLst>
                                        </p:cTn>
                                        <p:tgtEl>
                                          <p:spTgt spid="27"/>
                                        </p:tgtEl>
                                      </p:cBhvr>
                                      <p:to x="100000" y="80000"/>
                                    </p:animScale>
                                    <p:animScale>
                                      <p:cBhvr>
                                        <p:cTn id="23" dur="166" decel="50000">
                                          <p:stCondLst>
                                            <p:cond delay="1338"/>
                                          </p:stCondLst>
                                        </p:cTn>
                                        <p:tgtEl>
                                          <p:spTgt spid="27"/>
                                        </p:tgtEl>
                                      </p:cBhvr>
                                      <p:to x="100000" y="100000"/>
                                    </p:animScale>
                                    <p:animScale>
                                      <p:cBhvr>
                                        <p:cTn id="24" dur="26">
                                          <p:stCondLst>
                                            <p:cond delay="1642"/>
                                          </p:stCondLst>
                                        </p:cTn>
                                        <p:tgtEl>
                                          <p:spTgt spid="27"/>
                                        </p:tgtEl>
                                      </p:cBhvr>
                                      <p:to x="100000" y="90000"/>
                                    </p:animScale>
                                    <p:animScale>
                                      <p:cBhvr>
                                        <p:cTn id="25" dur="166" decel="50000">
                                          <p:stCondLst>
                                            <p:cond delay="1668"/>
                                          </p:stCondLst>
                                        </p:cTn>
                                        <p:tgtEl>
                                          <p:spTgt spid="27"/>
                                        </p:tgtEl>
                                      </p:cBhvr>
                                      <p:to x="100000" y="100000"/>
                                    </p:animScale>
                                    <p:animScale>
                                      <p:cBhvr>
                                        <p:cTn id="26" dur="26">
                                          <p:stCondLst>
                                            <p:cond delay="1808"/>
                                          </p:stCondLst>
                                        </p:cTn>
                                        <p:tgtEl>
                                          <p:spTgt spid="27"/>
                                        </p:tgtEl>
                                      </p:cBhvr>
                                      <p:to x="100000" y="95000"/>
                                    </p:animScale>
                                    <p:animScale>
                                      <p:cBhvr>
                                        <p:cTn id="27" dur="166" decel="50000">
                                          <p:stCondLst>
                                            <p:cond delay="1834"/>
                                          </p:stCondLst>
                                        </p:cTn>
                                        <p:tgtEl>
                                          <p:spTgt spid="27"/>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1000"/>
                                        <p:tgtEl>
                                          <p:spTgt spid="27"/>
                                        </p:tgtEl>
                                      </p:cBhvr>
                                    </p:animEffect>
                                    <p:set>
                                      <p:cBhvr>
                                        <p:cTn id="32" dur="1" fill="hold">
                                          <p:stCondLst>
                                            <p:cond delay="999"/>
                                          </p:stCondLst>
                                        </p:cTn>
                                        <p:tgtEl>
                                          <p:spTgt spid="27"/>
                                        </p:tgtEl>
                                        <p:attrNameLst>
                                          <p:attrName>style.visibility</p:attrName>
                                        </p:attrNameLst>
                                      </p:cBhvr>
                                      <p:to>
                                        <p:strVal val="hidden"/>
                                      </p:to>
                                    </p:set>
                                  </p:childTnLst>
                                </p:cTn>
                              </p:par>
                              <p:par>
                                <p:cTn id="33" presetID="53"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1000"/>
                                        <p:tgtEl>
                                          <p:spTgt spid="16"/>
                                        </p:tgtEl>
                                      </p:cBhvr>
                                    </p:animEffect>
                                    <p:set>
                                      <p:cBhvr>
                                        <p:cTn id="42" dur="1" fill="hold">
                                          <p:stCondLst>
                                            <p:cond delay="999"/>
                                          </p:stCondLst>
                                        </p:cTn>
                                        <p:tgtEl>
                                          <p:spTgt spid="16"/>
                                        </p:tgtEl>
                                        <p:attrNameLst>
                                          <p:attrName>style.visibility</p:attrName>
                                        </p:attrNameLst>
                                      </p:cBhvr>
                                      <p:to>
                                        <p:strVal val="hidden"/>
                                      </p:to>
                                    </p:set>
                                  </p:childTnLst>
                                </p:cTn>
                              </p:par>
                              <p:par>
                                <p:cTn id="43" presetID="53"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1000"/>
                                        <p:tgtEl>
                                          <p:spTgt spid="20"/>
                                        </p:tgtEl>
                                      </p:cBhvr>
                                    </p:animEffect>
                                    <p:set>
                                      <p:cBhvr>
                                        <p:cTn id="52" dur="1" fill="hold">
                                          <p:stCondLst>
                                            <p:cond delay="999"/>
                                          </p:stCondLst>
                                        </p:cTn>
                                        <p:tgtEl>
                                          <p:spTgt spid="20"/>
                                        </p:tgtEl>
                                        <p:attrNameLst>
                                          <p:attrName>style.visibility</p:attrName>
                                        </p:attrNameLst>
                                      </p:cBhvr>
                                      <p:to>
                                        <p:strVal val="hidden"/>
                                      </p:to>
                                    </p:set>
                                  </p:childTnLst>
                                </p:cTn>
                              </p:par>
                              <p:par>
                                <p:cTn id="53" presetID="53"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500" fill="hold"/>
                                        <p:tgtEl>
                                          <p:spTgt spid="21"/>
                                        </p:tgtEl>
                                        <p:attrNameLst>
                                          <p:attrName>ppt_w</p:attrName>
                                        </p:attrNameLst>
                                      </p:cBhvr>
                                      <p:tavLst>
                                        <p:tav tm="0">
                                          <p:val>
                                            <p:fltVal val="0"/>
                                          </p:val>
                                        </p:tav>
                                        <p:tav tm="100000">
                                          <p:val>
                                            <p:strVal val="#ppt_w"/>
                                          </p:val>
                                        </p:tav>
                                      </p:tavLst>
                                    </p:anim>
                                    <p:anim calcmode="lin" valueType="num">
                                      <p:cBhvr>
                                        <p:cTn id="56" dur="500" fill="hold"/>
                                        <p:tgtEl>
                                          <p:spTgt spid="21"/>
                                        </p:tgtEl>
                                        <p:attrNameLst>
                                          <p:attrName>ppt_h</p:attrName>
                                        </p:attrNameLst>
                                      </p:cBhvr>
                                      <p:tavLst>
                                        <p:tav tm="0">
                                          <p:val>
                                            <p:fltVal val="0"/>
                                          </p:val>
                                        </p:tav>
                                        <p:tav tm="100000">
                                          <p:val>
                                            <p:strVal val="#ppt_h"/>
                                          </p:val>
                                        </p:tav>
                                      </p:tavLst>
                                    </p:anim>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1000"/>
                                        <p:tgtEl>
                                          <p:spTgt spid="21"/>
                                        </p:tgtEl>
                                      </p:cBhvr>
                                    </p:animEffect>
                                    <p:set>
                                      <p:cBhvr>
                                        <p:cTn id="62" dur="1" fill="hold">
                                          <p:stCondLst>
                                            <p:cond delay="999"/>
                                          </p:stCondLst>
                                        </p:cTn>
                                        <p:tgtEl>
                                          <p:spTgt spid="21"/>
                                        </p:tgtEl>
                                        <p:attrNameLst>
                                          <p:attrName>style.visibility</p:attrName>
                                        </p:attrNameLst>
                                      </p:cBhvr>
                                      <p:to>
                                        <p:strVal val="hidden"/>
                                      </p:to>
                                    </p:set>
                                  </p:childTnLst>
                                </p:cTn>
                              </p:par>
                              <p:par>
                                <p:cTn id="63" presetID="53"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p:cTn id="65" dur="500" fill="hold"/>
                                        <p:tgtEl>
                                          <p:spTgt spid="22"/>
                                        </p:tgtEl>
                                        <p:attrNameLst>
                                          <p:attrName>ppt_w</p:attrName>
                                        </p:attrNameLst>
                                      </p:cBhvr>
                                      <p:tavLst>
                                        <p:tav tm="0">
                                          <p:val>
                                            <p:fltVal val="0"/>
                                          </p:val>
                                        </p:tav>
                                        <p:tav tm="100000">
                                          <p:val>
                                            <p:strVal val="#ppt_w"/>
                                          </p:val>
                                        </p:tav>
                                      </p:tavLst>
                                    </p:anim>
                                    <p:anim calcmode="lin" valueType="num">
                                      <p:cBhvr>
                                        <p:cTn id="66" dur="500" fill="hold"/>
                                        <p:tgtEl>
                                          <p:spTgt spid="22"/>
                                        </p:tgtEl>
                                        <p:attrNameLst>
                                          <p:attrName>ppt_h</p:attrName>
                                        </p:attrNameLst>
                                      </p:cBhvr>
                                      <p:tavLst>
                                        <p:tav tm="0">
                                          <p:val>
                                            <p:fltVal val="0"/>
                                          </p:val>
                                        </p:tav>
                                        <p:tav tm="100000">
                                          <p:val>
                                            <p:strVal val="#ppt_h"/>
                                          </p:val>
                                        </p:tav>
                                      </p:tavLst>
                                    </p:anim>
                                    <p:animEffect transition="in" filter="fade">
                                      <p:cBhvr>
                                        <p:cTn id="67" dur="500"/>
                                        <p:tgtEl>
                                          <p:spTgt spid="22"/>
                                        </p:tgtEl>
                                      </p:cBhvr>
                                    </p:animEffect>
                                  </p:childTnLst>
                                </p:cTn>
                              </p:par>
                            </p:childTnLst>
                          </p:cTn>
                        </p:par>
                        <p:par>
                          <p:cTn id="68" fill="hold">
                            <p:stCondLst>
                              <p:cond delay="1000"/>
                            </p:stCondLst>
                            <p:childTnLst>
                              <p:par>
                                <p:cTn id="69" presetID="53" presetClass="entr" presetSubtype="0" fill="hold" grpId="0" nodeType="after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p:cTn id="71" dur="500" fill="hold"/>
                                        <p:tgtEl>
                                          <p:spTgt spid="11"/>
                                        </p:tgtEl>
                                        <p:attrNameLst>
                                          <p:attrName>ppt_w</p:attrName>
                                        </p:attrNameLst>
                                      </p:cBhvr>
                                      <p:tavLst>
                                        <p:tav tm="0">
                                          <p:val>
                                            <p:fltVal val="0"/>
                                          </p:val>
                                        </p:tav>
                                        <p:tav tm="100000">
                                          <p:val>
                                            <p:strVal val="#ppt_w"/>
                                          </p:val>
                                        </p:tav>
                                      </p:tavLst>
                                    </p:anim>
                                    <p:anim calcmode="lin" valueType="num">
                                      <p:cBhvr>
                                        <p:cTn id="72" dur="500" fill="hold"/>
                                        <p:tgtEl>
                                          <p:spTgt spid="11"/>
                                        </p:tgtEl>
                                        <p:attrNameLst>
                                          <p:attrName>ppt_h</p:attrName>
                                        </p:attrNameLst>
                                      </p:cBhvr>
                                      <p:tavLst>
                                        <p:tav tm="0">
                                          <p:val>
                                            <p:fltVal val="0"/>
                                          </p:val>
                                        </p:tav>
                                        <p:tav tm="100000">
                                          <p:val>
                                            <p:strVal val="#ppt_h"/>
                                          </p:val>
                                        </p:tav>
                                      </p:tavLst>
                                    </p:anim>
                                    <p:animEffect transition="in" filter="fade">
                                      <p:cBhvr>
                                        <p:cTn id="73" dur="500"/>
                                        <p:tgtEl>
                                          <p:spTgt spid="1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1000"/>
                                        <p:tgtEl>
                                          <p:spTgt spid="22"/>
                                        </p:tgtEl>
                                      </p:cBhvr>
                                    </p:animEffect>
                                    <p:set>
                                      <p:cBhvr>
                                        <p:cTn id="78" dur="1" fill="hold">
                                          <p:stCondLst>
                                            <p:cond delay="999"/>
                                          </p:stCondLst>
                                        </p:cTn>
                                        <p:tgtEl>
                                          <p:spTgt spid="22"/>
                                        </p:tgtEl>
                                        <p:attrNameLst>
                                          <p:attrName>style.visibility</p:attrName>
                                        </p:attrNameLst>
                                      </p:cBhvr>
                                      <p:to>
                                        <p:strVal val="hidden"/>
                                      </p:to>
                                    </p:set>
                                  </p:childTnLst>
                                </p:cTn>
                              </p:par>
                              <p:par>
                                <p:cTn id="79" presetID="53" presetClass="entr" presetSubtype="0"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p:cTn id="81" dur="500" fill="hold"/>
                                        <p:tgtEl>
                                          <p:spTgt spid="23"/>
                                        </p:tgtEl>
                                        <p:attrNameLst>
                                          <p:attrName>ppt_w</p:attrName>
                                        </p:attrNameLst>
                                      </p:cBhvr>
                                      <p:tavLst>
                                        <p:tav tm="0">
                                          <p:val>
                                            <p:fltVal val="0"/>
                                          </p:val>
                                        </p:tav>
                                        <p:tav tm="100000">
                                          <p:val>
                                            <p:strVal val="#ppt_w"/>
                                          </p:val>
                                        </p:tav>
                                      </p:tavLst>
                                    </p:anim>
                                    <p:anim calcmode="lin" valueType="num">
                                      <p:cBhvr>
                                        <p:cTn id="82" dur="500" fill="hold"/>
                                        <p:tgtEl>
                                          <p:spTgt spid="23"/>
                                        </p:tgtEl>
                                        <p:attrNameLst>
                                          <p:attrName>ppt_h</p:attrName>
                                        </p:attrNameLst>
                                      </p:cBhvr>
                                      <p:tavLst>
                                        <p:tav tm="0">
                                          <p:val>
                                            <p:fltVal val="0"/>
                                          </p:val>
                                        </p:tav>
                                        <p:tav tm="100000">
                                          <p:val>
                                            <p:strVal val="#ppt_h"/>
                                          </p:val>
                                        </p:tav>
                                      </p:tavLst>
                                    </p:anim>
                                    <p:animEffect transition="in" filter="fade">
                                      <p:cBhvr>
                                        <p:cTn id="83" dur="500"/>
                                        <p:tgtEl>
                                          <p:spTgt spid="2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1000"/>
                                        <p:tgtEl>
                                          <p:spTgt spid="23"/>
                                        </p:tgtEl>
                                      </p:cBhvr>
                                    </p:animEffect>
                                    <p:set>
                                      <p:cBhvr>
                                        <p:cTn id="88" dur="1" fill="hold">
                                          <p:stCondLst>
                                            <p:cond delay="999"/>
                                          </p:stCondLst>
                                        </p:cTn>
                                        <p:tgtEl>
                                          <p:spTgt spid="23"/>
                                        </p:tgtEl>
                                        <p:attrNameLst>
                                          <p:attrName>style.visibility</p:attrName>
                                        </p:attrNameLst>
                                      </p:cBhvr>
                                      <p:to>
                                        <p:strVal val="hidden"/>
                                      </p:to>
                                    </p:set>
                                  </p:childTnLst>
                                </p:cTn>
                              </p:par>
                              <p:par>
                                <p:cTn id="89" presetID="53" presetClass="entr" presetSubtype="0"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 calcmode="lin" valueType="num">
                                      <p:cBhvr>
                                        <p:cTn id="91" dur="500" fill="hold"/>
                                        <p:tgtEl>
                                          <p:spTgt spid="24"/>
                                        </p:tgtEl>
                                        <p:attrNameLst>
                                          <p:attrName>ppt_w</p:attrName>
                                        </p:attrNameLst>
                                      </p:cBhvr>
                                      <p:tavLst>
                                        <p:tav tm="0">
                                          <p:val>
                                            <p:fltVal val="0"/>
                                          </p:val>
                                        </p:tav>
                                        <p:tav tm="100000">
                                          <p:val>
                                            <p:strVal val="#ppt_w"/>
                                          </p:val>
                                        </p:tav>
                                      </p:tavLst>
                                    </p:anim>
                                    <p:anim calcmode="lin" valueType="num">
                                      <p:cBhvr>
                                        <p:cTn id="92" dur="500" fill="hold"/>
                                        <p:tgtEl>
                                          <p:spTgt spid="24"/>
                                        </p:tgtEl>
                                        <p:attrNameLst>
                                          <p:attrName>ppt_h</p:attrName>
                                        </p:attrNameLst>
                                      </p:cBhvr>
                                      <p:tavLst>
                                        <p:tav tm="0">
                                          <p:val>
                                            <p:fltVal val="0"/>
                                          </p:val>
                                        </p:tav>
                                        <p:tav tm="100000">
                                          <p:val>
                                            <p:strVal val="#ppt_h"/>
                                          </p:val>
                                        </p:tav>
                                      </p:tavLst>
                                    </p:anim>
                                    <p:animEffect transition="in" filter="fade">
                                      <p:cBhvr>
                                        <p:cTn id="93" dur="500"/>
                                        <p:tgtEl>
                                          <p:spTgt spid="2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1" nodeType="clickEffect">
                                  <p:stCondLst>
                                    <p:cond delay="0"/>
                                  </p:stCondLst>
                                  <p:childTnLst>
                                    <p:animEffect transition="out" filter="fade">
                                      <p:cBhvr>
                                        <p:cTn id="97" dur="1000"/>
                                        <p:tgtEl>
                                          <p:spTgt spid="24"/>
                                        </p:tgtEl>
                                      </p:cBhvr>
                                    </p:animEffect>
                                    <p:set>
                                      <p:cBhvr>
                                        <p:cTn id="98" dur="1" fill="hold">
                                          <p:stCondLst>
                                            <p:cond delay="999"/>
                                          </p:stCondLst>
                                        </p:cTn>
                                        <p:tgtEl>
                                          <p:spTgt spid="24"/>
                                        </p:tgtEl>
                                        <p:attrNameLst>
                                          <p:attrName>style.visibility</p:attrName>
                                        </p:attrNameLst>
                                      </p:cBhvr>
                                      <p:to>
                                        <p:strVal val="hidden"/>
                                      </p:to>
                                    </p:set>
                                  </p:childTnLst>
                                </p:cTn>
                              </p:par>
                              <p:par>
                                <p:cTn id="99" presetID="53" presetClass="entr" presetSubtype="0" fill="hold" grpId="0" nodeType="withEffect">
                                  <p:stCondLst>
                                    <p:cond delay="0"/>
                                  </p:stCondLst>
                                  <p:childTnLst>
                                    <p:set>
                                      <p:cBhvr>
                                        <p:cTn id="100" dur="1" fill="hold">
                                          <p:stCondLst>
                                            <p:cond delay="0"/>
                                          </p:stCondLst>
                                        </p:cTn>
                                        <p:tgtEl>
                                          <p:spTgt spid="25"/>
                                        </p:tgtEl>
                                        <p:attrNameLst>
                                          <p:attrName>style.visibility</p:attrName>
                                        </p:attrNameLst>
                                      </p:cBhvr>
                                      <p:to>
                                        <p:strVal val="visible"/>
                                      </p:to>
                                    </p:set>
                                    <p:anim calcmode="lin" valueType="num">
                                      <p:cBhvr>
                                        <p:cTn id="101" dur="500" fill="hold"/>
                                        <p:tgtEl>
                                          <p:spTgt spid="25"/>
                                        </p:tgtEl>
                                        <p:attrNameLst>
                                          <p:attrName>ppt_w</p:attrName>
                                        </p:attrNameLst>
                                      </p:cBhvr>
                                      <p:tavLst>
                                        <p:tav tm="0">
                                          <p:val>
                                            <p:fltVal val="0"/>
                                          </p:val>
                                        </p:tav>
                                        <p:tav tm="100000">
                                          <p:val>
                                            <p:strVal val="#ppt_w"/>
                                          </p:val>
                                        </p:tav>
                                      </p:tavLst>
                                    </p:anim>
                                    <p:anim calcmode="lin" valueType="num">
                                      <p:cBhvr>
                                        <p:cTn id="102" dur="500" fill="hold"/>
                                        <p:tgtEl>
                                          <p:spTgt spid="25"/>
                                        </p:tgtEl>
                                        <p:attrNameLst>
                                          <p:attrName>ppt_h</p:attrName>
                                        </p:attrNameLst>
                                      </p:cBhvr>
                                      <p:tavLst>
                                        <p:tav tm="0">
                                          <p:val>
                                            <p:fltVal val="0"/>
                                          </p:val>
                                        </p:tav>
                                        <p:tav tm="100000">
                                          <p:val>
                                            <p:strVal val="#ppt_h"/>
                                          </p:val>
                                        </p:tav>
                                      </p:tavLst>
                                    </p:anim>
                                    <p:animEffect transition="in" filter="fade">
                                      <p:cBhvr>
                                        <p:cTn id="103" dur="500"/>
                                        <p:tgtEl>
                                          <p:spTgt spid="25"/>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1000"/>
                                        <p:tgtEl>
                                          <p:spTgt spid="25"/>
                                        </p:tgtEl>
                                      </p:cBhvr>
                                    </p:animEffect>
                                    <p:set>
                                      <p:cBhvr>
                                        <p:cTn id="108" dur="1" fill="hold">
                                          <p:stCondLst>
                                            <p:cond delay="999"/>
                                          </p:stCondLst>
                                        </p:cTn>
                                        <p:tgtEl>
                                          <p:spTgt spid="25"/>
                                        </p:tgtEl>
                                        <p:attrNameLst>
                                          <p:attrName>style.visibility</p:attrName>
                                        </p:attrNameLst>
                                      </p:cBhvr>
                                      <p:to>
                                        <p:strVal val="hidden"/>
                                      </p:to>
                                    </p:set>
                                  </p:childTnLst>
                                </p:cTn>
                              </p:par>
                              <p:par>
                                <p:cTn id="109" presetID="53" presetClass="entr" presetSubtype="0" fill="hold" grpId="0" nodeType="withEffect">
                                  <p:stCondLst>
                                    <p:cond delay="0"/>
                                  </p:stCondLst>
                                  <p:childTnLst>
                                    <p:set>
                                      <p:cBhvr>
                                        <p:cTn id="110" dur="1" fill="hold">
                                          <p:stCondLst>
                                            <p:cond delay="0"/>
                                          </p:stCondLst>
                                        </p:cTn>
                                        <p:tgtEl>
                                          <p:spTgt spid="26"/>
                                        </p:tgtEl>
                                        <p:attrNameLst>
                                          <p:attrName>style.visibility</p:attrName>
                                        </p:attrNameLst>
                                      </p:cBhvr>
                                      <p:to>
                                        <p:strVal val="visible"/>
                                      </p:to>
                                    </p:set>
                                    <p:anim calcmode="lin" valueType="num">
                                      <p:cBhvr>
                                        <p:cTn id="111" dur="500" fill="hold"/>
                                        <p:tgtEl>
                                          <p:spTgt spid="26"/>
                                        </p:tgtEl>
                                        <p:attrNameLst>
                                          <p:attrName>ppt_w</p:attrName>
                                        </p:attrNameLst>
                                      </p:cBhvr>
                                      <p:tavLst>
                                        <p:tav tm="0">
                                          <p:val>
                                            <p:fltVal val="0"/>
                                          </p:val>
                                        </p:tav>
                                        <p:tav tm="100000">
                                          <p:val>
                                            <p:strVal val="#ppt_w"/>
                                          </p:val>
                                        </p:tav>
                                      </p:tavLst>
                                    </p:anim>
                                    <p:anim calcmode="lin" valueType="num">
                                      <p:cBhvr>
                                        <p:cTn id="112" dur="500" fill="hold"/>
                                        <p:tgtEl>
                                          <p:spTgt spid="26"/>
                                        </p:tgtEl>
                                        <p:attrNameLst>
                                          <p:attrName>ppt_h</p:attrName>
                                        </p:attrNameLst>
                                      </p:cBhvr>
                                      <p:tavLst>
                                        <p:tav tm="0">
                                          <p:val>
                                            <p:fltVal val="0"/>
                                          </p:val>
                                        </p:tav>
                                        <p:tav tm="100000">
                                          <p:val>
                                            <p:strVal val="#ppt_h"/>
                                          </p:val>
                                        </p:tav>
                                      </p:tavLst>
                                    </p:anim>
                                    <p:animEffect transition="in" filter="fade">
                                      <p:cBhvr>
                                        <p:cTn id="113" dur="500"/>
                                        <p:tgtEl>
                                          <p:spTgt spid="26"/>
                                        </p:tgtEl>
                                      </p:cBhvr>
                                    </p:animEffect>
                                  </p:childTnLst>
                                </p:cTn>
                              </p:par>
                            </p:childTnLst>
                          </p:cTn>
                        </p:par>
                        <p:par>
                          <p:cTn id="114" fill="hold">
                            <p:stCondLst>
                              <p:cond delay="1000"/>
                            </p:stCondLst>
                            <p:childTnLst>
                              <p:par>
                                <p:cTn id="115" presetID="53" presetClass="entr" presetSubtype="0" fill="hold" nodeType="afterEffect">
                                  <p:stCondLst>
                                    <p:cond delay="0"/>
                                  </p:stCondLst>
                                  <p:childTnLst>
                                    <p:set>
                                      <p:cBhvr>
                                        <p:cTn id="116" dur="1" fill="hold">
                                          <p:stCondLst>
                                            <p:cond delay="0"/>
                                          </p:stCondLst>
                                        </p:cTn>
                                        <p:tgtEl>
                                          <p:spTgt spid="10"/>
                                        </p:tgtEl>
                                        <p:attrNameLst>
                                          <p:attrName>style.visibility</p:attrName>
                                        </p:attrNameLst>
                                      </p:cBhvr>
                                      <p:to>
                                        <p:strVal val="visible"/>
                                      </p:to>
                                    </p:set>
                                    <p:anim calcmode="lin" valueType="num">
                                      <p:cBhvr>
                                        <p:cTn id="117" dur="500" fill="hold"/>
                                        <p:tgtEl>
                                          <p:spTgt spid="10"/>
                                        </p:tgtEl>
                                        <p:attrNameLst>
                                          <p:attrName>ppt_w</p:attrName>
                                        </p:attrNameLst>
                                      </p:cBhvr>
                                      <p:tavLst>
                                        <p:tav tm="0">
                                          <p:val>
                                            <p:fltVal val="0"/>
                                          </p:val>
                                        </p:tav>
                                        <p:tav tm="100000">
                                          <p:val>
                                            <p:strVal val="#ppt_w"/>
                                          </p:val>
                                        </p:tav>
                                      </p:tavLst>
                                    </p:anim>
                                    <p:anim calcmode="lin" valueType="num">
                                      <p:cBhvr>
                                        <p:cTn id="118" dur="500" fill="hold"/>
                                        <p:tgtEl>
                                          <p:spTgt spid="10"/>
                                        </p:tgtEl>
                                        <p:attrNameLst>
                                          <p:attrName>ppt_h</p:attrName>
                                        </p:attrNameLst>
                                      </p:cBhvr>
                                      <p:tavLst>
                                        <p:tav tm="0">
                                          <p:val>
                                            <p:fltVal val="0"/>
                                          </p:val>
                                        </p:tav>
                                        <p:tav tm="100000">
                                          <p:val>
                                            <p:strVal val="#ppt_h"/>
                                          </p:val>
                                        </p:tav>
                                      </p:tavLst>
                                    </p:anim>
                                    <p:animEffect transition="in" filter="fade">
                                      <p:cBhvr>
                                        <p:cTn id="119" dur="500"/>
                                        <p:tgtEl>
                                          <p:spTgt spid="10"/>
                                        </p:tgtEl>
                                      </p:cBhvr>
                                    </p:animEffect>
                                  </p:childTnLst>
                                </p:cTn>
                              </p:par>
                            </p:childTnLst>
                          </p:cTn>
                        </p:par>
                      </p:childTnLst>
                    </p:cTn>
                  </p:par>
                  <p:par>
                    <p:cTn id="120" fill="hold">
                      <p:stCondLst>
                        <p:cond delay="indefinite"/>
                      </p:stCondLst>
                      <p:childTnLst>
                        <p:par>
                          <p:cTn id="121" fill="hold">
                            <p:stCondLst>
                              <p:cond delay="0"/>
                            </p:stCondLst>
                            <p:childTnLst>
                              <p:par>
                                <p:cTn id="122" presetID="53" presetClass="entr" presetSubtype="0" fill="hold" grpId="0" nodeType="clickEffect">
                                  <p:stCondLst>
                                    <p:cond delay="0"/>
                                  </p:stCondLst>
                                  <p:childTnLst>
                                    <p:set>
                                      <p:cBhvr>
                                        <p:cTn id="123" dur="1" fill="hold">
                                          <p:stCondLst>
                                            <p:cond delay="0"/>
                                          </p:stCondLst>
                                        </p:cTn>
                                        <p:tgtEl>
                                          <p:spTgt spid="15"/>
                                        </p:tgtEl>
                                        <p:attrNameLst>
                                          <p:attrName>style.visibility</p:attrName>
                                        </p:attrNameLst>
                                      </p:cBhvr>
                                      <p:to>
                                        <p:strVal val="visible"/>
                                      </p:to>
                                    </p:set>
                                    <p:anim calcmode="lin" valueType="num">
                                      <p:cBhvr>
                                        <p:cTn id="124" dur="500" fill="hold"/>
                                        <p:tgtEl>
                                          <p:spTgt spid="15"/>
                                        </p:tgtEl>
                                        <p:attrNameLst>
                                          <p:attrName>ppt_w</p:attrName>
                                        </p:attrNameLst>
                                      </p:cBhvr>
                                      <p:tavLst>
                                        <p:tav tm="0">
                                          <p:val>
                                            <p:fltVal val="0"/>
                                          </p:val>
                                        </p:tav>
                                        <p:tav tm="100000">
                                          <p:val>
                                            <p:strVal val="#ppt_w"/>
                                          </p:val>
                                        </p:tav>
                                      </p:tavLst>
                                    </p:anim>
                                    <p:anim calcmode="lin" valueType="num">
                                      <p:cBhvr>
                                        <p:cTn id="125" dur="500" fill="hold"/>
                                        <p:tgtEl>
                                          <p:spTgt spid="15"/>
                                        </p:tgtEl>
                                        <p:attrNameLst>
                                          <p:attrName>ppt_h</p:attrName>
                                        </p:attrNameLst>
                                      </p:cBhvr>
                                      <p:tavLst>
                                        <p:tav tm="0">
                                          <p:val>
                                            <p:fltVal val="0"/>
                                          </p:val>
                                        </p:tav>
                                        <p:tav tm="100000">
                                          <p:val>
                                            <p:strVal val="#ppt_h"/>
                                          </p:val>
                                        </p:tav>
                                      </p:tavLst>
                                    </p:anim>
                                    <p:animEffect transition="in" filter="fade">
                                      <p:cBhvr>
                                        <p:cTn id="1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6" grpId="1" animBg="1"/>
      <p:bldP spid="20" grpId="0" animBg="1"/>
      <p:bldP spid="20" grpId="1" animBg="1"/>
      <p:bldP spid="21" grpId="0" animBg="1"/>
      <p:bldP spid="21" grpId="1" animBg="1"/>
      <p:bldP spid="22" grpId="0" animBg="1"/>
      <p:bldP spid="22" grpId="1" animBg="1"/>
      <p:bldP spid="11" grpId="0" animBg="1"/>
      <p:bldP spid="23" grpId="0" animBg="1"/>
      <p:bldP spid="23" grpId="1" animBg="1"/>
      <p:bldP spid="24" grpId="0" animBg="1"/>
      <p:bldP spid="24" grpId="1" animBg="1"/>
      <p:bldP spid="25" grpId="0" animBg="1"/>
      <p:bldP spid="25" grpId="1" animBg="1"/>
      <p:bldP spid="26" grpId="0" animBg="1"/>
      <p:bldP spid="27" grpId="0" animBg="1"/>
      <p:bldP spid="27" grpId="1" animBg="1"/>
      <p:bldP spid="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85800"/>
            <a:ext cx="91440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cap="all" dirty="0" smtClean="0"/>
              <a:t>Grand canyon national park overview</a:t>
            </a:r>
            <a:endParaRPr lang="en-US" dirty="0"/>
          </a:p>
        </p:txBody>
      </p:sp>
      <p:pic>
        <p:nvPicPr>
          <p:cNvPr id="3" name="Grand Canyon Accidents2.0.mp4">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
        <p:nvSpPr>
          <p:cNvPr id="5" name="TextBox 4"/>
          <p:cNvSpPr txBox="1"/>
          <p:nvPr/>
        </p:nvSpPr>
        <p:spPr>
          <a:xfrm>
            <a:off x="0" y="6324600"/>
            <a:ext cx="2743200" cy="523220"/>
          </a:xfrm>
          <a:prstGeom prst="rect">
            <a:avLst/>
          </a:prstGeom>
          <a:noFill/>
        </p:spPr>
        <p:txBody>
          <a:bodyPr wrap="square" rtlCol="0">
            <a:spAutoFit/>
          </a:bodyPr>
          <a:lstStyle/>
          <a:p>
            <a:pPr marL="171450" indent="-171450"/>
            <a:r>
              <a:rPr lang="en-US" sz="2800" dirty="0" smtClean="0">
                <a:solidFill>
                  <a:schemeClr val="bg1"/>
                </a:solidFill>
              </a:rPr>
              <a:t>2:18 - Accidents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646331"/>
          </a:xfrm>
          <a:prstGeom prst="rect">
            <a:avLst/>
          </a:prstGeom>
          <a:solidFill>
            <a:srgbClr val="FFFF00"/>
          </a:solidFill>
        </p:spPr>
        <p:txBody>
          <a:bodyPr wrap="square" rtlCol="0">
            <a:spAutoFit/>
          </a:bodyPr>
          <a:lstStyle/>
          <a:p>
            <a:pPr algn="ctr"/>
            <a:r>
              <a:rPr lang="en-US" sz="3600" b="1" cap="all" dirty="0" smtClean="0"/>
              <a:t>Grand canyon national park overview</a:t>
            </a:r>
          </a:p>
        </p:txBody>
      </p:sp>
      <p:sp>
        <p:nvSpPr>
          <p:cNvPr id="21" name="TextBox 20"/>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pic>
        <p:nvPicPr>
          <p:cNvPr id="12" name="Picture 2"/>
          <p:cNvPicPr>
            <a:picLocks noChangeAspect="1" noChangeArrowheads="1"/>
          </p:cNvPicPr>
          <p:nvPr/>
        </p:nvPicPr>
        <p:blipFill>
          <a:blip r:embed="rId2" cstate="print"/>
          <a:srcRect/>
          <a:stretch>
            <a:fillRect/>
          </a:stretch>
        </p:blipFill>
        <p:spPr bwMode="auto">
          <a:xfrm>
            <a:off x="647700" y="706815"/>
            <a:ext cx="7848600" cy="6151185"/>
          </a:xfrm>
          <a:prstGeom prst="rect">
            <a:avLst/>
          </a:prstGeom>
          <a:noFill/>
          <a:ln w="9525">
            <a:noFill/>
            <a:miter lim="800000"/>
            <a:headEnd/>
            <a:tailEnd/>
          </a:ln>
        </p:spPr>
      </p:pic>
      <p:grpSp>
        <p:nvGrpSpPr>
          <p:cNvPr id="2" name="Group 41"/>
          <p:cNvGrpSpPr/>
          <p:nvPr/>
        </p:nvGrpSpPr>
        <p:grpSpPr>
          <a:xfrm>
            <a:off x="6019800" y="3352800"/>
            <a:ext cx="1371600" cy="954107"/>
            <a:chOff x="6019800" y="3352800"/>
            <a:chExt cx="1371600" cy="954107"/>
          </a:xfrm>
        </p:grpSpPr>
        <p:sp>
          <p:nvSpPr>
            <p:cNvPr id="29" name="Oval 28"/>
            <p:cNvSpPr/>
            <p:nvPr/>
          </p:nvSpPr>
          <p:spPr>
            <a:xfrm>
              <a:off x="6019800" y="3352800"/>
              <a:ext cx="1371600" cy="9144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6172200" y="3352800"/>
              <a:ext cx="1143000" cy="954107"/>
            </a:xfrm>
            <a:prstGeom prst="rect">
              <a:avLst/>
            </a:prstGeom>
            <a:noFill/>
          </p:spPr>
          <p:txBody>
            <a:bodyPr wrap="square" rtlCol="0">
              <a:spAutoFit/>
            </a:bodyPr>
            <a:lstStyle/>
            <a:p>
              <a:pPr marL="171450" indent="-171450" algn="ctr"/>
              <a:r>
                <a:rPr lang="en-US" sz="2800" b="1" dirty="0" smtClean="0">
                  <a:solidFill>
                    <a:schemeClr val="bg1"/>
                  </a:solidFill>
                </a:rPr>
                <a:t>North</a:t>
              </a:r>
            </a:p>
            <a:p>
              <a:pPr marL="171450" indent="-171450" algn="ctr"/>
              <a:r>
                <a:rPr lang="en-US" sz="2800" b="1" dirty="0" smtClean="0">
                  <a:solidFill>
                    <a:schemeClr val="bg1"/>
                  </a:solidFill>
                </a:rPr>
                <a:t>Rim</a:t>
              </a:r>
            </a:p>
          </p:txBody>
        </p:sp>
      </p:grpSp>
      <p:grpSp>
        <p:nvGrpSpPr>
          <p:cNvPr id="4" name="Group 50"/>
          <p:cNvGrpSpPr/>
          <p:nvPr/>
        </p:nvGrpSpPr>
        <p:grpSpPr>
          <a:xfrm>
            <a:off x="1341474" y="3697020"/>
            <a:ext cx="1295400" cy="2438400"/>
            <a:chOff x="1341474" y="3697020"/>
            <a:chExt cx="1295400" cy="2438400"/>
          </a:xfrm>
        </p:grpSpPr>
        <p:sp>
          <p:nvSpPr>
            <p:cNvPr id="32" name="Oval 31"/>
            <p:cNvSpPr/>
            <p:nvPr/>
          </p:nvSpPr>
          <p:spPr>
            <a:xfrm rot="2833792">
              <a:off x="769974" y="4268520"/>
              <a:ext cx="2438400" cy="12954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p:cNvSpPr txBox="1"/>
            <p:nvPr/>
          </p:nvSpPr>
          <p:spPr>
            <a:xfrm rot="2751159">
              <a:off x="1442194" y="4649062"/>
              <a:ext cx="1143000" cy="523220"/>
            </a:xfrm>
            <a:prstGeom prst="rect">
              <a:avLst/>
            </a:prstGeom>
            <a:noFill/>
          </p:spPr>
          <p:txBody>
            <a:bodyPr wrap="square" rtlCol="0">
              <a:spAutoFit/>
            </a:bodyPr>
            <a:lstStyle/>
            <a:p>
              <a:pPr marL="171450" indent="-171450" algn="ctr"/>
              <a:r>
                <a:rPr lang="en-US" sz="2800" b="1" dirty="0" smtClean="0">
                  <a:solidFill>
                    <a:schemeClr val="bg1"/>
                  </a:solidFill>
                </a:rPr>
                <a:t>West</a:t>
              </a:r>
            </a:p>
          </p:txBody>
        </p:sp>
      </p:grpSp>
      <p:grpSp>
        <p:nvGrpSpPr>
          <p:cNvPr id="5" name="Group 51"/>
          <p:cNvGrpSpPr/>
          <p:nvPr/>
        </p:nvGrpSpPr>
        <p:grpSpPr>
          <a:xfrm>
            <a:off x="3581400" y="3124200"/>
            <a:ext cx="1524000" cy="1066800"/>
            <a:chOff x="3581400" y="3124200"/>
            <a:chExt cx="1524000" cy="1066800"/>
          </a:xfrm>
        </p:grpSpPr>
        <p:sp>
          <p:nvSpPr>
            <p:cNvPr id="31" name="Oval 30"/>
            <p:cNvSpPr/>
            <p:nvPr/>
          </p:nvSpPr>
          <p:spPr>
            <a:xfrm>
              <a:off x="3581400" y="3124200"/>
              <a:ext cx="1524000" cy="10668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3733800" y="3200400"/>
              <a:ext cx="1295400" cy="954107"/>
            </a:xfrm>
            <a:prstGeom prst="rect">
              <a:avLst/>
            </a:prstGeom>
            <a:noFill/>
          </p:spPr>
          <p:txBody>
            <a:bodyPr wrap="square" rtlCol="0">
              <a:spAutoFit/>
            </a:bodyPr>
            <a:lstStyle/>
            <a:p>
              <a:pPr marL="171450" indent="-171450" algn="ctr"/>
              <a:r>
                <a:rPr lang="en-US" sz="2800" b="1" dirty="0" smtClean="0">
                  <a:solidFill>
                    <a:schemeClr val="bg1"/>
                  </a:solidFill>
                </a:rPr>
                <a:t>Havasu Falls</a:t>
              </a:r>
            </a:p>
          </p:txBody>
        </p:sp>
      </p:grpSp>
      <p:grpSp>
        <p:nvGrpSpPr>
          <p:cNvPr id="6" name="Group 42"/>
          <p:cNvGrpSpPr/>
          <p:nvPr/>
        </p:nvGrpSpPr>
        <p:grpSpPr>
          <a:xfrm>
            <a:off x="5791200" y="4191000"/>
            <a:ext cx="1371600" cy="954107"/>
            <a:chOff x="6019800" y="3352800"/>
            <a:chExt cx="1371600" cy="954107"/>
          </a:xfrm>
        </p:grpSpPr>
        <p:sp>
          <p:nvSpPr>
            <p:cNvPr id="44" name="Oval 43"/>
            <p:cNvSpPr/>
            <p:nvPr/>
          </p:nvSpPr>
          <p:spPr>
            <a:xfrm>
              <a:off x="6019800" y="3352800"/>
              <a:ext cx="1371600" cy="9144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p:cNvSpPr txBox="1"/>
            <p:nvPr/>
          </p:nvSpPr>
          <p:spPr>
            <a:xfrm>
              <a:off x="6172200" y="3352800"/>
              <a:ext cx="1143000" cy="954107"/>
            </a:xfrm>
            <a:prstGeom prst="rect">
              <a:avLst/>
            </a:prstGeom>
            <a:noFill/>
          </p:spPr>
          <p:txBody>
            <a:bodyPr wrap="square" rtlCol="0">
              <a:spAutoFit/>
            </a:bodyPr>
            <a:lstStyle/>
            <a:p>
              <a:pPr marL="171450" indent="-171450" algn="ctr"/>
              <a:r>
                <a:rPr lang="en-US" sz="2800" b="1" dirty="0" smtClean="0">
                  <a:solidFill>
                    <a:schemeClr val="bg1"/>
                  </a:solidFill>
                </a:rPr>
                <a:t>South</a:t>
              </a:r>
            </a:p>
            <a:p>
              <a:pPr marL="171450" indent="-171450" algn="ctr"/>
              <a:r>
                <a:rPr lang="en-US" sz="2800" b="1" dirty="0" smtClean="0">
                  <a:solidFill>
                    <a:schemeClr val="bg1"/>
                  </a:solidFill>
                </a:rPr>
                <a:t>Rim</a:t>
              </a:r>
            </a:p>
          </p:txBody>
        </p:sp>
      </p:grpSp>
      <p:pic>
        <p:nvPicPr>
          <p:cNvPr id="296962" name="Picture 2"/>
          <p:cNvPicPr>
            <a:picLocks noChangeAspect="1" noChangeArrowheads="1"/>
          </p:cNvPicPr>
          <p:nvPr/>
        </p:nvPicPr>
        <p:blipFill>
          <a:blip r:embed="rId3" cstate="print"/>
          <a:srcRect l="55000" t="52222" r="26250" b="17778"/>
          <a:stretch>
            <a:fillRect/>
          </a:stretch>
        </p:blipFill>
        <p:spPr bwMode="auto">
          <a:xfrm>
            <a:off x="5181600" y="3581400"/>
            <a:ext cx="2286000" cy="2057400"/>
          </a:xfrm>
          <a:prstGeom prst="rect">
            <a:avLst/>
          </a:prstGeom>
          <a:noFill/>
          <a:ln w="9525">
            <a:noFill/>
            <a:miter lim="800000"/>
            <a:headEnd/>
            <a:tailEnd/>
          </a:ln>
        </p:spPr>
      </p:pic>
      <p:pic>
        <p:nvPicPr>
          <p:cNvPr id="28" name="Picture 2" descr="https://cdn.alltrips.com/maps/park/az_grand_canyon_village_max.jpg"/>
          <p:cNvPicPr>
            <a:picLocks noChangeAspect="1" noChangeArrowheads="1"/>
          </p:cNvPicPr>
          <p:nvPr/>
        </p:nvPicPr>
        <p:blipFill>
          <a:blip r:embed="rId4" cstate="print"/>
          <a:srcRect r="26664" b="3731"/>
          <a:stretch>
            <a:fillRect/>
          </a:stretch>
        </p:blipFill>
        <p:spPr bwMode="auto">
          <a:xfrm>
            <a:off x="0" y="731520"/>
            <a:ext cx="9144000" cy="6126480"/>
          </a:xfrm>
          <a:prstGeom prst="rect">
            <a:avLst/>
          </a:prstGeom>
          <a:noFill/>
        </p:spPr>
      </p:pic>
      <p:sp>
        <p:nvSpPr>
          <p:cNvPr id="30" name="Freeform 29"/>
          <p:cNvSpPr/>
          <p:nvPr/>
        </p:nvSpPr>
        <p:spPr>
          <a:xfrm>
            <a:off x="4982966" y="3626778"/>
            <a:ext cx="2609636" cy="3030876"/>
          </a:xfrm>
          <a:custGeom>
            <a:avLst/>
            <a:gdLst>
              <a:gd name="connsiteX0" fmla="*/ 0 w 2609636"/>
              <a:gd name="connsiteY0" fmla="*/ 3030876 h 3030876"/>
              <a:gd name="connsiteX1" fmla="*/ 256854 w 2609636"/>
              <a:gd name="connsiteY1" fmla="*/ 2558265 h 3030876"/>
              <a:gd name="connsiteX2" fmla="*/ 780836 w 2609636"/>
              <a:gd name="connsiteY2" fmla="*/ 2116476 h 3030876"/>
              <a:gd name="connsiteX3" fmla="*/ 1571946 w 2609636"/>
              <a:gd name="connsiteY3" fmla="*/ 1715784 h 3030876"/>
              <a:gd name="connsiteX4" fmla="*/ 2054832 w 2609636"/>
              <a:gd name="connsiteY4" fmla="*/ 1366462 h 3030876"/>
              <a:gd name="connsiteX5" fmla="*/ 2445250 w 2609636"/>
              <a:gd name="connsiteY5" fmla="*/ 1017141 h 3030876"/>
              <a:gd name="connsiteX6" fmla="*/ 2609636 w 2609636"/>
              <a:gd name="connsiteY6" fmla="*/ 513707 h 3030876"/>
              <a:gd name="connsiteX7" fmla="*/ 2517169 w 2609636"/>
              <a:gd name="connsiteY7" fmla="*/ 174660 h 3030876"/>
              <a:gd name="connsiteX8" fmla="*/ 2363056 w 2609636"/>
              <a:gd name="connsiteY8" fmla="*/ 0 h 303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9636" h="3030876">
                <a:moveTo>
                  <a:pt x="0" y="3030876"/>
                </a:moveTo>
                <a:lnTo>
                  <a:pt x="256854" y="2558265"/>
                </a:lnTo>
                <a:lnTo>
                  <a:pt x="780836" y="2116476"/>
                </a:lnTo>
                <a:lnTo>
                  <a:pt x="1571946" y="1715784"/>
                </a:lnTo>
                <a:lnTo>
                  <a:pt x="2054832" y="1366462"/>
                </a:lnTo>
                <a:lnTo>
                  <a:pt x="2445250" y="1017141"/>
                </a:lnTo>
                <a:lnTo>
                  <a:pt x="2609636" y="513707"/>
                </a:lnTo>
                <a:lnTo>
                  <a:pt x="2517169" y="174660"/>
                </a:lnTo>
                <a:lnTo>
                  <a:pt x="2363056" y="0"/>
                </a:lnTo>
              </a:path>
            </a:pathLst>
          </a:cu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7406640" y="3626778"/>
            <a:ext cx="1737360" cy="1849348"/>
          </a:xfrm>
          <a:custGeom>
            <a:avLst/>
            <a:gdLst>
              <a:gd name="connsiteX0" fmla="*/ 1756881 w 1756881"/>
              <a:gd name="connsiteY0" fmla="*/ 1849348 h 1849348"/>
              <a:gd name="connsiteX1" fmla="*/ 1315092 w 1756881"/>
              <a:gd name="connsiteY1" fmla="*/ 1582220 h 1849348"/>
              <a:gd name="connsiteX2" fmla="*/ 811659 w 1756881"/>
              <a:gd name="connsiteY2" fmla="*/ 1356188 h 1849348"/>
              <a:gd name="connsiteX3" fmla="*/ 565079 w 1756881"/>
              <a:gd name="connsiteY3" fmla="*/ 1294543 h 1849348"/>
              <a:gd name="connsiteX4" fmla="*/ 143838 w 1756881"/>
              <a:gd name="connsiteY4" fmla="*/ 1109609 h 1849348"/>
              <a:gd name="connsiteX5" fmla="*/ 41097 w 1756881"/>
              <a:gd name="connsiteY5" fmla="*/ 1058238 h 1849348"/>
              <a:gd name="connsiteX6" fmla="*/ 154112 w 1756881"/>
              <a:gd name="connsiteY6" fmla="*/ 698642 h 1849348"/>
              <a:gd name="connsiteX7" fmla="*/ 174661 w 1756881"/>
              <a:gd name="connsiteY7" fmla="*/ 462337 h 1849348"/>
              <a:gd name="connsiteX8" fmla="*/ 92468 w 1756881"/>
              <a:gd name="connsiteY8" fmla="*/ 215757 h 1849348"/>
              <a:gd name="connsiteX9" fmla="*/ 0 w 1756881"/>
              <a:gd name="connsiteY9" fmla="*/ 0 h 184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6881" h="1849348">
                <a:moveTo>
                  <a:pt x="1756881" y="1849348"/>
                </a:moveTo>
                <a:lnTo>
                  <a:pt x="1315092" y="1582220"/>
                </a:lnTo>
                <a:lnTo>
                  <a:pt x="811659" y="1356188"/>
                </a:lnTo>
                <a:lnTo>
                  <a:pt x="565079" y="1294543"/>
                </a:lnTo>
                <a:lnTo>
                  <a:pt x="143838" y="1109609"/>
                </a:lnTo>
                <a:lnTo>
                  <a:pt x="41097" y="1058238"/>
                </a:lnTo>
                <a:lnTo>
                  <a:pt x="154112" y="698642"/>
                </a:lnTo>
                <a:lnTo>
                  <a:pt x="174661" y="462337"/>
                </a:lnTo>
                <a:lnTo>
                  <a:pt x="92468" y="215757"/>
                </a:lnTo>
                <a:lnTo>
                  <a:pt x="0" y="0"/>
                </a:lnTo>
              </a:path>
            </a:pathLst>
          </a:cu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7" name="Group 36"/>
          <p:cNvGrpSpPr/>
          <p:nvPr/>
        </p:nvGrpSpPr>
        <p:grpSpPr>
          <a:xfrm>
            <a:off x="9144000" y="228600"/>
            <a:ext cx="7315200" cy="5852161"/>
            <a:chOff x="685800" y="1005839"/>
            <a:chExt cx="7315200" cy="5852161"/>
          </a:xfrm>
        </p:grpSpPr>
        <p:pic>
          <p:nvPicPr>
            <p:cNvPr id="296964" name="Picture 4" descr="A concrete walkway next to the rim of the canyon with people walking along it"/>
            <p:cNvPicPr>
              <a:picLocks noChangeAspect="1" noChangeArrowheads="1"/>
            </p:cNvPicPr>
            <p:nvPr/>
          </p:nvPicPr>
          <p:blipFill>
            <a:blip r:embed="rId5" cstate="print"/>
            <a:srcRect/>
            <a:stretch>
              <a:fillRect/>
            </a:stretch>
          </p:blipFill>
          <p:spPr bwMode="auto">
            <a:xfrm>
              <a:off x="685800" y="1005839"/>
              <a:ext cx="7315200" cy="5852161"/>
            </a:xfrm>
            <a:prstGeom prst="rect">
              <a:avLst/>
            </a:prstGeom>
            <a:noFill/>
          </p:spPr>
        </p:pic>
        <p:sp>
          <p:nvSpPr>
            <p:cNvPr id="34" name="Rounded Rectangle 33"/>
            <p:cNvSpPr/>
            <p:nvPr/>
          </p:nvSpPr>
          <p:spPr>
            <a:xfrm>
              <a:off x="5334000" y="2971800"/>
              <a:ext cx="1143000" cy="1676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3276600" y="3276600"/>
              <a:ext cx="1143000" cy="1066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4724400" y="5903893"/>
              <a:ext cx="3276600" cy="954107"/>
            </a:xfrm>
            <a:prstGeom prst="rect">
              <a:avLst/>
            </a:prstGeom>
            <a:solidFill>
              <a:schemeClr val="bg1"/>
            </a:solidFill>
          </p:spPr>
          <p:txBody>
            <a:bodyPr wrap="square" rtlCol="0">
              <a:spAutoFit/>
            </a:bodyPr>
            <a:lstStyle/>
            <a:p>
              <a:pPr marL="171450" indent="-171450"/>
              <a:r>
                <a:rPr lang="en-US" sz="2800" dirty="0" smtClean="0"/>
                <a:t>Every meter walked = 1 million years</a:t>
              </a:r>
            </a:p>
          </p:txBody>
        </p:sp>
      </p:grpSp>
      <p:sp>
        <p:nvSpPr>
          <p:cNvPr id="55" name="TextBox 54"/>
          <p:cNvSpPr txBox="1"/>
          <p:nvPr/>
        </p:nvSpPr>
        <p:spPr>
          <a:xfrm>
            <a:off x="0" y="5473005"/>
            <a:ext cx="2286000" cy="1384995"/>
          </a:xfrm>
          <a:prstGeom prst="rect">
            <a:avLst/>
          </a:prstGeom>
          <a:solidFill>
            <a:schemeClr val="bg1"/>
          </a:solidFill>
        </p:spPr>
        <p:txBody>
          <a:bodyPr wrap="square" rtlCol="0">
            <a:spAutoFit/>
          </a:bodyPr>
          <a:lstStyle/>
          <a:p>
            <a:pPr marL="171450" indent="-171450" algn="ctr"/>
            <a:r>
              <a:rPr lang="en-US" sz="2800" u="sng" dirty="0" smtClean="0"/>
              <a:t>Trails</a:t>
            </a:r>
          </a:p>
          <a:p>
            <a:pPr marL="171450" indent="-171450">
              <a:buFontTx/>
              <a:buChar char="-"/>
            </a:pPr>
            <a:r>
              <a:rPr lang="en-US" sz="2800" dirty="0" smtClean="0"/>
              <a:t>Hermit</a:t>
            </a:r>
          </a:p>
          <a:p>
            <a:pPr marL="171450" indent="-171450">
              <a:buFontTx/>
              <a:buChar char="-"/>
            </a:pPr>
            <a:r>
              <a:rPr lang="en-US" sz="2800" dirty="0" smtClean="0"/>
              <a:t>Bright Angel</a:t>
            </a:r>
          </a:p>
        </p:txBody>
      </p:sp>
      <p:grpSp>
        <p:nvGrpSpPr>
          <p:cNvPr id="82" name="Group 81"/>
          <p:cNvGrpSpPr/>
          <p:nvPr/>
        </p:nvGrpSpPr>
        <p:grpSpPr>
          <a:xfrm>
            <a:off x="6858000" y="1905000"/>
            <a:ext cx="2286000" cy="1219200"/>
            <a:chOff x="6858000" y="1905000"/>
            <a:chExt cx="2286000" cy="1219200"/>
          </a:xfrm>
        </p:grpSpPr>
        <p:sp>
          <p:nvSpPr>
            <p:cNvPr id="39" name="TextBox 38"/>
            <p:cNvSpPr txBox="1"/>
            <p:nvPr/>
          </p:nvSpPr>
          <p:spPr>
            <a:xfrm>
              <a:off x="6858000" y="1905000"/>
              <a:ext cx="2286000" cy="523220"/>
            </a:xfrm>
            <a:prstGeom prst="rect">
              <a:avLst/>
            </a:prstGeom>
            <a:solidFill>
              <a:schemeClr val="bg1"/>
            </a:solidFill>
          </p:spPr>
          <p:txBody>
            <a:bodyPr wrap="square" rtlCol="0">
              <a:spAutoFit/>
            </a:bodyPr>
            <a:lstStyle/>
            <a:p>
              <a:pPr marL="171450" indent="-171450"/>
              <a:r>
                <a:rPr lang="en-US" sz="2800" dirty="0" smtClean="0"/>
                <a:t>Visitor Center</a:t>
              </a:r>
            </a:p>
          </p:txBody>
        </p:sp>
        <p:cxnSp>
          <p:nvCxnSpPr>
            <p:cNvPr id="58" name="Straight Arrow Connector 57"/>
            <p:cNvCxnSpPr>
              <a:stCxn id="39" idx="2"/>
            </p:cNvCxnSpPr>
            <p:nvPr/>
          </p:nvCxnSpPr>
          <p:spPr>
            <a:xfrm flipH="1">
              <a:off x="6934200" y="2428220"/>
              <a:ext cx="1066800" cy="695980"/>
            </a:xfrm>
            <a:prstGeom prst="straightConnector1">
              <a:avLst/>
            </a:prstGeom>
            <a:ln w="76200">
              <a:solidFill>
                <a:srgbClr val="FF0000"/>
              </a:solidFill>
              <a:tailEnd type="arrow"/>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5562600" y="762000"/>
            <a:ext cx="2971800" cy="1219201"/>
            <a:chOff x="5562600" y="762000"/>
            <a:chExt cx="2971800" cy="1219201"/>
          </a:xfrm>
        </p:grpSpPr>
        <p:sp>
          <p:nvSpPr>
            <p:cNvPr id="53" name="TextBox 52"/>
            <p:cNvSpPr txBox="1"/>
            <p:nvPr/>
          </p:nvSpPr>
          <p:spPr>
            <a:xfrm>
              <a:off x="5791200" y="762000"/>
              <a:ext cx="2743200" cy="954107"/>
            </a:xfrm>
            <a:prstGeom prst="rect">
              <a:avLst/>
            </a:prstGeom>
            <a:solidFill>
              <a:schemeClr val="bg1"/>
            </a:solidFill>
          </p:spPr>
          <p:txBody>
            <a:bodyPr wrap="square" rtlCol="0">
              <a:spAutoFit/>
            </a:bodyPr>
            <a:lstStyle/>
            <a:p>
              <a:pPr marL="171450" indent="-171450" algn="ctr"/>
              <a:r>
                <a:rPr lang="en-US" sz="2800" dirty="0" smtClean="0"/>
                <a:t>Geology Mus. &amp; Kaibab Trailhead</a:t>
              </a:r>
            </a:p>
          </p:txBody>
        </p:sp>
        <p:cxnSp>
          <p:nvCxnSpPr>
            <p:cNvPr id="59" name="Straight Arrow Connector 58"/>
            <p:cNvCxnSpPr>
              <a:stCxn id="53" idx="2"/>
            </p:cNvCxnSpPr>
            <p:nvPr/>
          </p:nvCxnSpPr>
          <p:spPr>
            <a:xfrm flipH="1">
              <a:off x="5562600" y="1716107"/>
              <a:ext cx="1600200" cy="265094"/>
            </a:xfrm>
            <a:prstGeom prst="straightConnector1">
              <a:avLst/>
            </a:prstGeom>
            <a:ln w="76200">
              <a:solidFill>
                <a:srgbClr val="FF0000"/>
              </a:solidFill>
              <a:tailEnd type="arrow"/>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84" name="Group 83"/>
          <p:cNvGrpSpPr/>
          <p:nvPr/>
        </p:nvGrpSpPr>
        <p:grpSpPr>
          <a:xfrm>
            <a:off x="3352800" y="762000"/>
            <a:ext cx="2286000" cy="1524000"/>
            <a:chOff x="3352800" y="762000"/>
            <a:chExt cx="2286000" cy="1524000"/>
          </a:xfrm>
        </p:grpSpPr>
        <p:sp>
          <p:nvSpPr>
            <p:cNvPr id="54" name="TextBox 53"/>
            <p:cNvSpPr txBox="1"/>
            <p:nvPr/>
          </p:nvSpPr>
          <p:spPr>
            <a:xfrm>
              <a:off x="3352800" y="762000"/>
              <a:ext cx="2286000" cy="954107"/>
            </a:xfrm>
            <a:prstGeom prst="rect">
              <a:avLst/>
            </a:prstGeom>
            <a:solidFill>
              <a:schemeClr val="bg1"/>
            </a:solidFill>
          </p:spPr>
          <p:txBody>
            <a:bodyPr wrap="square" rtlCol="0">
              <a:spAutoFit/>
            </a:bodyPr>
            <a:lstStyle/>
            <a:p>
              <a:pPr marL="171450" indent="-171450" algn="ctr"/>
              <a:r>
                <a:rPr lang="en-US" sz="2800" dirty="0" smtClean="0"/>
                <a:t>Geologic Time Walking Path</a:t>
              </a:r>
            </a:p>
          </p:txBody>
        </p:sp>
        <p:cxnSp>
          <p:nvCxnSpPr>
            <p:cNvPr id="62" name="Straight Arrow Connector 61"/>
            <p:cNvCxnSpPr>
              <a:stCxn id="54" idx="2"/>
            </p:cNvCxnSpPr>
            <p:nvPr/>
          </p:nvCxnSpPr>
          <p:spPr>
            <a:xfrm>
              <a:off x="4495800" y="1716107"/>
              <a:ext cx="381000" cy="569893"/>
            </a:xfrm>
            <a:prstGeom prst="straightConnector1">
              <a:avLst/>
            </a:prstGeom>
            <a:ln w="76200">
              <a:solidFill>
                <a:srgbClr val="FF0000"/>
              </a:solidFill>
              <a:tailEnd type="arrow"/>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cxnSp>
        <p:nvCxnSpPr>
          <p:cNvPr id="65" name="Straight Arrow Connector 64"/>
          <p:cNvCxnSpPr/>
          <p:nvPr/>
        </p:nvCxnSpPr>
        <p:spPr>
          <a:xfrm flipH="1" flipV="1">
            <a:off x="228600" y="3886201"/>
            <a:ext cx="304800" cy="2057399"/>
          </a:xfrm>
          <a:prstGeom prst="straightConnector1">
            <a:avLst/>
          </a:prstGeom>
          <a:ln w="76200">
            <a:solidFill>
              <a:srgbClr val="FF0000"/>
            </a:solidFill>
            <a:tailEnd type="arrow"/>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81" name="Freeform 80"/>
          <p:cNvSpPr/>
          <p:nvPr/>
        </p:nvSpPr>
        <p:spPr>
          <a:xfrm>
            <a:off x="1191802" y="3657600"/>
            <a:ext cx="780836" cy="2774022"/>
          </a:xfrm>
          <a:custGeom>
            <a:avLst/>
            <a:gdLst>
              <a:gd name="connsiteX0" fmla="*/ 205483 w 780836"/>
              <a:gd name="connsiteY0" fmla="*/ 2774022 h 2774022"/>
              <a:gd name="connsiteX1" fmla="*/ 780836 w 780836"/>
              <a:gd name="connsiteY1" fmla="*/ 1869897 h 2774022"/>
              <a:gd name="connsiteX2" fmla="*/ 0 w 780836"/>
              <a:gd name="connsiteY2" fmla="*/ 0 h 2774022"/>
            </a:gdLst>
            <a:ahLst/>
            <a:cxnLst>
              <a:cxn ang="0">
                <a:pos x="connsiteX0" y="connsiteY0"/>
              </a:cxn>
              <a:cxn ang="0">
                <a:pos x="connsiteX1" y="connsiteY1"/>
              </a:cxn>
              <a:cxn ang="0">
                <a:pos x="connsiteX2" y="connsiteY2"/>
              </a:cxn>
            </a:cxnLst>
            <a:rect l="l" t="t" r="r" b="b"/>
            <a:pathLst>
              <a:path w="780836" h="2774022">
                <a:moveTo>
                  <a:pt x="205483" y="2774022"/>
                </a:moveTo>
                <a:lnTo>
                  <a:pt x="780836" y="1869897"/>
                </a:lnTo>
                <a:lnTo>
                  <a:pt x="0" y="0"/>
                </a:lnTo>
              </a:path>
            </a:pathLst>
          </a:custGeom>
          <a:ln w="76200">
            <a:solidFill>
              <a:srgbClr val="FF0000"/>
            </a:solidFill>
            <a:tailEnd type="arrow"/>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0" name="Picture 2" descr="https://cdn.alltrips.com/maps/park/az_grand_canyon_village_max.jpg"/>
          <p:cNvPicPr>
            <a:picLocks noChangeAspect="1" noChangeArrowheads="1"/>
          </p:cNvPicPr>
          <p:nvPr/>
        </p:nvPicPr>
        <p:blipFill>
          <a:blip r:embed="rId4" cstate="print"/>
          <a:srcRect l="5500" t="31132" r="68832" b="38934"/>
          <a:stretch>
            <a:fillRect/>
          </a:stretch>
        </p:blipFill>
        <p:spPr bwMode="auto">
          <a:xfrm>
            <a:off x="685800" y="2720052"/>
            <a:ext cx="3200400" cy="1905000"/>
          </a:xfrm>
          <a:prstGeom prst="rect">
            <a:avLst/>
          </a:prstGeom>
          <a:noFill/>
        </p:spPr>
      </p:pic>
      <p:grpSp>
        <p:nvGrpSpPr>
          <p:cNvPr id="89" name="Group 88"/>
          <p:cNvGrpSpPr/>
          <p:nvPr/>
        </p:nvGrpSpPr>
        <p:grpSpPr>
          <a:xfrm>
            <a:off x="990600" y="762000"/>
            <a:ext cx="2286000" cy="2590800"/>
            <a:chOff x="990600" y="762000"/>
            <a:chExt cx="2286000" cy="2590800"/>
          </a:xfrm>
        </p:grpSpPr>
        <p:sp>
          <p:nvSpPr>
            <p:cNvPr id="56" name="TextBox 55"/>
            <p:cNvSpPr txBox="1"/>
            <p:nvPr/>
          </p:nvSpPr>
          <p:spPr>
            <a:xfrm>
              <a:off x="990600" y="762000"/>
              <a:ext cx="2286000" cy="954107"/>
            </a:xfrm>
            <a:prstGeom prst="rect">
              <a:avLst/>
            </a:prstGeom>
            <a:solidFill>
              <a:schemeClr val="bg1"/>
            </a:solidFill>
          </p:spPr>
          <p:txBody>
            <a:bodyPr wrap="square" rtlCol="0">
              <a:spAutoFit/>
            </a:bodyPr>
            <a:lstStyle/>
            <a:p>
              <a:pPr marL="171450" indent="-171450" algn="ctr"/>
              <a:r>
                <a:rPr lang="en-US" sz="2800" dirty="0" smtClean="0"/>
                <a:t>Historic Architecture</a:t>
              </a:r>
            </a:p>
          </p:txBody>
        </p:sp>
        <p:sp>
          <p:nvSpPr>
            <p:cNvPr id="85" name="Left Brace 84"/>
            <p:cNvSpPr/>
            <p:nvPr/>
          </p:nvSpPr>
          <p:spPr>
            <a:xfrm rot="5400000">
              <a:off x="1943100" y="2324100"/>
              <a:ext cx="457200" cy="1600200"/>
            </a:xfrm>
            <a:prstGeom prst="leftBrace">
              <a:avLst/>
            </a:prstGeom>
            <a:ln w="76200">
              <a:solidFill>
                <a:srgbClr val="FF0000"/>
              </a:solidFill>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6" name="Straight Arrow Connector 85"/>
            <p:cNvCxnSpPr>
              <a:stCxn id="56" idx="2"/>
              <a:endCxn id="85" idx="1"/>
            </p:cNvCxnSpPr>
            <p:nvPr/>
          </p:nvCxnSpPr>
          <p:spPr>
            <a:xfrm>
              <a:off x="2133600" y="1716107"/>
              <a:ext cx="38100" cy="1179493"/>
            </a:xfrm>
            <a:prstGeom prst="straightConnector1">
              <a:avLst/>
            </a:prstGeom>
            <a:ln w="76200">
              <a:solidFill>
                <a:srgbClr val="FF0000"/>
              </a:solidFill>
              <a:tailEnd type="arrow"/>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pic>
        <p:nvPicPr>
          <p:cNvPr id="91" name="Picture 2" descr="https://cdn.alltrips.com/maps/park/az_grand_canyon_village_max.jpg"/>
          <p:cNvPicPr>
            <a:picLocks noChangeAspect="1" noChangeArrowheads="1"/>
          </p:cNvPicPr>
          <p:nvPr/>
        </p:nvPicPr>
        <p:blipFill>
          <a:blip r:embed="rId4" cstate="print"/>
          <a:srcRect l="5500" t="31132" r="68832" b="38934"/>
          <a:stretch>
            <a:fillRect/>
          </a:stretch>
        </p:blipFill>
        <p:spPr bwMode="auto">
          <a:xfrm>
            <a:off x="4572000" y="762000"/>
            <a:ext cx="4572000" cy="2721429"/>
          </a:xfrm>
          <a:prstGeom prst="rect">
            <a:avLst/>
          </a:prstGeom>
          <a:noFill/>
          <a:ln w="5715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5"/>
                                        </p:tgtEl>
                                      </p:cBhvr>
                                    </p:animEffect>
                                    <p:set>
                                      <p:cBhvr>
                                        <p:cTn id="10" dur="1" fill="hold">
                                          <p:stCondLst>
                                            <p:cond delay="1999"/>
                                          </p:stCondLst>
                                        </p:cTn>
                                        <p:tgtEl>
                                          <p:spTgt spid="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2000"/>
                                        <p:tgtEl>
                                          <p:spTgt spid="2"/>
                                        </p:tgtEl>
                                      </p:cBhvr>
                                    </p:animEffect>
                                    <p:set>
                                      <p:cBhvr>
                                        <p:cTn id="13" dur="1" fill="hold">
                                          <p:stCondLst>
                                            <p:cond delay="19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96962"/>
                                        </p:tgtEl>
                                        <p:attrNameLst>
                                          <p:attrName>style.visibility</p:attrName>
                                        </p:attrNameLst>
                                      </p:cBhvr>
                                      <p:to>
                                        <p:strVal val="visible"/>
                                      </p:to>
                                    </p:set>
                                    <p:animEffect transition="in" filter="fade">
                                      <p:cBhvr>
                                        <p:cTn id="18" dur="1000"/>
                                        <p:tgtEl>
                                          <p:spTgt spid="296962"/>
                                        </p:tgtEl>
                                      </p:cBhvr>
                                    </p:animEffect>
                                  </p:childTnLst>
                                </p:cTn>
                              </p:par>
                              <p:par>
                                <p:cTn id="19" presetID="6" presetClass="emph" presetSubtype="0" fill="hold" nodeType="withEffect">
                                  <p:stCondLst>
                                    <p:cond delay="0"/>
                                  </p:stCondLst>
                                  <p:childTnLst>
                                    <p:animScale>
                                      <p:cBhvr>
                                        <p:cTn id="20" dur="2000" fill="hold"/>
                                        <p:tgtEl>
                                          <p:spTgt spid="296962"/>
                                        </p:tgtEl>
                                      </p:cBhvr>
                                      <p:by x="250000" y="250000"/>
                                    </p:animScale>
                                  </p:childTnLst>
                                </p:cTn>
                              </p:par>
                              <p:par>
                                <p:cTn id="21" presetID="35" presetClass="path" presetSubtype="0" accel="50000" decel="50000" fill="hold" nodeType="withEffect">
                                  <p:stCondLst>
                                    <p:cond delay="0"/>
                                  </p:stCondLst>
                                  <p:childTnLst>
                                    <p:animMotion origin="layout" path="M 3.33333E-6 4.27481E-6 L -0.18334 -0.161 " pathEditMode="relative" rAng="0" ptsTypes="AA">
                                      <p:cBhvr>
                                        <p:cTn id="22" dur="2000" fill="hold"/>
                                        <p:tgtEl>
                                          <p:spTgt spid="296962"/>
                                        </p:tgtEl>
                                        <p:attrNameLst>
                                          <p:attrName>ppt_x</p:attrName>
                                          <p:attrName>ppt_y</p:attrName>
                                        </p:attrNameLst>
                                      </p:cBhvr>
                                      <p:rCtr x="-92" y="-80"/>
                                    </p:animMotion>
                                  </p:childTnLst>
                                </p:cTn>
                              </p:par>
                              <p:par>
                                <p:cTn id="23" presetID="53" presetClass="entr" presetSubtype="0" fill="hold" nodeType="withEffect">
                                  <p:stCondLst>
                                    <p:cond delay="1500"/>
                                  </p:stCondLst>
                                  <p:childTnLst>
                                    <p:set>
                                      <p:cBhvr>
                                        <p:cTn id="24" dur="1" fill="hold">
                                          <p:stCondLst>
                                            <p:cond delay="0"/>
                                          </p:stCondLst>
                                        </p:cTn>
                                        <p:tgtEl>
                                          <p:spTgt spid="28"/>
                                        </p:tgtEl>
                                        <p:attrNameLst>
                                          <p:attrName>style.visibility</p:attrName>
                                        </p:attrNameLst>
                                      </p:cBhvr>
                                      <p:to>
                                        <p:strVal val="visible"/>
                                      </p:to>
                                    </p:set>
                                    <p:anim calcmode="lin" valueType="num">
                                      <p:cBhvr>
                                        <p:cTn id="25" dur="1000" fill="hold"/>
                                        <p:tgtEl>
                                          <p:spTgt spid="28"/>
                                        </p:tgtEl>
                                        <p:attrNameLst>
                                          <p:attrName>ppt_w</p:attrName>
                                        </p:attrNameLst>
                                      </p:cBhvr>
                                      <p:tavLst>
                                        <p:tav tm="0">
                                          <p:val>
                                            <p:fltVal val="0"/>
                                          </p:val>
                                        </p:tav>
                                        <p:tav tm="100000">
                                          <p:val>
                                            <p:strVal val="#ppt_w"/>
                                          </p:val>
                                        </p:tav>
                                      </p:tavLst>
                                    </p:anim>
                                    <p:anim calcmode="lin" valueType="num">
                                      <p:cBhvr>
                                        <p:cTn id="26" dur="1000" fill="hold"/>
                                        <p:tgtEl>
                                          <p:spTgt spid="28"/>
                                        </p:tgtEl>
                                        <p:attrNameLst>
                                          <p:attrName>ppt_h</p:attrName>
                                        </p:attrNameLst>
                                      </p:cBhvr>
                                      <p:tavLst>
                                        <p:tav tm="0">
                                          <p:val>
                                            <p:fltVal val="0"/>
                                          </p:val>
                                        </p:tav>
                                        <p:tav tm="100000">
                                          <p:val>
                                            <p:strVal val="#ppt_h"/>
                                          </p:val>
                                        </p:tav>
                                      </p:tavLst>
                                    </p:anim>
                                    <p:animEffect transition="in" filter="fade">
                                      <p:cBhvr>
                                        <p:cTn id="27" dur="10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20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20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82"/>
                                        </p:tgtEl>
                                        <p:attrNameLst>
                                          <p:attrName>style.visibility</p:attrName>
                                        </p:attrNameLst>
                                      </p:cBhvr>
                                      <p:to>
                                        <p:strVal val="visible"/>
                                      </p:to>
                                    </p:set>
                                    <p:animEffect transition="in" filter="wipe(up)">
                                      <p:cBhvr>
                                        <p:cTn id="42" dur="1000"/>
                                        <p:tgtEl>
                                          <p:spTgt spid="8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83"/>
                                        </p:tgtEl>
                                        <p:attrNameLst>
                                          <p:attrName>style.visibility</p:attrName>
                                        </p:attrNameLst>
                                      </p:cBhvr>
                                      <p:to>
                                        <p:strVal val="visible"/>
                                      </p:to>
                                    </p:set>
                                    <p:animEffect transition="in" filter="wipe(up)">
                                      <p:cBhvr>
                                        <p:cTn id="47" dur="1000"/>
                                        <p:tgtEl>
                                          <p:spTgt spid="8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84"/>
                                        </p:tgtEl>
                                        <p:attrNameLst>
                                          <p:attrName>style.visibility</p:attrName>
                                        </p:attrNameLst>
                                      </p:cBhvr>
                                      <p:to>
                                        <p:strVal val="visible"/>
                                      </p:to>
                                    </p:set>
                                    <p:animEffect transition="in" filter="wipe(up)">
                                      <p:cBhvr>
                                        <p:cTn id="52" dur="1000"/>
                                        <p:tgtEl>
                                          <p:spTgt spid="8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wipe(up)">
                                      <p:cBhvr>
                                        <p:cTn id="57" dur="1000"/>
                                        <p:tgtEl>
                                          <p:spTgt spid="55"/>
                                        </p:tgtEl>
                                      </p:cBhvr>
                                    </p:animEffect>
                                  </p:childTnLst>
                                </p:cTn>
                              </p:par>
                            </p:childTnLst>
                          </p:cTn>
                        </p:par>
                        <p:par>
                          <p:cTn id="58" fill="hold">
                            <p:stCondLst>
                              <p:cond delay="1000"/>
                            </p:stCondLst>
                            <p:childTnLst>
                              <p:par>
                                <p:cTn id="59" presetID="22" presetClass="entr" presetSubtype="4" fill="hold" nodeType="afterEffect">
                                  <p:stCondLst>
                                    <p:cond delay="0"/>
                                  </p:stCondLst>
                                  <p:childTnLst>
                                    <p:set>
                                      <p:cBhvr>
                                        <p:cTn id="60" dur="1" fill="hold">
                                          <p:stCondLst>
                                            <p:cond delay="0"/>
                                          </p:stCondLst>
                                        </p:cTn>
                                        <p:tgtEl>
                                          <p:spTgt spid="65"/>
                                        </p:tgtEl>
                                        <p:attrNameLst>
                                          <p:attrName>style.visibility</p:attrName>
                                        </p:attrNameLst>
                                      </p:cBhvr>
                                      <p:to>
                                        <p:strVal val="visible"/>
                                      </p:to>
                                    </p:set>
                                    <p:animEffect transition="in" filter="wipe(down)">
                                      <p:cBhvr>
                                        <p:cTn id="61" dur="1000"/>
                                        <p:tgtEl>
                                          <p:spTgt spid="6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81"/>
                                        </p:tgtEl>
                                        <p:attrNameLst>
                                          <p:attrName>style.visibility</p:attrName>
                                        </p:attrNameLst>
                                      </p:cBhvr>
                                      <p:to>
                                        <p:strVal val="visible"/>
                                      </p:to>
                                    </p:set>
                                    <p:animEffect transition="in" filter="wipe(down)">
                                      <p:cBhvr>
                                        <p:cTn id="66" dur="1000"/>
                                        <p:tgtEl>
                                          <p:spTgt spid="81"/>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89"/>
                                        </p:tgtEl>
                                        <p:attrNameLst>
                                          <p:attrName>style.visibility</p:attrName>
                                        </p:attrNameLst>
                                      </p:cBhvr>
                                      <p:to>
                                        <p:strVal val="visible"/>
                                      </p:to>
                                    </p:set>
                                    <p:animEffect transition="in" filter="wipe(up)">
                                      <p:cBhvr>
                                        <p:cTn id="71" dur="1000"/>
                                        <p:tgtEl>
                                          <p:spTgt spid="89"/>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90"/>
                                        </p:tgtEl>
                                        <p:attrNameLst>
                                          <p:attrName>style.visibility</p:attrName>
                                        </p:attrNameLst>
                                      </p:cBhvr>
                                      <p:to>
                                        <p:strVal val="visible"/>
                                      </p:to>
                                    </p:set>
                                  </p:childTnLst>
                                </p:cTn>
                              </p:par>
                              <p:par>
                                <p:cTn id="76" presetID="6" presetClass="emph" presetSubtype="0" fill="hold" nodeType="withEffect">
                                  <p:stCondLst>
                                    <p:cond delay="0"/>
                                  </p:stCondLst>
                                  <p:childTnLst>
                                    <p:animScale>
                                      <p:cBhvr>
                                        <p:cTn id="77" dur="2000" fill="hold"/>
                                        <p:tgtEl>
                                          <p:spTgt spid="90"/>
                                        </p:tgtEl>
                                      </p:cBhvr>
                                      <p:by x="150000" y="150000"/>
                                    </p:animScale>
                                  </p:childTnLst>
                                </p:cTn>
                              </p:par>
                              <p:par>
                                <p:cTn id="78" presetID="63" presetClass="path" presetSubtype="0" accel="50000" decel="50000" fill="hold" nodeType="withEffect">
                                  <p:stCondLst>
                                    <p:cond delay="0"/>
                                  </p:stCondLst>
                                  <p:childTnLst>
                                    <p:animMotion origin="layout" path="M 0 4.89244E-6 L 0.50833 -0.22415 " pathEditMode="relative" rAng="0" ptsTypes="AA">
                                      <p:cBhvr>
                                        <p:cTn id="79" dur="2000" fill="hold"/>
                                        <p:tgtEl>
                                          <p:spTgt spid="90"/>
                                        </p:tgtEl>
                                        <p:attrNameLst>
                                          <p:attrName>ppt_x</p:attrName>
                                          <p:attrName>ppt_y</p:attrName>
                                        </p:attrNameLst>
                                      </p:cBhvr>
                                      <p:rCtr x="254" y="-112"/>
                                    </p:animMotion>
                                  </p:childTnLst>
                                </p:cTn>
                              </p:par>
                              <p:par>
                                <p:cTn id="80" presetID="10" presetClass="entr" presetSubtype="0" fill="hold" nodeType="withEffect">
                                  <p:stCondLst>
                                    <p:cond delay="1500"/>
                                  </p:stCondLst>
                                  <p:childTnLst>
                                    <p:set>
                                      <p:cBhvr>
                                        <p:cTn id="81" dur="1" fill="hold">
                                          <p:stCondLst>
                                            <p:cond delay="0"/>
                                          </p:stCondLst>
                                        </p:cTn>
                                        <p:tgtEl>
                                          <p:spTgt spid="91"/>
                                        </p:tgtEl>
                                        <p:attrNameLst>
                                          <p:attrName>style.visibility</p:attrName>
                                        </p:attrNameLst>
                                      </p:cBhvr>
                                      <p:to>
                                        <p:strVal val="visible"/>
                                      </p:to>
                                    </p:set>
                                    <p:animEffect transition="in" filter="fade">
                                      <p:cBhvr>
                                        <p:cTn id="82" dur="2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P spid="55" grpId="0" animBg="1"/>
      <p:bldP spid="81"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SIDE NOTE: LASER-CUT TOPOGRAPHIC MAP</a:t>
            </a:r>
            <a:endParaRPr lang="en-US" dirty="0"/>
          </a:p>
        </p:txBody>
      </p:sp>
      <p:pic>
        <p:nvPicPr>
          <p:cNvPr id="3" name="Picture 5" descr="https://cdn.shopify.com/s/files/1/0874/7954/products/IMG_0147.jpg?v=1568776230"/>
          <p:cNvPicPr>
            <a:picLocks noChangeAspect="1" noChangeArrowheads="1"/>
          </p:cNvPicPr>
          <p:nvPr/>
        </p:nvPicPr>
        <p:blipFill>
          <a:blip r:embed="rId2" cstate="print"/>
          <a:srcRect/>
          <a:stretch>
            <a:fillRect/>
          </a:stretch>
        </p:blipFill>
        <p:spPr bwMode="auto">
          <a:xfrm>
            <a:off x="0" y="762000"/>
            <a:ext cx="9144000" cy="4719340"/>
          </a:xfrm>
          <a:prstGeom prst="rect">
            <a:avLst/>
          </a:prstGeom>
          <a:noFill/>
        </p:spPr>
      </p:pic>
      <p:pic>
        <p:nvPicPr>
          <p:cNvPr id="4" name="Picture 6"/>
          <p:cNvPicPr>
            <a:picLocks noChangeAspect="1" noChangeArrowheads="1"/>
          </p:cNvPicPr>
          <p:nvPr/>
        </p:nvPicPr>
        <p:blipFill>
          <a:blip r:embed="rId3" cstate="print"/>
          <a:srcRect/>
          <a:stretch>
            <a:fillRect/>
          </a:stretch>
        </p:blipFill>
        <p:spPr bwMode="auto">
          <a:xfrm>
            <a:off x="0" y="4114800"/>
            <a:ext cx="2300199" cy="2743200"/>
          </a:xfrm>
          <a:prstGeom prst="rect">
            <a:avLst/>
          </a:prstGeom>
          <a:noFill/>
          <a:ln w="9525">
            <a:noFill/>
            <a:miter lim="800000"/>
            <a:headEnd/>
            <a:tailEnd/>
          </a:ln>
        </p:spPr>
      </p:pic>
      <p:pic>
        <p:nvPicPr>
          <p:cNvPr id="5" name="Picture 5" descr="https://cdn.shopify.com/s/files/1/0874/7954/products/IMG_0147.jpg?v=1568776230"/>
          <p:cNvPicPr>
            <a:picLocks noChangeAspect="1" noChangeArrowheads="1"/>
          </p:cNvPicPr>
          <p:nvPr/>
        </p:nvPicPr>
        <p:blipFill>
          <a:blip r:embed="rId2" cstate="print"/>
          <a:srcRect l="32500" t="25834" r="35417" b="39452"/>
          <a:stretch>
            <a:fillRect/>
          </a:stretch>
        </p:blipFill>
        <p:spPr bwMode="auto">
          <a:xfrm>
            <a:off x="0" y="1066800"/>
            <a:ext cx="9144000" cy="510639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609600"/>
            <a:ext cx="4114800" cy="3847207"/>
          </a:xfrm>
          <a:prstGeom prst="rect">
            <a:avLst/>
          </a:prstGeom>
        </p:spPr>
        <p:txBody>
          <a:bodyPr wrap="square">
            <a:spAutoFit/>
          </a:bodyPr>
          <a:lstStyle/>
          <a:p>
            <a:pPr marL="176213" indent="-176213">
              <a:spcAft>
                <a:spcPts val="600"/>
              </a:spcAft>
              <a:buFont typeface="Arial" pitchFamily="34" charset="0"/>
              <a:buChar char="•"/>
            </a:pPr>
            <a:r>
              <a:rPr lang="en-US" sz="2800" dirty="0" smtClean="0"/>
              <a:t>Several </a:t>
            </a:r>
            <a:r>
              <a:rPr lang="en-US" sz="2800" b="1" dirty="0" smtClean="0">
                <a:solidFill>
                  <a:srgbClr val="FF0000"/>
                </a:solidFill>
                <a:effectLst>
                  <a:outerShdw blurRad="38100" dist="38100" dir="2700000" algn="tl">
                    <a:srgbClr val="000000"/>
                  </a:outerShdw>
                </a:effectLst>
              </a:rPr>
              <a:t>historic building </a:t>
            </a:r>
            <a:r>
              <a:rPr lang="en-US" sz="2800" dirty="0" smtClean="0"/>
              <a:t>along South Rim: </a:t>
            </a:r>
            <a:r>
              <a:rPr lang="en-US" sz="2800" b="1" dirty="0" smtClean="0">
                <a:solidFill>
                  <a:srgbClr val="FF0000"/>
                </a:solidFill>
                <a:effectLst>
                  <a:outerShdw blurRad="38100" dist="38100" dir="2700000" algn="tl">
                    <a:srgbClr val="000000"/>
                  </a:outerShdw>
                </a:effectLst>
              </a:rPr>
              <a:t> </a:t>
            </a:r>
          </a:p>
          <a:p>
            <a:pPr marL="176213" indent="-176213">
              <a:spcAft>
                <a:spcPts val="600"/>
              </a:spcAft>
              <a:buFontTx/>
              <a:buChar char="-"/>
            </a:pPr>
            <a:r>
              <a:rPr lang="en-US" sz="2800" b="1" dirty="0" smtClean="0">
                <a:solidFill>
                  <a:srgbClr val="FF0000"/>
                </a:solidFill>
                <a:effectLst>
                  <a:outerShdw blurRad="38100" dist="38100" dir="2700000" algn="tl">
                    <a:srgbClr val="000000"/>
                  </a:outerShdw>
                </a:effectLst>
              </a:rPr>
              <a:t>Kolb Studio</a:t>
            </a:r>
            <a:r>
              <a:rPr lang="en-US" sz="2800" dirty="0" smtClean="0"/>
              <a:t> – 1904</a:t>
            </a:r>
          </a:p>
          <a:p>
            <a:pPr marL="176213" indent="-176213">
              <a:spcAft>
                <a:spcPts val="600"/>
              </a:spcAft>
              <a:buFontTx/>
              <a:buChar char="-"/>
            </a:pPr>
            <a:r>
              <a:rPr lang="en-US" sz="2800" b="1" dirty="0" smtClean="0">
                <a:solidFill>
                  <a:srgbClr val="FF0000"/>
                </a:solidFill>
                <a:effectLst>
                  <a:outerShdw blurRad="38100" dist="38100" dir="2700000" algn="tl">
                    <a:srgbClr val="000000"/>
                  </a:outerShdw>
                </a:effectLst>
              </a:rPr>
              <a:t>El Tovar Hotel </a:t>
            </a:r>
            <a:r>
              <a:rPr lang="en-US" sz="2800" dirty="0" smtClean="0"/>
              <a:t>– 1905 (by C. </a:t>
            </a:r>
            <a:r>
              <a:rPr lang="en-US" sz="2800" dirty="0" err="1" smtClean="0"/>
              <a:t>Whittlesley</a:t>
            </a:r>
            <a:r>
              <a:rPr lang="en-US" sz="2800" dirty="0" smtClean="0"/>
              <a:t>)</a:t>
            </a:r>
          </a:p>
          <a:p>
            <a:pPr marL="176213" indent="-176213">
              <a:spcAft>
                <a:spcPts val="600"/>
              </a:spcAft>
              <a:buFontTx/>
              <a:buChar char="-"/>
            </a:pPr>
            <a:r>
              <a:rPr lang="en-US" sz="2800" b="1" dirty="0" smtClean="0">
                <a:solidFill>
                  <a:srgbClr val="FF0000"/>
                </a:solidFill>
                <a:effectLst>
                  <a:outerShdw blurRad="38100" dist="38100" dir="2700000" algn="tl">
                    <a:srgbClr val="000000"/>
                  </a:outerShdw>
                </a:effectLst>
              </a:rPr>
              <a:t>Hopi House – 1905 </a:t>
            </a:r>
            <a:r>
              <a:rPr lang="en-US" sz="2800" dirty="0" smtClean="0"/>
              <a:t>(by Mary Jane </a:t>
            </a:r>
            <a:r>
              <a:rPr lang="en-US" sz="2800" dirty="0" err="1" smtClean="0"/>
              <a:t>Colter</a:t>
            </a:r>
            <a:r>
              <a:rPr lang="en-US" sz="2800" dirty="0" smtClean="0"/>
              <a:t>)</a:t>
            </a:r>
          </a:p>
          <a:p>
            <a:pPr marL="176213" indent="-176213">
              <a:spcAft>
                <a:spcPts val="600"/>
              </a:spcAft>
              <a:buFontTx/>
              <a:buChar char="-"/>
            </a:pPr>
            <a:endParaRPr lang="en-US" sz="2800" dirty="0" smtClean="0"/>
          </a:p>
        </p:txBody>
      </p:sp>
      <p:sp>
        <p:nvSpPr>
          <p:cNvPr id="23" name="Rectangle 22"/>
          <p:cNvSpPr/>
          <p:nvPr/>
        </p:nvSpPr>
        <p:spPr>
          <a:xfrm>
            <a:off x="0" y="3872567"/>
            <a:ext cx="9144000" cy="3493264"/>
          </a:xfrm>
          <a:prstGeom prst="rect">
            <a:avLst/>
          </a:prstGeom>
        </p:spPr>
        <p:txBody>
          <a:bodyPr wrap="square">
            <a:spAutoFit/>
          </a:bodyPr>
          <a:lstStyle/>
          <a:p>
            <a:pPr marL="176213" indent="-176213">
              <a:spcAft>
                <a:spcPts val="600"/>
              </a:spcAft>
              <a:buFontTx/>
              <a:buChar char="-"/>
            </a:pPr>
            <a:r>
              <a:rPr lang="en-US" sz="2800" b="1" dirty="0" smtClean="0">
                <a:solidFill>
                  <a:srgbClr val="FF0000"/>
                </a:solidFill>
                <a:effectLst>
                  <a:outerShdw blurRad="38100" dist="38100" dir="2700000" algn="tl">
                    <a:srgbClr val="000000"/>
                  </a:outerShdw>
                </a:effectLst>
              </a:rPr>
              <a:t>Grand Canyon Railway Depot </a:t>
            </a:r>
            <a:r>
              <a:rPr lang="en-US" sz="2800" dirty="0" smtClean="0"/>
              <a:t>– 1910 (only 1 of 3 log cabin-styled train stations still standing out of 14 built) </a:t>
            </a:r>
          </a:p>
          <a:p>
            <a:pPr marL="176213" indent="-176213">
              <a:spcAft>
                <a:spcPts val="600"/>
              </a:spcAft>
              <a:buFontTx/>
              <a:buChar char="-"/>
            </a:pPr>
            <a:r>
              <a:rPr lang="en-US" sz="2800" b="1" dirty="0" smtClean="0">
                <a:solidFill>
                  <a:srgbClr val="FF0000"/>
                </a:solidFill>
                <a:effectLst>
                  <a:outerShdw blurRad="38100" dist="38100" dir="2700000" algn="tl">
                    <a:srgbClr val="000000"/>
                  </a:outerShdw>
                </a:effectLst>
              </a:rPr>
              <a:t>Lookout studio </a:t>
            </a:r>
            <a:r>
              <a:rPr lang="en-US" sz="2800" dirty="0" smtClean="0"/>
              <a:t>– 1914 (by M.J. </a:t>
            </a:r>
            <a:r>
              <a:rPr lang="en-US" sz="2800" dirty="0" err="1" smtClean="0"/>
              <a:t>Colter</a:t>
            </a:r>
            <a:r>
              <a:rPr lang="en-US" sz="2800" dirty="0" smtClean="0"/>
              <a:t>)</a:t>
            </a:r>
          </a:p>
          <a:p>
            <a:pPr marL="176213" indent="-176213">
              <a:spcAft>
                <a:spcPts val="600"/>
              </a:spcAft>
              <a:buFontTx/>
              <a:buChar char="-"/>
            </a:pPr>
            <a:r>
              <a:rPr lang="en-US" sz="2800" b="1" dirty="0" smtClean="0">
                <a:solidFill>
                  <a:srgbClr val="FF0000"/>
                </a:solidFill>
                <a:effectLst>
                  <a:outerShdw blurRad="38100" dist="38100" dir="2700000" algn="tl">
                    <a:srgbClr val="000000"/>
                  </a:outerShdw>
                </a:effectLst>
              </a:rPr>
              <a:t>Bright Angel Lodge </a:t>
            </a:r>
            <a:r>
              <a:rPr lang="en-US" sz="2800" dirty="0" smtClean="0"/>
              <a:t>– 1935 (by M.J. </a:t>
            </a:r>
            <a:r>
              <a:rPr lang="en-US" sz="2800" dirty="0" err="1" smtClean="0"/>
              <a:t>Colter</a:t>
            </a:r>
            <a:r>
              <a:rPr lang="en-US" sz="2800" dirty="0" smtClean="0"/>
              <a:t>)</a:t>
            </a:r>
          </a:p>
          <a:p>
            <a:pPr marL="176213" indent="-176213">
              <a:spcAft>
                <a:spcPts val="600"/>
              </a:spcAft>
              <a:buFontTx/>
              <a:buChar char="-"/>
            </a:pPr>
            <a:r>
              <a:rPr lang="en-US" sz="2800" b="1" dirty="0" smtClean="0">
                <a:solidFill>
                  <a:srgbClr val="FF0000"/>
                </a:solidFill>
                <a:effectLst>
                  <a:outerShdw blurRad="38100" dist="38100" dir="2700000" algn="tl">
                    <a:srgbClr val="000000"/>
                  </a:outerShdw>
                </a:effectLst>
              </a:rPr>
              <a:t>Desert View Watchtower </a:t>
            </a:r>
            <a:r>
              <a:rPr lang="en-US" sz="2800" dirty="0" smtClean="0"/>
              <a:t>– 1932 (by M.J. </a:t>
            </a:r>
            <a:r>
              <a:rPr lang="en-US" sz="2800" dirty="0" err="1" smtClean="0"/>
              <a:t>Colter</a:t>
            </a:r>
            <a:r>
              <a:rPr lang="en-US" sz="2800" dirty="0" smtClean="0"/>
              <a:t>) (off-map)</a:t>
            </a:r>
          </a:p>
          <a:p>
            <a:pPr marL="176213" indent="-176213">
              <a:spcAft>
                <a:spcPts val="600"/>
              </a:spcAft>
              <a:buFontTx/>
              <a:buChar char="-"/>
            </a:pPr>
            <a:r>
              <a:rPr lang="en-US" sz="2800" dirty="0" smtClean="0"/>
              <a:t>BTW, </a:t>
            </a:r>
            <a:r>
              <a:rPr lang="en-US" sz="2800" dirty="0" err="1" smtClean="0"/>
              <a:t>Buckey</a:t>
            </a:r>
            <a:r>
              <a:rPr lang="en-US" sz="2800" dirty="0" smtClean="0"/>
              <a:t> </a:t>
            </a:r>
            <a:r>
              <a:rPr lang="en-US" sz="2800" b="1" dirty="0" smtClean="0">
                <a:solidFill>
                  <a:srgbClr val="FF0000"/>
                </a:solidFill>
                <a:effectLst>
                  <a:outerShdw blurRad="38100" dist="38100" dir="2700000" algn="tl">
                    <a:srgbClr val="000000"/>
                  </a:outerShdw>
                </a:effectLst>
              </a:rPr>
              <a:t>O’Neill Cabin </a:t>
            </a:r>
            <a:r>
              <a:rPr lang="en-US" sz="2800" dirty="0" smtClean="0"/>
              <a:t>– 1890’s – still in use (off-map)</a:t>
            </a:r>
          </a:p>
          <a:p>
            <a:pPr marL="176213" indent="-176213">
              <a:spcAft>
                <a:spcPts val="600"/>
              </a:spcAft>
              <a:buFontTx/>
              <a:buChar char="-"/>
            </a:pPr>
            <a:endParaRPr lang="en-US" sz="2800" dirty="0" smtClean="0"/>
          </a:p>
        </p:txBody>
      </p:sp>
      <p:sp>
        <p:nvSpPr>
          <p:cNvPr id="3" name="TextBox 2"/>
          <p:cNvSpPr txBox="1"/>
          <p:nvPr/>
        </p:nvSpPr>
        <p:spPr>
          <a:xfrm>
            <a:off x="0" y="0"/>
            <a:ext cx="9144000" cy="646331"/>
          </a:xfrm>
          <a:prstGeom prst="rect">
            <a:avLst/>
          </a:prstGeom>
          <a:solidFill>
            <a:srgbClr val="FFFF00"/>
          </a:solidFill>
        </p:spPr>
        <p:txBody>
          <a:bodyPr wrap="square" rtlCol="0">
            <a:spAutoFit/>
          </a:bodyPr>
          <a:lstStyle/>
          <a:p>
            <a:pPr algn="ctr"/>
            <a:r>
              <a:rPr lang="en-US" sz="3600" b="1" cap="all" dirty="0" smtClean="0"/>
              <a:t>Grand canyon national park overview</a:t>
            </a:r>
          </a:p>
        </p:txBody>
      </p:sp>
      <p:sp>
        <p:nvSpPr>
          <p:cNvPr id="21" name="TextBox 20"/>
          <p:cNvSpPr txBox="1"/>
          <p:nvPr/>
        </p:nvSpPr>
        <p:spPr>
          <a:xfrm>
            <a:off x="9296400" y="3429000"/>
            <a:ext cx="533400" cy="553998"/>
          </a:xfrm>
          <a:prstGeom prst="rect">
            <a:avLst/>
          </a:prstGeom>
          <a:noFill/>
          <a:ln>
            <a:noFill/>
          </a:ln>
        </p:spPr>
        <p:txBody>
          <a:bodyPr wrap="square" rtlCol="0">
            <a:spAutoFit/>
          </a:bodyPr>
          <a:lstStyle/>
          <a:p>
            <a:r>
              <a:rPr lang="en-US" sz="3000" b="1" dirty="0" smtClean="0">
                <a:solidFill>
                  <a:srgbClr val="FF0000"/>
                </a:solidFill>
                <a:effectLst>
                  <a:outerShdw blurRad="38100" dist="38100" dir="2700000" algn="tl">
                    <a:srgbClr val="000000"/>
                  </a:outerShdw>
                </a:effectLst>
              </a:rPr>
              <a:t>a</a:t>
            </a:r>
          </a:p>
        </p:txBody>
      </p:sp>
      <p:sp>
        <p:nvSpPr>
          <p:cNvPr id="8" name="TextBox 7"/>
          <p:cNvSpPr txBox="1"/>
          <p:nvPr/>
        </p:nvSpPr>
        <p:spPr>
          <a:xfrm>
            <a:off x="4648200" y="1828800"/>
            <a:ext cx="4495800" cy="707886"/>
          </a:xfrm>
          <a:prstGeom prst="rect">
            <a:avLst/>
          </a:prstGeom>
          <a:solidFill>
            <a:schemeClr val="bg1"/>
          </a:solidFill>
        </p:spPr>
        <p:txBody>
          <a:bodyPr wrap="square" rtlCol="0">
            <a:spAutoFit/>
          </a:bodyPr>
          <a:lstStyle/>
          <a:p>
            <a:pPr marL="171450" indent="-171450" algn="ctr"/>
            <a:r>
              <a:rPr lang="en-US" sz="4000" b="1" dirty="0" smtClean="0"/>
              <a:t>ARCHITECTURE</a:t>
            </a:r>
          </a:p>
        </p:txBody>
      </p:sp>
      <p:pic>
        <p:nvPicPr>
          <p:cNvPr id="9" name="Picture 2" descr="https://cdn.alltrips.com/maps/park/az_grand_canyon_village_max.jpg"/>
          <p:cNvPicPr>
            <a:picLocks noChangeAspect="1" noChangeArrowheads="1"/>
          </p:cNvPicPr>
          <p:nvPr/>
        </p:nvPicPr>
        <p:blipFill>
          <a:blip r:embed="rId3" cstate="print"/>
          <a:srcRect l="5500" t="31132" r="68832" b="38934"/>
          <a:stretch>
            <a:fillRect/>
          </a:stretch>
        </p:blipFill>
        <p:spPr bwMode="auto">
          <a:xfrm>
            <a:off x="3919799" y="700356"/>
            <a:ext cx="5224201" cy="3109644"/>
          </a:xfrm>
          <a:prstGeom prst="rect">
            <a:avLst/>
          </a:prstGeom>
          <a:noFill/>
        </p:spPr>
      </p:pic>
      <p:sp>
        <p:nvSpPr>
          <p:cNvPr id="10" name="Oval 9"/>
          <p:cNvSpPr/>
          <p:nvPr/>
        </p:nvSpPr>
        <p:spPr>
          <a:xfrm>
            <a:off x="5029200" y="1905000"/>
            <a:ext cx="228600" cy="228600"/>
          </a:xfrm>
          <a:prstGeom prst="ellipse">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553200" y="1981200"/>
            <a:ext cx="228600" cy="228600"/>
          </a:xfrm>
          <a:prstGeom prst="ellipse">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934200" y="2057400"/>
            <a:ext cx="228600" cy="228600"/>
          </a:xfrm>
          <a:prstGeom prst="ellipse">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781800" y="1981200"/>
            <a:ext cx="228600" cy="228600"/>
          </a:xfrm>
          <a:prstGeom prst="ellipse">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334000" y="1981200"/>
            <a:ext cx="228600" cy="228600"/>
          </a:xfrm>
          <a:prstGeom prst="ellipse">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486400" y="2209800"/>
            <a:ext cx="228600" cy="228600"/>
          </a:xfrm>
          <a:prstGeom prst="ellipse">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7543800" y="2819400"/>
            <a:ext cx="7182678" cy="2951922"/>
            <a:chOff x="152400" y="3429000"/>
            <a:chExt cx="7182678" cy="2951922"/>
          </a:xfrm>
        </p:grpSpPr>
        <p:sp>
          <p:nvSpPr>
            <p:cNvPr id="17" name="Freeform 16"/>
            <p:cNvSpPr/>
            <p:nvPr/>
          </p:nvSpPr>
          <p:spPr>
            <a:xfrm>
              <a:off x="3518452" y="4820478"/>
              <a:ext cx="3816626" cy="1560444"/>
            </a:xfrm>
            <a:custGeom>
              <a:avLst/>
              <a:gdLst>
                <a:gd name="connsiteX0" fmla="*/ 3727174 w 3816626"/>
                <a:gd name="connsiteY0" fmla="*/ 1560444 h 1560444"/>
                <a:gd name="connsiteX1" fmla="*/ 3816626 w 3816626"/>
                <a:gd name="connsiteY1" fmla="*/ 1401418 h 1560444"/>
                <a:gd name="connsiteX2" fmla="*/ 3806687 w 3816626"/>
                <a:gd name="connsiteY2" fmla="*/ 1103244 h 1560444"/>
                <a:gd name="connsiteX3" fmla="*/ 2315818 w 3816626"/>
                <a:gd name="connsiteY3" fmla="*/ 19879 h 1560444"/>
                <a:gd name="connsiteX4" fmla="*/ 139148 w 3816626"/>
                <a:gd name="connsiteY4" fmla="*/ 0 h 1560444"/>
                <a:gd name="connsiteX5" fmla="*/ 0 w 3816626"/>
                <a:gd name="connsiteY5" fmla="*/ 89452 h 1560444"/>
                <a:gd name="connsiteX6" fmla="*/ 9939 w 3816626"/>
                <a:gd name="connsiteY6" fmla="*/ 387626 h 1560444"/>
                <a:gd name="connsiteX7" fmla="*/ 1709531 w 3816626"/>
                <a:gd name="connsiteY7" fmla="*/ 1540565 h 1560444"/>
                <a:gd name="connsiteX8" fmla="*/ 3727174 w 3816626"/>
                <a:gd name="connsiteY8" fmla="*/ 1560444 h 156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626" h="1560444">
                  <a:moveTo>
                    <a:pt x="3727174" y="1560444"/>
                  </a:moveTo>
                  <a:lnTo>
                    <a:pt x="3816626" y="1401418"/>
                  </a:lnTo>
                  <a:lnTo>
                    <a:pt x="3806687" y="1103244"/>
                  </a:lnTo>
                  <a:lnTo>
                    <a:pt x="2315818" y="19879"/>
                  </a:lnTo>
                  <a:lnTo>
                    <a:pt x="139148" y="0"/>
                  </a:lnTo>
                  <a:lnTo>
                    <a:pt x="0" y="89452"/>
                  </a:lnTo>
                  <a:lnTo>
                    <a:pt x="9939" y="387626"/>
                  </a:lnTo>
                  <a:lnTo>
                    <a:pt x="1709531" y="1540565"/>
                  </a:lnTo>
                  <a:lnTo>
                    <a:pt x="3727174" y="1560444"/>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152400" y="3429000"/>
              <a:ext cx="2819400" cy="533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3"/>
          <p:cNvPicPr>
            <a:picLocks noChangeAspect="1" noChangeArrowheads="1"/>
          </p:cNvPicPr>
          <p:nvPr/>
        </p:nvPicPr>
        <p:blipFill>
          <a:blip r:embed="rId4" cstate="print"/>
          <a:srcRect/>
          <a:stretch>
            <a:fillRect/>
          </a:stretch>
        </p:blipFill>
        <p:spPr bwMode="auto">
          <a:xfrm>
            <a:off x="4191000" y="705492"/>
            <a:ext cx="4572000" cy="3942708"/>
          </a:xfrm>
          <a:prstGeom prst="rect">
            <a:avLst/>
          </a:prstGeom>
          <a:noFill/>
          <a:ln w="9525">
            <a:noFill/>
            <a:miter lim="800000"/>
            <a:headEnd/>
            <a:tailEnd/>
          </a:ln>
        </p:spPr>
      </p:pic>
      <p:pic>
        <p:nvPicPr>
          <p:cNvPr id="24" name="Picture 4"/>
          <p:cNvPicPr>
            <a:picLocks noChangeAspect="1" noChangeArrowheads="1"/>
          </p:cNvPicPr>
          <p:nvPr/>
        </p:nvPicPr>
        <p:blipFill>
          <a:blip r:embed="rId5" cstate="print"/>
          <a:srcRect/>
          <a:stretch>
            <a:fillRect/>
          </a:stretch>
        </p:blipFill>
        <p:spPr bwMode="auto">
          <a:xfrm>
            <a:off x="9982200" y="2819400"/>
            <a:ext cx="3390900" cy="3438525"/>
          </a:xfrm>
          <a:prstGeom prst="rect">
            <a:avLst/>
          </a:prstGeom>
          <a:noFill/>
          <a:ln w="9525">
            <a:noFill/>
            <a:miter lim="800000"/>
            <a:headEnd/>
            <a:tailEnd/>
          </a:ln>
        </p:spPr>
      </p:pic>
      <p:pic>
        <p:nvPicPr>
          <p:cNvPr id="25" name="Picture 1"/>
          <p:cNvPicPr>
            <a:picLocks noChangeAspect="1" noChangeArrowheads="1"/>
          </p:cNvPicPr>
          <p:nvPr/>
        </p:nvPicPr>
        <p:blipFill>
          <a:blip r:embed="rId6" cstate="print"/>
          <a:srcRect/>
          <a:stretch>
            <a:fillRect/>
          </a:stretch>
        </p:blipFill>
        <p:spPr bwMode="auto">
          <a:xfrm>
            <a:off x="0" y="685800"/>
            <a:ext cx="9144000" cy="5144568"/>
          </a:xfrm>
          <a:prstGeom prst="rect">
            <a:avLst/>
          </a:prstGeom>
          <a:noFill/>
          <a:ln w="9525">
            <a:noFill/>
            <a:miter lim="800000"/>
            <a:headEnd/>
            <a:tailEnd/>
          </a:ln>
          <a:effectLst/>
        </p:spPr>
      </p:pic>
      <p:pic>
        <p:nvPicPr>
          <p:cNvPr id="26" name="Picture 3" descr="Grand Canyon Train Depot - Grand Canyon Deals"/>
          <p:cNvPicPr>
            <a:picLocks noChangeAspect="1" noChangeArrowheads="1"/>
          </p:cNvPicPr>
          <p:nvPr/>
        </p:nvPicPr>
        <p:blipFill>
          <a:blip r:embed="rId7" cstate="print"/>
          <a:srcRect/>
          <a:stretch>
            <a:fillRect/>
          </a:stretch>
        </p:blipFill>
        <p:spPr bwMode="auto">
          <a:xfrm>
            <a:off x="4191000" y="685800"/>
            <a:ext cx="4572000" cy="3429000"/>
          </a:xfrm>
          <a:prstGeom prst="rect">
            <a:avLst/>
          </a:prstGeom>
          <a:noFill/>
        </p:spPr>
      </p:pic>
      <p:pic>
        <p:nvPicPr>
          <p:cNvPr id="27" name="Picture 5"/>
          <p:cNvPicPr>
            <a:picLocks noChangeAspect="1" noChangeArrowheads="1"/>
          </p:cNvPicPr>
          <p:nvPr/>
        </p:nvPicPr>
        <p:blipFill>
          <a:blip r:embed="rId8" cstate="print"/>
          <a:srcRect/>
          <a:stretch>
            <a:fillRect/>
          </a:stretch>
        </p:blipFill>
        <p:spPr bwMode="auto">
          <a:xfrm>
            <a:off x="9144000" y="-914400"/>
            <a:ext cx="4410075" cy="3524250"/>
          </a:xfrm>
          <a:prstGeom prst="rect">
            <a:avLst/>
          </a:prstGeom>
          <a:noFill/>
          <a:ln w="9525">
            <a:noFill/>
            <a:miter lim="800000"/>
            <a:headEnd/>
            <a:tailEnd/>
          </a:ln>
        </p:spPr>
      </p:pic>
      <p:pic>
        <p:nvPicPr>
          <p:cNvPr id="240642" name="Picture 2" descr="Grand Canyon To Mark Renovation Of Kolb Studio | KNAU ..."/>
          <p:cNvPicPr>
            <a:picLocks noChangeAspect="1" noChangeArrowheads="1"/>
          </p:cNvPicPr>
          <p:nvPr/>
        </p:nvPicPr>
        <p:blipFill>
          <a:blip r:embed="rId9" cstate="print"/>
          <a:srcRect/>
          <a:stretch>
            <a:fillRect/>
          </a:stretch>
        </p:blipFill>
        <p:spPr bwMode="auto">
          <a:xfrm>
            <a:off x="4191000" y="721994"/>
            <a:ext cx="4572000" cy="3011806"/>
          </a:xfrm>
          <a:prstGeom prst="rect">
            <a:avLst/>
          </a:prstGeom>
          <a:noFill/>
        </p:spPr>
      </p:pic>
      <p:pic>
        <p:nvPicPr>
          <p:cNvPr id="240644" name="Picture 4" descr="Ultimate Guide: Grand Canyon South Rim Lodges | Indoorsy ..."/>
          <p:cNvPicPr>
            <a:picLocks noChangeAspect="1" noChangeArrowheads="1"/>
          </p:cNvPicPr>
          <p:nvPr/>
        </p:nvPicPr>
        <p:blipFill>
          <a:blip r:embed="rId10" cstate="print"/>
          <a:srcRect/>
          <a:stretch>
            <a:fillRect/>
          </a:stretch>
        </p:blipFill>
        <p:spPr bwMode="auto">
          <a:xfrm>
            <a:off x="4191000" y="685800"/>
            <a:ext cx="4572000" cy="3263801"/>
          </a:xfrm>
          <a:prstGeom prst="rect">
            <a:avLst/>
          </a:prstGeom>
          <a:noFill/>
        </p:spPr>
      </p:pic>
      <p:pic>
        <p:nvPicPr>
          <p:cNvPr id="240650" name="Picture 10" descr="Lookout Studio - Grand Canyon Deals"/>
          <p:cNvPicPr>
            <a:picLocks noChangeAspect="1" noChangeArrowheads="1"/>
          </p:cNvPicPr>
          <p:nvPr/>
        </p:nvPicPr>
        <p:blipFill>
          <a:blip r:embed="rId11" cstate="print"/>
          <a:srcRect/>
          <a:stretch>
            <a:fillRect/>
          </a:stretch>
        </p:blipFill>
        <p:spPr bwMode="auto">
          <a:xfrm>
            <a:off x="4191000" y="685800"/>
            <a:ext cx="4572000" cy="3429000"/>
          </a:xfrm>
          <a:prstGeom prst="rect">
            <a:avLst/>
          </a:prstGeom>
          <a:noFill/>
        </p:spPr>
      </p:pic>
      <p:pic>
        <p:nvPicPr>
          <p:cNvPr id="240646" name="Picture 6" descr="Bright Angel Lodge - Grand Canyon Village Hotel - Grand ..."/>
          <p:cNvPicPr>
            <a:picLocks noChangeAspect="1" noChangeArrowheads="1"/>
          </p:cNvPicPr>
          <p:nvPr/>
        </p:nvPicPr>
        <p:blipFill>
          <a:blip r:embed="rId12" cstate="print"/>
          <a:srcRect/>
          <a:stretch>
            <a:fillRect/>
          </a:stretch>
        </p:blipFill>
        <p:spPr bwMode="auto">
          <a:xfrm>
            <a:off x="4191000" y="685800"/>
            <a:ext cx="4572000" cy="3429000"/>
          </a:xfrm>
          <a:prstGeom prst="rect">
            <a:avLst/>
          </a:prstGeom>
          <a:noFill/>
        </p:spPr>
      </p:pic>
      <p:pic>
        <p:nvPicPr>
          <p:cNvPr id="240648" name="Picture 8" descr="Buckey O'Neill Cabin Historical Marker"/>
          <p:cNvPicPr>
            <a:picLocks noChangeAspect="1" noChangeArrowheads="1"/>
          </p:cNvPicPr>
          <p:nvPr/>
        </p:nvPicPr>
        <p:blipFill>
          <a:blip r:embed="rId13" cstate="print"/>
          <a:srcRect/>
          <a:stretch>
            <a:fillRect/>
          </a:stretch>
        </p:blipFill>
        <p:spPr bwMode="auto">
          <a:xfrm>
            <a:off x="4114800" y="1079405"/>
            <a:ext cx="4572000" cy="2578195"/>
          </a:xfrm>
          <a:prstGeom prst="rect">
            <a:avLst/>
          </a:prstGeom>
          <a:noFill/>
        </p:spPr>
      </p:pic>
      <p:sp>
        <p:nvSpPr>
          <p:cNvPr id="29" name="TextBox 28"/>
          <p:cNvSpPr txBox="1"/>
          <p:nvPr/>
        </p:nvSpPr>
        <p:spPr>
          <a:xfrm>
            <a:off x="1847850" y="1843951"/>
            <a:ext cx="5448300" cy="3170099"/>
          </a:xfrm>
          <a:prstGeom prst="rect">
            <a:avLst/>
          </a:prstGeom>
          <a:solidFill>
            <a:srgbClr val="FFFF00"/>
          </a:solidFill>
          <a:ln>
            <a:solidFill>
              <a:schemeClr val="tx1"/>
            </a:solidFill>
          </a:ln>
        </p:spPr>
        <p:txBody>
          <a:bodyPr wrap="square" rtlCol="0">
            <a:spAutoFit/>
          </a:bodyPr>
          <a:lstStyle/>
          <a:p>
            <a:pPr algn="ctr"/>
            <a:r>
              <a:rPr lang="en-US" sz="4000" b="1" dirty="0" smtClean="0">
                <a:solidFill>
                  <a:schemeClr val="tx1">
                    <a:lumMod val="75000"/>
                    <a:lumOff val="25000"/>
                  </a:schemeClr>
                </a:solidFill>
              </a:rPr>
              <a:t>One last Overview item,</a:t>
            </a:r>
          </a:p>
          <a:p>
            <a:pPr algn="ctr"/>
            <a:r>
              <a:rPr lang="en-US" sz="6000" b="1" dirty="0" smtClean="0">
                <a:solidFill>
                  <a:schemeClr val="tx1">
                    <a:lumMod val="75000"/>
                    <a:lumOff val="25000"/>
                  </a:schemeClr>
                </a:solidFill>
              </a:rPr>
              <a:t>ELEVATION PROFILES </a:t>
            </a:r>
          </a:p>
          <a:p>
            <a:pPr algn="ctr"/>
            <a:r>
              <a:rPr lang="en-US" sz="4000" b="1" dirty="0" smtClean="0">
                <a:solidFill>
                  <a:schemeClr val="tx1">
                    <a:lumMod val="75000"/>
                    <a:lumOff val="25000"/>
                  </a:schemeClr>
                </a:solidFill>
              </a:rPr>
              <a:t>of the Grand Canyon NP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left)">
                                      <p:cBhvr>
                                        <p:cTn id="7" dur="1000"/>
                                        <p:tgtEl>
                                          <p:spTgt spid="22">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animEffect transition="in" filter="wipe(left)">
                                      <p:cBhvr>
                                        <p:cTn id="11" dur="1000"/>
                                        <p:tgtEl>
                                          <p:spTgt spid="22">
                                            <p:txEl>
                                              <p:pRg st="1" end="1"/>
                                            </p:txEl>
                                          </p:spTgt>
                                        </p:tgtEl>
                                      </p:cBhvr>
                                    </p:animEffect>
                                  </p:childTnLst>
                                </p:cTn>
                              </p:par>
                              <p:par>
                                <p:cTn id="12" presetID="26"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290">
                                          <p:stCondLst>
                                            <p:cond delay="0"/>
                                          </p:stCondLst>
                                        </p:cTn>
                                        <p:tgtEl>
                                          <p:spTgt spid="10"/>
                                        </p:tgtEl>
                                      </p:cBhvr>
                                    </p:animEffect>
                                    <p:anim calcmode="lin" valueType="num">
                                      <p:cBhvr>
                                        <p:cTn id="15"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18"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19"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20" dur="13">
                                          <p:stCondLst>
                                            <p:cond delay="325"/>
                                          </p:stCondLst>
                                        </p:cTn>
                                        <p:tgtEl>
                                          <p:spTgt spid="10"/>
                                        </p:tgtEl>
                                      </p:cBhvr>
                                      <p:to x="100000" y="60000"/>
                                    </p:animScale>
                                    <p:animScale>
                                      <p:cBhvr>
                                        <p:cTn id="21" dur="83" decel="50000">
                                          <p:stCondLst>
                                            <p:cond delay="338"/>
                                          </p:stCondLst>
                                        </p:cTn>
                                        <p:tgtEl>
                                          <p:spTgt spid="10"/>
                                        </p:tgtEl>
                                      </p:cBhvr>
                                      <p:to x="100000" y="100000"/>
                                    </p:animScale>
                                    <p:animScale>
                                      <p:cBhvr>
                                        <p:cTn id="22" dur="13">
                                          <p:stCondLst>
                                            <p:cond delay="656"/>
                                          </p:stCondLst>
                                        </p:cTn>
                                        <p:tgtEl>
                                          <p:spTgt spid="10"/>
                                        </p:tgtEl>
                                      </p:cBhvr>
                                      <p:to x="100000" y="80000"/>
                                    </p:animScale>
                                    <p:animScale>
                                      <p:cBhvr>
                                        <p:cTn id="23" dur="83" decel="50000">
                                          <p:stCondLst>
                                            <p:cond delay="669"/>
                                          </p:stCondLst>
                                        </p:cTn>
                                        <p:tgtEl>
                                          <p:spTgt spid="10"/>
                                        </p:tgtEl>
                                      </p:cBhvr>
                                      <p:to x="100000" y="100000"/>
                                    </p:animScale>
                                    <p:animScale>
                                      <p:cBhvr>
                                        <p:cTn id="24" dur="13">
                                          <p:stCondLst>
                                            <p:cond delay="821"/>
                                          </p:stCondLst>
                                        </p:cTn>
                                        <p:tgtEl>
                                          <p:spTgt spid="10"/>
                                        </p:tgtEl>
                                      </p:cBhvr>
                                      <p:to x="100000" y="90000"/>
                                    </p:animScale>
                                    <p:animScale>
                                      <p:cBhvr>
                                        <p:cTn id="25" dur="83" decel="50000">
                                          <p:stCondLst>
                                            <p:cond delay="834"/>
                                          </p:stCondLst>
                                        </p:cTn>
                                        <p:tgtEl>
                                          <p:spTgt spid="10"/>
                                        </p:tgtEl>
                                      </p:cBhvr>
                                      <p:to x="100000" y="100000"/>
                                    </p:animScale>
                                    <p:animScale>
                                      <p:cBhvr>
                                        <p:cTn id="26" dur="13">
                                          <p:stCondLst>
                                            <p:cond delay="904"/>
                                          </p:stCondLst>
                                        </p:cTn>
                                        <p:tgtEl>
                                          <p:spTgt spid="10"/>
                                        </p:tgtEl>
                                      </p:cBhvr>
                                      <p:to x="100000" y="95000"/>
                                    </p:animScale>
                                    <p:animScale>
                                      <p:cBhvr>
                                        <p:cTn id="27" dur="83" decel="50000">
                                          <p:stCondLst>
                                            <p:cond delay="917"/>
                                          </p:stCondLst>
                                        </p:cTn>
                                        <p:tgtEl>
                                          <p:spTgt spid="10"/>
                                        </p:tgtEl>
                                      </p:cBhvr>
                                      <p:to x="100000" y="100000"/>
                                    </p:animScale>
                                  </p:childTnLst>
                                </p:cTn>
                              </p:par>
                            </p:childTnLst>
                          </p:cTn>
                        </p:par>
                        <p:par>
                          <p:cTn id="28" fill="hold">
                            <p:stCondLst>
                              <p:cond delay="2000"/>
                            </p:stCondLst>
                            <p:childTnLst>
                              <p:par>
                                <p:cTn id="29" presetID="53" presetClass="entr" presetSubtype="0" fill="hold" nodeType="afterEffect">
                                  <p:stCondLst>
                                    <p:cond delay="0"/>
                                  </p:stCondLst>
                                  <p:childTnLst>
                                    <p:set>
                                      <p:cBhvr>
                                        <p:cTn id="30" dur="1" fill="hold">
                                          <p:stCondLst>
                                            <p:cond delay="0"/>
                                          </p:stCondLst>
                                        </p:cTn>
                                        <p:tgtEl>
                                          <p:spTgt spid="240642"/>
                                        </p:tgtEl>
                                        <p:attrNameLst>
                                          <p:attrName>style.visibility</p:attrName>
                                        </p:attrNameLst>
                                      </p:cBhvr>
                                      <p:to>
                                        <p:strVal val="visible"/>
                                      </p:to>
                                    </p:set>
                                    <p:anim calcmode="lin" valueType="num">
                                      <p:cBhvr>
                                        <p:cTn id="31" dur="1000" fill="hold"/>
                                        <p:tgtEl>
                                          <p:spTgt spid="240642"/>
                                        </p:tgtEl>
                                        <p:attrNameLst>
                                          <p:attrName>ppt_w</p:attrName>
                                        </p:attrNameLst>
                                      </p:cBhvr>
                                      <p:tavLst>
                                        <p:tav tm="0">
                                          <p:val>
                                            <p:fltVal val="0"/>
                                          </p:val>
                                        </p:tav>
                                        <p:tav tm="100000">
                                          <p:val>
                                            <p:strVal val="#ppt_w"/>
                                          </p:val>
                                        </p:tav>
                                      </p:tavLst>
                                    </p:anim>
                                    <p:anim calcmode="lin" valueType="num">
                                      <p:cBhvr>
                                        <p:cTn id="32" dur="1000" fill="hold"/>
                                        <p:tgtEl>
                                          <p:spTgt spid="240642"/>
                                        </p:tgtEl>
                                        <p:attrNameLst>
                                          <p:attrName>ppt_h</p:attrName>
                                        </p:attrNameLst>
                                      </p:cBhvr>
                                      <p:tavLst>
                                        <p:tav tm="0">
                                          <p:val>
                                            <p:fltVal val="0"/>
                                          </p:val>
                                        </p:tav>
                                        <p:tav tm="100000">
                                          <p:val>
                                            <p:strVal val="#ppt_h"/>
                                          </p:val>
                                        </p:tav>
                                      </p:tavLst>
                                    </p:anim>
                                    <p:animEffect transition="in" filter="fade">
                                      <p:cBhvr>
                                        <p:cTn id="33" dur="1000"/>
                                        <p:tgtEl>
                                          <p:spTgt spid="24064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1000"/>
                                        <p:tgtEl>
                                          <p:spTgt spid="240642"/>
                                        </p:tgtEl>
                                      </p:cBhvr>
                                    </p:animEffect>
                                    <p:set>
                                      <p:cBhvr>
                                        <p:cTn id="38" dur="1" fill="hold">
                                          <p:stCondLst>
                                            <p:cond delay="999"/>
                                          </p:stCondLst>
                                        </p:cTn>
                                        <p:tgtEl>
                                          <p:spTgt spid="240642"/>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000"/>
                                        <p:tgtEl>
                                          <p:spTgt spid="10"/>
                                        </p:tgtEl>
                                      </p:cBhvr>
                                    </p:animEffect>
                                    <p:set>
                                      <p:cBhvr>
                                        <p:cTn id="41" dur="1" fill="hold">
                                          <p:stCondLst>
                                            <p:cond delay="999"/>
                                          </p:stCondLst>
                                        </p:cTn>
                                        <p:tgtEl>
                                          <p:spTgt spid="10"/>
                                        </p:tgtEl>
                                        <p:attrNameLst>
                                          <p:attrName>style.visibility</p:attrName>
                                        </p:attrNameLst>
                                      </p:cBhvr>
                                      <p:to>
                                        <p:strVal val="hidden"/>
                                      </p:to>
                                    </p:set>
                                  </p:childTnLst>
                                </p:cTn>
                              </p:par>
                              <p:par>
                                <p:cTn id="42" presetID="22" presetClass="entr" presetSubtype="8" fill="hold" nodeType="withEffect">
                                  <p:stCondLst>
                                    <p:cond delay="0"/>
                                  </p:stCondLst>
                                  <p:childTnLst>
                                    <p:set>
                                      <p:cBhvr>
                                        <p:cTn id="43" dur="1" fill="hold">
                                          <p:stCondLst>
                                            <p:cond delay="0"/>
                                          </p:stCondLst>
                                        </p:cTn>
                                        <p:tgtEl>
                                          <p:spTgt spid="22">
                                            <p:txEl>
                                              <p:pRg st="2" end="2"/>
                                            </p:txEl>
                                          </p:spTgt>
                                        </p:tgtEl>
                                        <p:attrNameLst>
                                          <p:attrName>style.visibility</p:attrName>
                                        </p:attrNameLst>
                                      </p:cBhvr>
                                      <p:to>
                                        <p:strVal val="visible"/>
                                      </p:to>
                                    </p:set>
                                    <p:animEffect transition="in" filter="wipe(left)">
                                      <p:cBhvr>
                                        <p:cTn id="44" dur="1000"/>
                                        <p:tgtEl>
                                          <p:spTgt spid="22">
                                            <p:txEl>
                                              <p:pRg st="2" end="2"/>
                                            </p:txEl>
                                          </p:spTgt>
                                        </p:tgtEl>
                                      </p:cBhvr>
                                    </p:animEffect>
                                  </p:childTnLst>
                                </p:cTn>
                              </p:par>
                              <p:par>
                                <p:cTn id="45" presetID="26"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290">
                                          <p:stCondLst>
                                            <p:cond delay="0"/>
                                          </p:stCondLst>
                                        </p:cTn>
                                        <p:tgtEl>
                                          <p:spTgt spid="12"/>
                                        </p:tgtEl>
                                      </p:cBhvr>
                                    </p:animEffect>
                                    <p:anim calcmode="lin" valueType="num">
                                      <p:cBhvr>
                                        <p:cTn id="48"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9"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0"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51"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52"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53" dur="13">
                                          <p:stCondLst>
                                            <p:cond delay="325"/>
                                          </p:stCondLst>
                                        </p:cTn>
                                        <p:tgtEl>
                                          <p:spTgt spid="12"/>
                                        </p:tgtEl>
                                      </p:cBhvr>
                                      <p:to x="100000" y="60000"/>
                                    </p:animScale>
                                    <p:animScale>
                                      <p:cBhvr>
                                        <p:cTn id="54" dur="83" decel="50000">
                                          <p:stCondLst>
                                            <p:cond delay="338"/>
                                          </p:stCondLst>
                                        </p:cTn>
                                        <p:tgtEl>
                                          <p:spTgt spid="12"/>
                                        </p:tgtEl>
                                      </p:cBhvr>
                                      <p:to x="100000" y="100000"/>
                                    </p:animScale>
                                    <p:animScale>
                                      <p:cBhvr>
                                        <p:cTn id="55" dur="13">
                                          <p:stCondLst>
                                            <p:cond delay="656"/>
                                          </p:stCondLst>
                                        </p:cTn>
                                        <p:tgtEl>
                                          <p:spTgt spid="12"/>
                                        </p:tgtEl>
                                      </p:cBhvr>
                                      <p:to x="100000" y="80000"/>
                                    </p:animScale>
                                    <p:animScale>
                                      <p:cBhvr>
                                        <p:cTn id="56" dur="83" decel="50000">
                                          <p:stCondLst>
                                            <p:cond delay="669"/>
                                          </p:stCondLst>
                                        </p:cTn>
                                        <p:tgtEl>
                                          <p:spTgt spid="12"/>
                                        </p:tgtEl>
                                      </p:cBhvr>
                                      <p:to x="100000" y="100000"/>
                                    </p:animScale>
                                    <p:animScale>
                                      <p:cBhvr>
                                        <p:cTn id="57" dur="13">
                                          <p:stCondLst>
                                            <p:cond delay="821"/>
                                          </p:stCondLst>
                                        </p:cTn>
                                        <p:tgtEl>
                                          <p:spTgt spid="12"/>
                                        </p:tgtEl>
                                      </p:cBhvr>
                                      <p:to x="100000" y="90000"/>
                                    </p:animScale>
                                    <p:animScale>
                                      <p:cBhvr>
                                        <p:cTn id="58" dur="83" decel="50000">
                                          <p:stCondLst>
                                            <p:cond delay="834"/>
                                          </p:stCondLst>
                                        </p:cTn>
                                        <p:tgtEl>
                                          <p:spTgt spid="12"/>
                                        </p:tgtEl>
                                      </p:cBhvr>
                                      <p:to x="100000" y="100000"/>
                                    </p:animScale>
                                    <p:animScale>
                                      <p:cBhvr>
                                        <p:cTn id="59" dur="13">
                                          <p:stCondLst>
                                            <p:cond delay="904"/>
                                          </p:stCondLst>
                                        </p:cTn>
                                        <p:tgtEl>
                                          <p:spTgt spid="12"/>
                                        </p:tgtEl>
                                      </p:cBhvr>
                                      <p:to x="100000" y="95000"/>
                                    </p:animScale>
                                    <p:animScale>
                                      <p:cBhvr>
                                        <p:cTn id="60" dur="83" decel="50000">
                                          <p:stCondLst>
                                            <p:cond delay="917"/>
                                          </p:stCondLst>
                                        </p:cTn>
                                        <p:tgtEl>
                                          <p:spTgt spid="12"/>
                                        </p:tgtEl>
                                      </p:cBhvr>
                                      <p:to x="100000" y="100000"/>
                                    </p:animScale>
                                  </p:childTnLst>
                                </p:cTn>
                              </p:par>
                            </p:childTnLst>
                          </p:cTn>
                        </p:par>
                        <p:par>
                          <p:cTn id="61" fill="hold">
                            <p:stCondLst>
                              <p:cond delay="1000"/>
                            </p:stCondLst>
                            <p:childTnLst>
                              <p:par>
                                <p:cTn id="62" presetID="53" presetClass="entr" presetSubtype="0" fill="hold" nodeType="afterEffect">
                                  <p:stCondLst>
                                    <p:cond delay="0"/>
                                  </p:stCondLst>
                                  <p:childTnLst>
                                    <p:set>
                                      <p:cBhvr>
                                        <p:cTn id="63" dur="1" fill="hold">
                                          <p:stCondLst>
                                            <p:cond delay="0"/>
                                          </p:stCondLst>
                                        </p:cTn>
                                        <p:tgtEl>
                                          <p:spTgt spid="240644"/>
                                        </p:tgtEl>
                                        <p:attrNameLst>
                                          <p:attrName>style.visibility</p:attrName>
                                        </p:attrNameLst>
                                      </p:cBhvr>
                                      <p:to>
                                        <p:strVal val="visible"/>
                                      </p:to>
                                    </p:set>
                                    <p:anim calcmode="lin" valueType="num">
                                      <p:cBhvr>
                                        <p:cTn id="64" dur="1000" fill="hold"/>
                                        <p:tgtEl>
                                          <p:spTgt spid="240644"/>
                                        </p:tgtEl>
                                        <p:attrNameLst>
                                          <p:attrName>ppt_w</p:attrName>
                                        </p:attrNameLst>
                                      </p:cBhvr>
                                      <p:tavLst>
                                        <p:tav tm="0">
                                          <p:val>
                                            <p:fltVal val="0"/>
                                          </p:val>
                                        </p:tav>
                                        <p:tav tm="100000">
                                          <p:val>
                                            <p:strVal val="#ppt_w"/>
                                          </p:val>
                                        </p:tav>
                                      </p:tavLst>
                                    </p:anim>
                                    <p:anim calcmode="lin" valueType="num">
                                      <p:cBhvr>
                                        <p:cTn id="65" dur="1000" fill="hold"/>
                                        <p:tgtEl>
                                          <p:spTgt spid="240644"/>
                                        </p:tgtEl>
                                        <p:attrNameLst>
                                          <p:attrName>ppt_h</p:attrName>
                                        </p:attrNameLst>
                                      </p:cBhvr>
                                      <p:tavLst>
                                        <p:tav tm="0">
                                          <p:val>
                                            <p:fltVal val="0"/>
                                          </p:val>
                                        </p:tav>
                                        <p:tav tm="100000">
                                          <p:val>
                                            <p:strVal val="#ppt_h"/>
                                          </p:val>
                                        </p:tav>
                                      </p:tavLst>
                                    </p:anim>
                                    <p:animEffect transition="in" filter="fade">
                                      <p:cBhvr>
                                        <p:cTn id="66" dur="1000"/>
                                        <p:tgtEl>
                                          <p:spTgt spid="24064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1000"/>
                                        <p:tgtEl>
                                          <p:spTgt spid="240644"/>
                                        </p:tgtEl>
                                      </p:cBhvr>
                                    </p:animEffect>
                                    <p:set>
                                      <p:cBhvr>
                                        <p:cTn id="71" dur="1" fill="hold">
                                          <p:stCondLst>
                                            <p:cond delay="999"/>
                                          </p:stCondLst>
                                        </p:cTn>
                                        <p:tgtEl>
                                          <p:spTgt spid="240644"/>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1000"/>
                                        <p:tgtEl>
                                          <p:spTgt spid="12"/>
                                        </p:tgtEl>
                                      </p:cBhvr>
                                    </p:animEffect>
                                    <p:set>
                                      <p:cBhvr>
                                        <p:cTn id="74" dur="1" fill="hold">
                                          <p:stCondLst>
                                            <p:cond delay="999"/>
                                          </p:stCondLst>
                                        </p:cTn>
                                        <p:tgtEl>
                                          <p:spTgt spid="12"/>
                                        </p:tgtEl>
                                        <p:attrNameLst>
                                          <p:attrName>style.visibility</p:attrName>
                                        </p:attrNameLst>
                                      </p:cBhvr>
                                      <p:to>
                                        <p:strVal val="hidden"/>
                                      </p:to>
                                    </p:set>
                                  </p:childTnLst>
                                </p:cTn>
                              </p:par>
                              <p:par>
                                <p:cTn id="75" presetID="22" presetClass="entr" presetSubtype="8" fill="hold" nodeType="withEffect">
                                  <p:stCondLst>
                                    <p:cond delay="0"/>
                                  </p:stCondLst>
                                  <p:childTnLst>
                                    <p:set>
                                      <p:cBhvr>
                                        <p:cTn id="76" dur="1" fill="hold">
                                          <p:stCondLst>
                                            <p:cond delay="0"/>
                                          </p:stCondLst>
                                        </p:cTn>
                                        <p:tgtEl>
                                          <p:spTgt spid="22">
                                            <p:txEl>
                                              <p:pRg st="3" end="3"/>
                                            </p:txEl>
                                          </p:spTgt>
                                        </p:tgtEl>
                                        <p:attrNameLst>
                                          <p:attrName>style.visibility</p:attrName>
                                        </p:attrNameLst>
                                      </p:cBhvr>
                                      <p:to>
                                        <p:strVal val="visible"/>
                                      </p:to>
                                    </p:set>
                                    <p:animEffect transition="in" filter="wipe(left)">
                                      <p:cBhvr>
                                        <p:cTn id="77" dur="1000"/>
                                        <p:tgtEl>
                                          <p:spTgt spid="22">
                                            <p:txEl>
                                              <p:pRg st="3" end="3"/>
                                            </p:txEl>
                                          </p:spTgt>
                                        </p:tgtEl>
                                      </p:cBhvr>
                                    </p:animEffect>
                                  </p:childTnLst>
                                </p:cTn>
                              </p:par>
                              <p:par>
                                <p:cTn id="78" presetID="26" presetClass="entr" presetSubtype="0" fill="hold" grpId="0" nodeType="with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wipe(down)">
                                      <p:cBhvr>
                                        <p:cTn id="80" dur="290">
                                          <p:stCondLst>
                                            <p:cond delay="0"/>
                                          </p:stCondLst>
                                        </p:cTn>
                                        <p:tgtEl>
                                          <p:spTgt spid="13"/>
                                        </p:tgtEl>
                                      </p:cBhvr>
                                    </p:animEffect>
                                    <p:anim calcmode="lin" valueType="num">
                                      <p:cBhvr>
                                        <p:cTn id="81"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82"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83"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84"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85"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86" dur="13">
                                          <p:stCondLst>
                                            <p:cond delay="325"/>
                                          </p:stCondLst>
                                        </p:cTn>
                                        <p:tgtEl>
                                          <p:spTgt spid="13"/>
                                        </p:tgtEl>
                                      </p:cBhvr>
                                      <p:to x="100000" y="60000"/>
                                    </p:animScale>
                                    <p:animScale>
                                      <p:cBhvr>
                                        <p:cTn id="87" dur="83" decel="50000">
                                          <p:stCondLst>
                                            <p:cond delay="338"/>
                                          </p:stCondLst>
                                        </p:cTn>
                                        <p:tgtEl>
                                          <p:spTgt spid="13"/>
                                        </p:tgtEl>
                                      </p:cBhvr>
                                      <p:to x="100000" y="100000"/>
                                    </p:animScale>
                                    <p:animScale>
                                      <p:cBhvr>
                                        <p:cTn id="88" dur="13">
                                          <p:stCondLst>
                                            <p:cond delay="656"/>
                                          </p:stCondLst>
                                        </p:cTn>
                                        <p:tgtEl>
                                          <p:spTgt spid="13"/>
                                        </p:tgtEl>
                                      </p:cBhvr>
                                      <p:to x="100000" y="80000"/>
                                    </p:animScale>
                                    <p:animScale>
                                      <p:cBhvr>
                                        <p:cTn id="89" dur="83" decel="50000">
                                          <p:stCondLst>
                                            <p:cond delay="669"/>
                                          </p:stCondLst>
                                        </p:cTn>
                                        <p:tgtEl>
                                          <p:spTgt spid="13"/>
                                        </p:tgtEl>
                                      </p:cBhvr>
                                      <p:to x="100000" y="100000"/>
                                    </p:animScale>
                                    <p:animScale>
                                      <p:cBhvr>
                                        <p:cTn id="90" dur="13">
                                          <p:stCondLst>
                                            <p:cond delay="821"/>
                                          </p:stCondLst>
                                        </p:cTn>
                                        <p:tgtEl>
                                          <p:spTgt spid="13"/>
                                        </p:tgtEl>
                                      </p:cBhvr>
                                      <p:to x="100000" y="90000"/>
                                    </p:animScale>
                                    <p:animScale>
                                      <p:cBhvr>
                                        <p:cTn id="91" dur="83" decel="50000">
                                          <p:stCondLst>
                                            <p:cond delay="834"/>
                                          </p:stCondLst>
                                        </p:cTn>
                                        <p:tgtEl>
                                          <p:spTgt spid="13"/>
                                        </p:tgtEl>
                                      </p:cBhvr>
                                      <p:to x="100000" y="100000"/>
                                    </p:animScale>
                                    <p:animScale>
                                      <p:cBhvr>
                                        <p:cTn id="92" dur="13">
                                          <p:stCondLst>
                                            <p:cond delay="904"/>
                                          </p:stCondLst>
                                        </p:cTn>
                                        <p:tgtEl>
                                          <p:spTgt spid="13"/>
                                        </p:tgtEl>
                                      </p:cBhvr>
                                      <p:to x="100000" y="95000"/>
                                    </p:animScale>
                                    <p:animScale>
                                      <p:cBhvr>
                                        <p:cTn id="93" dur="83" decel="50000">
                                          <p:stCondLst>
                                            <p:cond delay="917"/>
                                          </p:stCondLst>
                                        </p:cTn>
                                        <p:tgtEl>
                                          <p:spTgt spid="13"/>
                                        </p:tgtEl>
                                      </p:cBhvr>
                                      <p:to x="100000" y="100000"/>
                                    </p:animScale>
                                  </p:childTnLst>
                                </p:cTn>
                              </p:par>
                            </p:childTnLst>
                          </p:cTn>
                        </p:par>
                        <p:par>
                          <p:cTn id="94" fill="hold">
                            <p:stCondLst>
                              <p:cond delay="1000"/>
                            </p:stCondLst>
                            <p:childTnLst>
                              <p:par>
                                <p:cTn id="95" presetID="53" presetClass="entr" presetSubtype="0" fill="hold" nodeType="afterEffect">
                                  <p:stCondLst>
                                    <p:cond delay="0"/>
                                  </p:stCondLst>
                                  <p:childTnLst>
                                    <p:set>
                                      <p:cBhvr>
                                        <p:cTn id="96" dur="1" fill="hold">
                                          <p:stCondLst>
                                            <p:cond delay="0"/>
                                          </p:stCondLst>
                                        </p:cTn>
                                        <p:tgtEl>
                                          <p:spTgt spid="20"/>
                                        </p:tgtEl>
                                        <p:attrNameLst>
                                          <p:attrName>style.visibility</p:attrName>
                                        </p:attrNameLst>
                                      </p:cBhvr>
                                      <p:to>
                                        <p:strVal val="visible"/>
                                      </p:to>
                                    </p:set>
                                    <p:anim calcmode="lin" valueType="num">
                                      <p:cBhvr>
                                        <p:cTn id="97" dur="1000" fill="hold"/>
                                        <p:tgtEl>
                                          <p:spTgt spid="20"/>
                                        </p:tgtEl>
                                        <p:attrNameLst>
                                          <p:attrName>ppt_w</p:attrName>
                                        </p:attrNameLst>
                                      </p:cBhvr>
                                      <p:tavLst>
                                        <p:tav tm="0">
                                          <p:val>
                                            <p:fltVal val="0"/>
                                          </p:val>
                                        </p:tav>
                                        <p:tav tm="100000">
                                          <p:val>
                                            <p:strVal val="#ppt_w"/>
                                          </p:val>
                                        </p:tav>
                                      </p:tavLst>
                                    </p:anim>
                                    <p:anim calcmode="lin" valueType="num">
                                      <p:cBhvr>
                                        <p:cTn id="98" dur="1000" fill="hold"/>
                                        <p:tgtEl>
                                          <p:spTgt spid="20"/>
                                        </p:tgtEl>
                                        <p:attrNameLst>
                                          <p:attrName>ppt_h</p:attrName>
                                        </p:attrNameLst>
                                      </p:cBhvr>
                                      <p:tavLst>
                                        <p:tav tm="0">
                                          <p:val>
                                            <p:fltVal val="0"/>
                                          </p:val>
                                        </p:tav>
                                        <p:tav tm="100000">
                                          <p:val>
                                            <p:strVal val="#ppt_h"/>
                                          </p:val>
                                        </p:tav>
                                      </p:tavLst>
                                    </p:anim>
                                    <p:animEffect transition="in" filter="fade">
                                      <p:cBhvr>
                                        <p:cTn id="99" dur="1000"/>
                                        <p:tgtEl>
                                          <p:spTgt spid="20"/>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nodeType="clickEffect">
                                  <p:stCondLst>
                                    <p:cond delay="0"/>
                                  </p:stCondLst>
                                  <p:childTnLst>
                                    <p:animEffect transition="out" filter="fade">
                                      <p:cBhvr>
                                        <p:cTn id="103" dur="1000"/>
                                        <p:tgtEl>
                                          <p:spTgt spid="20"/>
                                        </p:tgtEl>
                                      </p:cBhvr>
                                    </p:animEffect>
                                    <p:set>
                                      <p:cBhvr>
                                        <p:cTn id="104" dur="1" fill="hold">
                                          <p:stCondLst>
                                            <p:cond delay="999"/>
                                          </p:stCondLst>
                                        </p:cTn>
                                        <p:tgtEl>
                                          <p:spTgt spid="20"/>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1000"/>
                                        <p:tgtEl>
                                          <p:spTgt spid="13"/>
                                        </p:tgtEl>
                                      </p:cBhvr>
                                    </p:animEffect>
                                    <p:set>
                                      <p:cBhvr>
                                        <p:cTn id="107" dur="1" fill="hold">
                                          <p:stCondLst>
                                            <p:cond delay="999"/>
                                          </p:stCondLst>
                                        </p:cTn>
                                        <p:tgtEl>
                                          <p:spTgt spid="13"/>
                                        </p:tgtEl>
                                        <p:attrNameLst>
                                          <p:attrName>style.visibility</p:attrName>
                                        </p:attrNameLst>
                                      </p:cBhvr>
                                      <p:to>
                                        <p:strVal val="hidden"/>
                                      </p:to>
                                    </p:set>
                                  </p:childTnLst>
                                </p:cTn>
                              </p:par>
                              <p:par>
                                <p:cTn id="108" presetID="22" presetClass="entr" presetSubtype="8" fill="hold" nodeType="withEffect">
                                  <p:stCondLst>
                                    <p:cond delay="0"/>
                                  </p:stCondLst>
                                  <p:childTnLst>
                                    <p:set>
                                      <p:cBhvr>
                                        <p:cTn id="109" dur="1" fill="hold">
                                          <p:stCondLst>
                                            <p:cond delay="0"/>
                                          </p:stCondLst>
                                        </p:cTn>
                                        <p:tgtEl>
                                          <p:spTgt spid="23">
                                            <p:txEl>
                                              <p:pRg st="0" end="0"/>
                                            </p:txEl>
                                          </p:spTgt>
                                        </p:tgtEl>
                                        <p:attrNameLst>
                                          <p:attrName>style.visibility</p:attrName>
                                        </p:attrNameLst>
                                      </p:cBhvr>
                                      <p:to>
                                        <p:strVal val="visible"/>
                                      </p:to>
                                    </p:set>
                                    <p:animEffect transition="in" filter="wipe(left)">
                                      <p:cBhvr>
                                        <p:cTn id="110" dur="1000"/>
                                        <p:tgtEl>
                                          <p:spTgt spid="23">
                                            <p:txEl>
                                              <p:pRg st="0" end="0"/>
                                            </p:txEl>
                                          </p:spTgt>
                                        </p:tgtEl>
                                      </p:cBhvr>
                                    </p:animEffect>
                                  </p:childTnLst>
                                </p:cTn>
                              </p:par>
                              <p:par>
                                <p:cTn id="111" presetID="26" presetClass="entr" presetSubtype="0" fill="hold" grpId="0" nodeType="withEffect">
                                  <p:stCondLst>
                                    <p:cond delay="0"/>
                                  </p:stCondLst>
                                  <p:childTnLst>
                                    <p:set>
                                      <p:cBhvr>
                                        <p:cTn id="112" dur="1" fill="hold">
                                          <p:stCondLst>
                                            <p:cond delay="0"/>
                                          </p:stCondLst>
                                        </p:cTn>
                                        <p:tgtEl>
                                          <p:spTgt spid="14"/>
                                        </p:tgtEl>
                                        <p:attrNameLst>
                                          <p:attrName>style.visibility</p:attrName>
                                        </p:attrNameLst>
                                      </p:cBhvr>
                                      <p:to>
                                        <p:strVal val="visible"/>
                                      </p:to>
                                    </p:set>
                                    <p:animEffect transition="in" filter="wipe(down)">
                                      <p:cBhvr>
                                        <p:cTn id="113" dur="290">
                                          <p:stCondLst>
                                            <p:cond delay="0"/>
                                          </p:stCondLst>
                                        </p:cTn>
                                        <p:tgtEl>
                                          <p:spTgt spid="14"/>
                                        </p:tgtEl>
                                      </p:cBhvr>
                                    </p:animEffect>
                                    <p:anim calcmode="lin" valueType="num">
                                      <p:cBhvr>
                                        <p:cTn id="114"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15"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16"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117"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118"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119" dur="13">
                                          <p:stCondLst>
                                            <p:cond delay="325"/>
                                          </p:stCondLst>
                                        </p:cTn>
                                        <p:tgtEl>
                                          <p:spTgt spid="14"/>
                                        </p:tgtEl>
                                      </p:cBhvr>
                                      <p:to x="100000" y="60000"/>
                                    </p:animScale>
                                    <p:animScale>
                                      <p:cBhvr>
                                        <p:cTn id="120" dur="83" decel="50000">
                                          <p:stCondLst>
                                            <p:cond delay="338"/>
                                          </p:stCondLst>
                                        </p:cTn>
                                        <p:tgtEl>
                                          <p:spTgt spid="14"/>
                                        </p:tgtEl>
                                      </p:cBhvr>
                                      <p:to x="100000" y="100000"/>
                                    </p:animScale>
                                    <p:animScale>
                                      <p:cBhvr>
                                        <p:cTn id="121" dur="13">
                                          <p:stCondLst>
                                            <p:cond delay="656"/>
                                          </p:stCondLst>
                                        </p:cTn>
                                        <p:tgtEl>
                                          <p:spTgt spid="14"/>
                                        </p:tgtEl>
                                      </p:cBhvr>
                                      <p:to x="100000" y="80000"/>
                                    </p:animScale>
                                    <p:animScale>
                                      <p:cBhvr>
                                        <p:cTn id="122" dur="83" decel="50000">
                                          <p:stCondLst>
                                            <p:cond delay="669"/>
                                          </p:stCondLst>
                                        </p:cTn>
                                        <p:tgtEl>
                                          <p:spTgt spid="14"/>
                                        </p:tgtEl>
                                      </p:cBhvr>
                                      <p:to x="100000" y="100000"/>
                                    </p:animScale>
                                    <p:animScale>
                                      <p:cBhvr>
                                        <p:cTn id="123" dur="13">
                                          <p:stCondLst>
                                            <p:cond delay="821"/>
                                          </p:stCondLst>
                                        </p:cTn>
                                        <p:tgtEl>
                                          <p:spTgt spid="14"/>
                                        </p:tgtEl>
                                      </p:cBhvr>
                                      <p:to x="100000" y="90000"/>
                                    </p:animScale>
                                    <p:animScale>
                                      <p:cBhvr>
                                        <p:cTn id="124" dur="83" decel="50000">
                                          <p:stCondLst>
                                            <p:cond delay="834"/>
                                          </p:stCondLst>
                                        </p:cTn>
                                        <p:tgtEl>
                                          <p:spTgt spid="14"/>
                                        </p:tgtEl>
                                      </p:cBhvr>
                                      <p:to x="100000" y="100000"/>
                                    </p:animScale>
                                    <p:animScale>
                                      <p:cBhvr>
                                        <p:cTn id="125" dur="13">
                                          <p:stCondLst>
                                            <p:cond delay="904"/>
                                          </p:stCondLst>
                                        </p:cTn>
                                        <p:tgtEl>
                                          <p:spTgt spid="14"/>
                                        </p:tgtEl>
                                      </p:cBhvr>
                                      <p:to x="100000" y="95000"/>
                                    </p:animScale>
                                    <p:animScale>
                                      <p:cBhvr>
                                        <p:cTn id="126" dur="83" decel="50000">
                                          <p:stCondLst>
                                            <p:cond delay="917"/>
                                          </p:stCondLst>
                                        </p:cTn>
                                        <p:tgtEl>
                                          <p:spTgt spid="14"/>
                                        </p:tgtEl>
                                      </p:cBhvr>
                                      <p:to x="100000" y="100000"/>
                                    </p:animScale>
                                  </p:childTnLst>
                                </p:cTn>
                              </p:par>
                            </p:childTnLst>
                          </p:cTn>
                        </p:par>
                        <p:par>
                          <p:cTn id="127" fill="hold">
                            <p:stCondLst>
                              <p:cond delay="1000"/>
                            </p:stCondLst>
                            <p:childTnLst>
                              <p:par>
                                <p:cTn id="128" presetID="53" presetClass="entr" presetSubtype="0" fill="hold" nodeType="afterEffect">
                                  <p:stCondLst>
                                    <p:cond delay="0"/>
                                  </p:stCondLst>
                                  <p:childTnLst>
                                    <p:set>
                                      <p:cBhvr>
                                        <p:cTn id="129" dur="1" fill="hold">
                                          <p:stCondLst>
                                            <p:cond delay="0"/>
                                          </p:stCondLst>
                                        </p:cTn>
                                        <p:tgtEl>
                                          <p:spTgt spid="26"/>
                                        </p:tgtEl>
                                        <p:attrNameLst>
                                          <p:attrName>style.visibility</p:attrName>
                                        </p:attrNameLst>
                                      </p:cBhvr>
                                      <p:to>
                                        <p:strVal val="visible"/>
                                      </p:to>
                                    </p:set>
                                    <p:anim calcmode="lin" valueType="num">
                                      <p:cBhvr>
                                        <p:cTn id="130" dur="1000" fill="hold"/>
                                        <p:tgtEl>
                                          <p:spTgt spid="26"/>
                                        </p:tgtEl>
                                        <p:attrNameLst>
                                          <p:attrName>ppt_w</p:attrName>
                                        </p:attrNameLst>
                                      </p:cBhvr>
                                      <p:tavLst>
                                        <p:tav tm="0">
                                          <p:val>
                                            <p:fltVal val="0"/>
                                          </p:val>
                                        </p:tav>
                                        <p:tav tm="100000">
                                          <p:val>
                                            <p:strVal val="#ppt_w"/>
                                          </p:val>
                                        </p:tav>
                                      </p:tavLst>
                                    </p:anim>
                                    <p:anim calcmode="lin" valueType="num">
                                      <p:cBhvr>
                                        <p:cTn id="131" dur="1000" fill="hold"/>
                                        <p:tgtEl>
                                          <p:spTgt spid="26"/>
                                        </p:tgtEl>
                                        <p:attrNameLst>
                                          <p:attrName>ppt_h</p:attrName>
                                        </p:attrNameLst>
                                      </p:cBhvr>
                                      <p:tavLst>
                                        <p:tav tm="0">
                                          <p:val>
                                            <p:fltVal val="0"/>
                                          </p:val>
                                        </p:tav>
                                        <p:tav tm="100000">
                                          <p:val>
                                            <p:strVal val="#ppt_h"/>
                                          </p:val>
                                        </p:tav>
                                      </p:tavLst>
                                    </p:anim>
                                    <p:animEffect transition="in" filter="fade">
                                      <p:cBhvr>
                                        <p:cTn id="132" dur="1000"/>
                                        <p:tgtEl>
                                          <p:spTgt spid="26"/>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nodeType="clickEffect">
                                  <p:stCondLst>
                                    <p:cond delay="0"/>
                                  </p:stCondLst>
                                  <p:childTnLst>
                                    <p:animEffect transition="out" filter="fade">
                                      <p:cBhvr>
                                        <p:cTn id="136" dur="1000"/>
                                        <p:tgtEl>
                                          <p:spTgt spid="26"/>
                                        </p:tgtEl>
                                      </p:cBhvr>
                                    </p:animEffect>
                                    <p:set>
                                      <p:cBhvr>
                                        <p:cTn id="137" dur="1" fill="hold">
                                          <p:stCondLst>
                                            <p:cond delay="999"/>
                                          </p:stCondLst>
                                        </p:cTn>
                                        <p:tgtEl>
                                          <p:spTgt spid="26"/>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1000"/>
                                        <p:tgtEl>
                                          <p:spTgt spid="14"/>
                                        </p:tgtEl>
                                      </p:cBhvr>
                                    </p:animEffect>
                                    <p:set>
                                      <p:cBhvr>
                                        <p:cTn id="140" dur="1" fill="hold">
                                          <p:stCondLst>
                                            <p:cond delay="999"/>
                                          </p:stCondLst>
                                        </p:cTn>
                                        <p:tgtEl>
                                          <p:spTgt spid="14"/>
                                        </p:tgtEl>
                                        <p:attrNameLst>
                                          <p:attrName>style.visibility</p:attrName>
                                        </p:attrNameLst>
                                      </p:cBhvr>
                                      <p:to>
                                        <p:strVal val="hidden"/>
                                      </p:to>
                                    </p:set>
                                  </p:childTnLst>
                                </p:cTn>
                              </p:par>
                              <p:par>
                                <p:cTn id="141" presetID="22" presetClass="entr" presetSubtype="8" fill="hold" nodeType="withEffect">
                                  <p:stCondLst>
                                    <p:cond delay="0"/>
                                  </p:stCondLst>
                                  <p:childTnLst>
                                    <p:set>
                                      <p:cBhvr>
                                        <p:cTn id="142" dur="1" fill="hold">
                                          <p:stCondLst>
                                            <p:cond delay="0"/>
                                          </p:stCondLst>
                                        </p:cTn>
                                        <p:tgtEl>
                                          <p:spTgt spid="23">
                                            <p:txEl>
                                              <p:pRg st="1" end="1"/>
                                            </p:txEl>
                                          </p:spTgt>
                                        </p:tgtEl>
                                        <p:attrNameLst>
                                          <p:attrName>style.visibility</p:attrName>
                                        </p:attrNameLst>
                                      </p:cBhvr>
                                      <p:to>
                                        <p:strVal val="visible"/>
                                      </p:to>
                                    </p:set>
                                    <p:animEffect transition="in" filter="wipe(left)">
                                      <p:cBhvr>
                                        <p:cTn id="143" dur="1000"/>
                                        <p:tgtEl>
                                          <p:spTgt spid="23">
                                            <p:txEl>
                                              <p:pRg st="1" end="1"/>
                                            </p:txEl>
                                          </p:spTgt>
                                        </p:tgtEl>
                                      </p:cBhvr>
                                    </p:animEffect>
                                  </p:childTnLst>
                                </p:cTn>
                              </p:par>
                              <p:par>
                                <p:cTn id="144" presetID="26" presetClass="entr" presetSubtype="0" fill="hold" grpId="0" nodeType="withEffect">
                                  <p:stCondLst>
                                    <p:cond delay="0"/>
                                  </p:stCondLst>
                                  <p:childTnLst>
                                    <p:set>
                                      <p:cBhvr>
                                        <p:cTn id="145" dur="1" fill="hold">
                                          <p:stCondLst>
                                            <p:cond delay="0"/>
                                          </p:stCondLst>
                                        </p:cTn>
                                        <p:tgtEl>
                                          <p:spTgt spid="15"/>
                                        </p:tgtEl>
                                        <p:attrNameLst>
                                          <p:attrName>style.visibility</p:attrName>
                                        </p:attrNameLst>
                                      </p:cBhvr>
                                      <p:to>
                                        <p:strVal val="visible"/>
                                      </p:to>
                                    </p:set>
                                    <p:animEffect transition="in" filter="wipe(down)">
                                      <p:cBhvr>
                                        <p:cTn id="146" dur="290">
                                          <p:stCondLst>
                                            <p:cond delay="0"/>
                                          </p:stCondLst>
                                        </p:cTn>
                                        <p:tgtEl>
                                          <p:spTgt spid="15"/>
                                        </p:tgtEl>
                                      </p:cBhvr>
                                    </p:animEffect>
                                    <p:anim calcmode="lin" valueType="num">
                                      <p:cBhvr>
                                        <p:cTn id="147"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8"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9"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50"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51"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52" dur="13">
                                          <p:stCondLst>
                                            <p:cond delay="325"/>
                                          </p:stCondLst>
                                        </p:cTn>
                                        <p:tgtEl>
                                          <p:spTgt spid="15"/>
                                        </p:tgtEl>
                                      </p:cBhvr>
                                      <p:to x="100000" y="60000"/>
                                    </p:animScale>
                                    <p:animScale>
                                      <p:cBhvr>
                                        <p:cTn id="153" dur="83" decel="50000">
                                          <p:stCondLst>
                                            <p:cond delay="338"/>
                                          </p:stCondLst>
                                        </p:cTn>
                                        <p:tgtEl>
                                          <p:spTgt spid="15"/>
                                        </p:tgtEl>
                                      </p:cBhvr>
                                      <p:to x="100000" y="100000"/>
                                    </p:animScale>
                                    <p:animScale>
                                      <p:cBhvr>
                                        <p:cTn id="154" dur="13">
                                          <p:stCondLst>
                                            <p:cond delay="656"/>
                                          </p:stCondLst>
                                        </p:cTn>
                                        <p:tgtEl>
                                          <p:spTgt spid="15"/>
                                        </p:tgtEl>
                                      </p:cBhvr>
                                      <p:to x="100000" y="80000"/>
                                    </p:animScale>
                                    <p:animScale>
                                      <p:cBhvr>
                                        <p:cTn id="155" dur="83" decel="50000">
                                          <p:stCondLst>
                                            <p:cond delay="669"/>
                                          </p:stCondLst>
                                        </p:cTn>
                                        <p:tgtEl>
                                          <p:spTgt spid="15"/>
                                        </p:tgtEl>
                                      </p:cBhvr>
                                      <p:to x="100000" y="100000"/>
                                    </p:animScale>
                                    <p:animScale>
                                      <p:cBhvr>
                                        <p:cTn id="156" dur="13">
                                          <p:stCondLst>
                                            <p:cond delay="821"/>
                                          </p:stCondLst>
                                        </p:cTn>
                                        <p:tgtEl>
                                          <p:spTgt spid="15"/>
                                        </p:tgtEl>
                                      </p:cBhvr>
                                      <p:to x="100000" y="90000"/>
                                    </p:animScale>
                                    <p:animScale>
                                      <p:cBhvr>
                                        <p:cTn id="157" dur="83" decel="50000">
                                          <p:stCondLst>
                                            <p:cond delay="834"/>
                                          </p:stCondLst>
                                        </p:cTn>
                                        <p:tgtEl>
                                          <p:spTgt spid="15"/>
                                        </p:tgtEl>
                                      </p:cBhvr>
                                      <p:to x="100000" y="100000"/>
                                    </p:animScale>
                                    <p:animScale>
                                      <p:cBhvr>
                                        <p:cTn id="158" dur="13">
                                          <p:stCondLst>
                                            <p:cond delay="904"/>
                                          </p:stCondLst>
                                        </p:cTn>
                                        <p:tgtEl>
                                          <p:spTgt spid="15"/>
                                        </p:tgtEl>
                                      </p:cBhvr>
                                      <p:to x="100000" y="95000"/>
                                    </p:animScale>
                                    <p:animScale>
                                      <p:cBhvr>
                                        <p:cTn id="159" dur="83" decel="50000">
                                          <p:stCondLst>
                                            <p:cond delay="917"/>
                                          </p:stCondLst>
                                        </p:cTn>
                                        <p:tgtEl>
                                          <p:spTgt spid="15"/>
                                        </p:tgtEl>
                                      </p:cBhvr>
                                      <p:to x="100000" y="100000"/>
                                    </p:animScale>
                                  </p:childTnLst>
                                </p:cTn>
                              </p:par>
                            </p:childTnLst>
                          </p:cTn>
                        </p:par>
                        <p:par>
                          <p:cTn id="160" fill="hold">
                            <p:stCondLst>
                              <p:cond delay="1000"/>
                            </p:stCondLst>
                            <p:childTnLst>
                              <p:par>
                                <p:cTn id="161" presetID="53" presetClass="entr" presetSubtype="0" fill="hold" nodeType="afterEffect">
                                  <p:stCondLst>
                                    <p:cond delay="0"/>
                                  </p:stCondLst>
                                  <p:childTnLst>
                                    <p:set>
                                      <p:cBhvr>
                                        <p:cTn id="162" dur="1" fill="hold">
                                          <p:stCondLst>
                                            <p:cond delay="0"/>
                                          </p:stCondLst>
                                        </p:cTn>
                                        <p:tgtEl>
                                          <p:spTgt spid="240650"/>
                                        </p:tgtEl>
                                        <p:attrNameLst>
                                          <p:attrName>style.visibility</p:attrName>
                                        </p:attrNameLst>
                                      </p:cBhvr>
                                      <p:to>
                                        <p:strVal val="visible"/>
                                      </p:to>
                                    </p:set>
                                    <p:anim calcmode="lin" valueType="num">
                                      <p:cBhvr>
                                        <p:cTn id="163" dur="1000" fill="hold"/>
                                        <p:tgtEl>
                                          <p:spTgt spid="240650"/>
                                        </p:tgtEl>
                                        <p:attrNameLst>
                                          <p:attrName>ppt_w</p:attrName>
                                        </p:attrNameLst>
                                      </p:cBhvr>
                                      <p:tavLst>
                                        <p:tav tm="0">
                                          <p:val>
                                            <p:fltVal val="0"/>
                                          </p:val>
                                        </p:tav>
                                        <p:tav tm="100000">
                                          <p:val>
                                            <p:strVal val="#ppt_w"/>
                                          </p:val>
                                        </p:tav>
                                      </p:tavLst>
                                    </p:anim>
                                    <p:anim calcmode="lin" valueType="num">
                                      <p:cBhvr>
                                        <p:cTn id="164" dur="1000" fill="hold"/>
                                        <p:tgtEl>
                                          <p:spTgt spid="240650"/>
                                        </p:tgtEl>
                                        <p:attrNameLst>
                                          <p:attrName>ppt_h</p:attrName>
                                        </p:attrNameLst>
                                      </p:cBhvr>
                                      <p:tavLst>
                                        <p:tav tm="0">
                                          <p:val>
                                            <p:fltVal val="0"/>
                                          </p:val>
                                        </p:tav>
                                        <p:tav tm="100000">
                                          <p:val>
                                            <p:strVal val="#ppt_h"/>
                                          </p:val>
                                        </p:tav>
                                      </p:tavLst>
                                    </p:anim>
                                    <p:animEffect transition="in" filter="fade">
                                      <p:cBhvr>
                                        <p:cTn id="165" dur="1000"/>
                                        <p:tgtEl>
                                          <p:spTgt spid="240650"/>
                                        </p:tgtEl>
                                      </p:cBhvr>
                                    </p:animEffect>
                                  </p:childTnLst>
                                </p:cTn>
                              </p:par>
                            </p:childTnLst>
                          </p:cTn>
                        </p:par>
                      </p:childTnLst>
                    </p:cTn>
                  </p:par>
                  <p:par>
                    <p:cTn id="166" fill="hold">
                      <p:stCondLst>
                        <p:cond delay="indefinite"/>
                      </p:stCondLst>
                      <p:childTnLst>
                        <p:par>
                          <p:cTn id="167" fill="hold">
                            <p:stCondLst>
                              <p:cond delay="0"/>
                            </p:stCondLst>
                            <p:childTnLst>
                              <p:par>
                                <p:cTn id="168" presetID="10" presetClass="exit" presetSubtype="0" fill="hold" nodeType="clickEffect">
                                  <p:stCondLst>
                                    <p:cond delay="0"/>
                                  </p:stCondLst>
                                  <p:childTnLst>
                                    <p:animEffect transition="out" filter="fade">
                                      <p:cBhvr>
                                        <p:cTn id="169" dur="1000"/>
                                        <p:tgtEl>
                                          <p:spTgt spid="240650"/>
                                        </p:tgtEl>
                                      </p:cBhvr>
                                    </p:animEffect>
                                    <p:set>
                                      <p:cBhvr>
                                        <p:cTn id="170" dur="1" fill="hold">
                                          <p:stCondLst>
                                            <p:cond delay="999"/>
                                          </p:stCondLst>
                                        </p:cTn>
                                        <p:tgtEl>
                                          <p:spTgt spid="240650"/>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1000"/>
                                        <p:tgtEl>
                                          <p:spTgt spid="15"/>
                                        </p:tgtEl>
                                      </p:cBhvr>
                                    </p:animEffect>
                                    <p:set>
                                      <p:cBhvr>
                                        <p:cTn id="173" dur="1" fill="hold">
                                          <p:stCondLst>
                                            <p:cond delay="999"/>
                                          </p:stCondLst>
                                        </p:cTn>
                                        <p:tgtEl>
                                          <p:spTgt spid="15"/>
                                        </p:tgtEl>
                                        <p:attrNameLst>
                                          <p:attrName>style.visibility</p:attrName>
                                        </p:attrNameLst>
                                      </p:cBhvr>
                                      <p:to>
                                        <p:strVal val="hidden"/>
                                      </p:to>
                                    </p:set>
                                  </p:childTnLst>
                                </p:cTn>
                              </p:par>
                              <p:par>
                                <p:cTn id="174" presetID="22" presetClass="entr" presetSubtype="8" fill="hold" nodeType="withEffect">
                                  <p:stCondLst>
                                    <p:cond delay="0"/>
                                  </p:stCondLst>
                                  <p:childTnLst>
                                    <p:set>
                                      <p:cBhvr>
                                        <p:cTn id="175" dur="1" fill="hold">
                                          <p:stCondLst>
                                            <p:cond delay="0"/>
                                          </p:stCondLst>
                                        </p:cTn>
                                        <p:tgtEl>
                                          <p:spTgt spid="23">
                                            <p:txEl>
                                              <p:pRg st="2" end="2"/>
                                            </p:txEl>
                                          </p:spTgt>
                                        </p:tgtEl>
                                        <p:attrNameLst>
                                          <p:attrName>style.visibility</p:attrName>
                                        </p:attrNameLst>
                                      </p:cBhvr>
                                      <p:to>
                                        <p:strVal val="visible"/>
                                      </p:to>
                                    </p:set>
                                    <p:animEffect transition="in" filter="wipe(left)">
                                      <p:cBhvr>
                                        <p:cTn id="176" dur="1000"/>
                                        <p:tgtEl>
                                          <p:spTgt spid="23">
                                            <p:txEl>
                                              <p:pRg st="2" end="2"/>
                                            </p:txEl>
                                          </p:spTgt>
                                        </p:tgtEl>
                                      </p:cBhvr>
                                    </p:animEffect>
                                  </p:childTnLst>
                                </p:cTn>
                              </p:par>
                              <p:par>
                                <p:cTn id="177" presetID="26" presetClass="entr" presetSubtype="0" fill="hold" grpId="0" nodeType="withEffect">
                                  <p:stCondLst>
                                    <p:cond delay="0"/>
                                  </p:stCondLst>
                                  <p:childTnLst>
                                    <p:set>
                                      <p:cBhvr>
                                        <p:cTn id="178" dur="1" fill="hold">
                                          <p:stCondLst>
                                            <p:cond delay="0"/>
                                          </p:stCondLst>
                                        </p:cTn>
                                        <p:tgtEl>
                                          <p:spTgt spid="16"/>
                                        </p:tgtEl>
                                        <p:attrNameLst>
                                          <p:attrName>style.visibility</p:attrName>
                                        </p:attrNameLst>
                                      </p:cBhvr>
                                      <p:to>
                                        <p:strVal val="visible"/>
                                      </p:to>
                                    </p:set>
                                    <p:animEffect transition="in" filter="wipe(down)">
                                      <p:cBhvr>
                                        <p:cTn id="179" dur="290">
                                          <p:stCondLst>
                                            <p:cond delay="0"/>
                                          </p:stCondLst>
                                        </p:cTn>
                                        <p:tgtEl>
                                          <p:spTgt spid="16"/>
                                        </p:tgtEl>
                                      </p:cBhvr>
                                    </p:animEffect>
                                    <p:anim calcmode="lin" valueType="num">
                                      <p:cBhvr>
                                        <p:cTn id="180" dur="911"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1" dur="332"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82" dur="332" tmFilter="0, 0; 0.125,0.2665; 0.25,0.4; 0.375,0.465; 0.5,0.5;  0.625,0.535; 0.75,0.6; 0.875,0.7335; 1,1">
                                          <p:stCondLst>
                                            <p:cond delay="332"/>
                                          </p:stCondLst>
                                        </p:cTn>
                                        <p:tgtEl>
                                          <p:spTgt spid="16"/>
                                        </p:tgtEl>
                                        <p:attrNameLst>
                                          <p:attrName>ppt_y</p:attrName>
                                        </p:attrNameLst>
                                      </p:cBhvr>
                                      <p:tavLst>
                                        <p:tav tm="0" fmla="#ppt_y-sin(pi*$)/9">
                                          <p:val>
                                            <p:fltVal val="0"/>
                                          </p:val>
                                        </p:tav>
                                        <p:tav tm="100000">
                                          <p:val>
                                            <p:fltVal val="1"/>
                                          </p:val>
                                        </p:tav>
                                      </p:tavLst>
                                    </p:anim>
                                    <p:anim calcmode="lin" valueType="num">
                                      <p:cBhvr>
                                        <p:cTn id="183" dur="166" tmFilter="0, 0; 0.125,0.2665; 0.25,0.4; 0.375,0.465; 0.5,0.5;  0.625,0.535; 0.75,0.6; 0.875,0.7335; 1,1">
                                          <p:stCondLst>
                                            <p:cond delay="662"/>
                                          </p:stCondLst>
                                        </p:cTn>
                                        <p:tgtEl>
                                          <p:spTgt spid="16"/>
                                        </p:tgtEl>
                                        <p:attrNameLst>
                                          <p:attrName>ppt_y</p:attrName>
                                        </p:attrNameLst>
                                      </p:cBhvr>
                                      <p:tavLst>
                                        <p:tav tm="0" fmla="#ppt_y-sin(pi*$)/27">
                                          <p:val>
                                            <p:fltVal val="0"/>
                                          </p:val>
                                        </p:tav>
                                        <p:tav tm="100000">
                                          <p:val>
                                            <p:fltVal val="1"/>
                                          </p:val>
                                        </p:tav>
                                      </p:tavLst>
                                    </p:anim>
                                    <p:anim calcmode="lin" valueType="num">
                                      <p:cBhvr>
                                        <p:cTn id="184" dur="82" tmFilter="0, 0; 0.125,0.2665; 0.25,0.4; 0.375,0.465; 0.5,0.5;  0.625,0.535; 0.75,0.6; 0.875,0.7335; 1,1">
                                          <p:stCondLst>
                                            <p:cond delay="828"/>
                                          </p:stCondLst>
                                        </p:cTn>
                                        <p:tgtEl>
                                          <p:spTgt spid="16"/>
                                        </p:tgtEl>
                                        <p:attrNameLst>
                                          <p:attrName>ppt_y</p:attrName>
                                        </p:attrNameLst>
                                      </p:cBhvr>
                                      <p:tavLst>
                                        <p:tav tm="0" fmla="#ppt_y-sin(pi*$)/81">
                                          <p:val>
                                            <p:fltVal val="0"/>
                                          </p:val>
                                        </p:tav>
                                        <p:tav tm="100000">
                                          <p:val>
                                            <p:fltVal val="1"/>
                                          </p:val>
                                        </p:tav>
                                      </p:tavLst>
                                    </p:anim>
                                    <p:animScale>
                                      <p:cBhvr>
                                        <p:cTn id="185" dur="13">
                                          <p:stCondLst>
                                            <p:cond delay="325"/>
                                          </p:stCondLst>
                                        </p:cTn>
                                        <p:tgtEl>
                                          <p:spTgt spid="16"/>
                                        </p:tgtEl>
                                      </p:cBhvr>
                                      <p:to x="100000" y="60000"/>
                                    </p:animScale>
                                    <p:animScale>
                                      <p:cBhvr>
                                        <p:cTn id="186" dur="83" decel="50000">
                                          <p:stCondLst>
                                            <p:cond delay="338"/>
                                          </p:stCondLst>
                                        </p:cTn>
                                        <p:tgtEl>
                                          <p:spTgt spid="16"/>
                                        </p:tgtEl>
                                      </p:cBhvr>
                                      <p:to x="100000" y="100000"/>
                                    </p:animScale>
                                    <p:animScale>
                                      <p:cBhvr>
                                        <p:cTn id="187" dur="13">
                                          <p:stCondLst>
                                            <p:cond delay="656"/>
                                          </p:stCondLst>
                                        </p:cTn>
                                        <p:tgtEl>
                                          <p:spTgt spid="16"/>
                                        </p:tgtEl>
                                      </p:cBhvr>
                                      <p:to x="100000" y="80000"/>
                                    </p:animScale>
                                    <p:animScale>
                                      <p:cBhvr>
                                        <p:cTn id="188" dur="83" decel="50000">
                                          <p:stCondLst>
                                            <p:cond delay="669"/>
                                          </p:stCondLst>
                                        </p:cTn>
                                        <p:tgtEl>
                                          <p:spTgt spid="16"/>
                                        </p:tgtEl>
                                      </p:cBhvr>
                                      <p:to x="100000" y="100000"/>
                                    </p:animScale>
                                    <p:animScale>
                                      <p:cBhvr>
                                        <p:cTn id="189" dur="13">
                                          <p:stCondLst>
                                            <p:cond delay="821"/>
                                          </p:stCondLst>
                                        </p:cTn>
                                        <p:tgtEl>
                                          <p:spTgt spid="16"/>
                                        </p:tgtEl>
                                      </p:cBhvr>
                                      <p:to x="100000" y="90000"/>
                                    </p:animScale>
                                    <p:animScale>
                                      <p:cBhvr>
                                        <p:cTn id="190" dur="83" decel="50000">
                                          <p:stCondLst>
                                            <p:cond delay="834"/>
                                          </p:stCondLst>
                                        </p:cTn>
                                        <p:tgtEl>
                                          <p:spTgt spid="16"/>
                                        </p:tgtEl>
                                      </p:cBhvr>
                                      <p:to x="100000" y="100000"/>
                                    </p:animScale>
                                    <p:animScale>
                                      <p:cBhvr>
                                        <p:cTn id="191" dur="13">
                                          <p:stCondLst>
                                            <p:cond delay="904"/>
                                          </p:stCondLst>
                                        </p:cTn>
                                        <p:tgtEl>
                                          <p:spTgt spid="16"/>
                                        </p:tgtEl>
                                      </p:cBhvr>
                                      <p:to x="100000" y="95000"/>
                                    </p:animScale>
                                    <p:animScale>
                                      <p:cBhvr>
                                        <p:cTn id="192" dur="83" decel="50000">
                                          <p:stCondLst>
                                            <p:cond delay="917"/>
                                          </p:stCondLst>
                                        </p:cTn>
                                        <p:tgtEl>
                                          <p:spTgt spid="16"/>
                                        </p:tgtEl>
                                      </p:cBhvr>
                                      <p:to x="100000" y="100000"/>
                                    </p:animScale>
                                  </p:childTnLst>
                                </p:cTn>
                              </p:par>
                            </p:childTnLst>
                          </p:cTn>
                        </p:par>
                        <p:par>
                          <p:cTn id="193" fill="hold">
                            <p:stCondLst>
                              <p:cond delay="1000"/>
                            </p:stCondLst>
                            <p:childTnLst>
                              <p:par>
                                <p:cTn id="194" presetID="53" presetClass="entr" presetSubtype="0" fill="hold" nodeType="afterEffect">
                                  <p:stCondLst>
                                    <p:cond delay="0"/>
                                  </p:stCondLst>
                                  <p:childTnLst>
                                    <p:set>
                                      <p:cBhvr>
                                        <p:cTn id="195" dur="1" fill="hold">
                                          <p:stCondLst>
                                            <p:cond delay="0"/>
                                          </p:stCondLst>
                                        </p:cTn>
                                        <p:tgtEl>
                                          <p:spTgt spid="240646"/>
                                        </p:tgtEl>
                                        <p:attrNameLst>
                                          <p:attrName>style.visibility</p:attrName>
                                        </p:attrNameLst>
                                      </p:cBhvr>
                                      <p:to>
                                        <p:strVal val="visible"/>
                                      </p:to>
                                    </p:set>
                                    <p:anim calcmode="lin" valueType="num">
                                      <p:cBhvr>
                                        <p:cTn id="196" dur="1000" fill="hold"/>
                                        <p:tgtEl>
                                          <p:spTgt spid="240646"/>
                                        </p:tgtEl>
                                        <p:attrNameLst>
                                          <p:attrName>ppt_w</p:attrName>
                                        </p:attrNameLst>
                                      </p:cBhvr>
                                      <p:tavLst>
                                        <p:tav tm="0">
                                          <p:val>
                                            <p:fltVal val="0"/>
                                          </p:val>
                                        </p:tav>
                                        <p:tav tm="100000">
                                          <p:val>
                                            <p:strVal val="#ppt_w"/>
                                          </p:val>
                                        </p:tav>
                                      </p:tavLst>
                                    </p:anim>
                                    <p:anim calcmode="lin" valueType="num">
                                      <p:cBhvr>
                                        <p:cTn id="197" dur="1000" fill="hold"/>
                                        <p:tgtEl>
                                          <p:spTgt spid="240646"/>
                                        </p:tgtEl>
                                        <p:attrNameLst>
                                          <p:attrName>ppt_h</p:attrName>
                                        </p:attrNameLst>
                                      </p:cBhvr>
                                      <p:tavLst>
                                        <p:tav tm="0">
                                          <p:val>
                                            <p:fltVal val="0"/>
                                          </p:val>
                                        </p:tav>
                                        <p:tav tm="100000">
                                          <p:val>
                                            <p:strVal val="#ppt_h"/>
                                          </p:val>
                                        </p:tav>
                                      </p:tavLst>
                                    </p:anim>
                                    <p:animEffect transition="in" filter="fade">
                                      <p:cBhvr>
                                        <p:cTn id="198" dur="1000"/>
                                        <p:tgtEl>
                                          <p:spTgt spid="240646"/>
                                        </p:tgtEl>
                                      </p:cBhvr>
                                    </p:animEffect>
                                  </p:childTnLst>
                                </p:cTn>
                              </p:par>
                            </p:childTnLst>
                          </p:cTn>
                        </p:par>
                      </p:childTnLst>
                    </p:cTn>
                  </p:par>
                  <p:par>
                    <p:cTn id="199" fill="hold">
                      <p:stCondLst>
                        <p:cond delay="indefinite"/>
                      </p:stCondLst>
                      <p:childTnLst>
                        <p:par>
                          <p:cTn id="200" fill="hold">
                            <p:stCondLst>
                              <p:cond delay="0"/>
                            </p:stCondLst>
                            <p:childTnLst>
                              <p:par>
                                <p:cTn id="201" presetID="10" presetClass="exit" presetSubtype="0" fill="hold" nodeType="clickEffect">
                                  <p:stCondLst>
                                    <p:cond delay="0"/>
                                  </p:stCondLst>
                                  <p:childTnLst>
                                    <p:animEffect transition="out" filter="fade">
                                      <p:cBhvr>
                                        <p:cTn id="202" dur="1000"/>
                                        <p:tgtEl>
                                          <p:spTgt spid="240646"/>
                                        </p:tgtEl>
                                      </p:cBhvr>
                                    </p:animEffect>
                                    <p:set>
                                      <p:cBhvr>
                                        <p:cTn id="203" dur="1" fill="hold">
                                          <p:stCondLst>
                                            <p:cond delay="999"/>
                                          </p:stCondLst>
                                        </p:cTn>
                                        <p:tgtEl>
                                          <p:spTgt spid="240646"/>
                                        </p:tgtEl>
                                        <p:attrNameLst>
                                          <p:attrName>style.visibility</p:attrName>
                                        </p:attrNameLst>
                                      </p:cBhvr>
                                      <p:to>
                                        <p:strVal val="hidden"/>
                                      </p:to>
                                    </p:set>
                                  </p:childTnLst>
                                </p:cTn>
                              </p:par>
                              <p:par>
                                <p:cTn id="204" presetID="10" presetClass="exit" presetSubtype="0" fill="hold" grpId="1" nodeType="withEffect">
                                  <p:stCondLst>
                                    <p:cond delay="0"/>
                                  </p:stCondLst>
                                  <p:childTnLst>
                                    <p:animEffect transition="out" filter="fade">
                                      <p:cBhvr>
                                        <p:cTn id="205" dur="1000"/>
                                        <p:tgtEl>
                                          <p:spTgt spid="16"/>
                                        </p:tgtEl>
                                      </p:cBhvr>
                                    </p:animEffect>
                                    <p:set>
                                      <p:cBhvr>
                                        <p:cTn id="206" dur="1" fill="hold">
                                          <p:stCondLst>
                                            <p:cond delay="999"/>
                                          </p:stCondLst>
                                        </p:cTn>
                                        <p:tgtEl>
                                          <p:spTgt spid="16"/>
                                        </p:tgtEl>
                                        <p:attrNameLst>
                                          <p:attrName>style.visibility</p:attrName>
                                        </p:attrNameLst>
                                      </p:cBhvr>
                                      <p:to>
                                        <p:strVal val="hidden"/>
                                      </p:to>
                                    </p:set>
                                  </p:childTnLst>
                                </p:cTn>
                              </p:par>
                              <p:par>
                                <p:cTn id="207" presetID="22" presetClass="entr" presetSubtype="8" fill="hold" nodeType="withEffect">
                                  <p:stCondLst>
                                    <p:cond delay="0"/>
                                  </p:stCondLst>
                                  <p:childTnLst>
                                    <p:set>
                                      <p:cBhvr>
                                        <p:cTn id="208" dur="1" fill="hold">
                                          <p:stCondLst>
                                            <p:cond delay="0"/>
                                          </p:stCondLst>
                                        </p:cTn>
                                        <p:tgtEl>
                                          <p:spTgt spid="23">
                                            <p:txEl>
                                              <p:pRg st="3" end="3"/>
                                            </p:txEl>
                                          </p:spTgt>
                                        </p:tgtEl>
                                        <p:attrNameLst>
                                          <p:attrName>style.visibility</p:attrName>
                                        </p:attrNameLst>
                                      </p:cBhvr>
                                      <p:to>
                                        <p:strVal val="visible"/>
                                      </p:to>
                                    </p:set>
                                    <p:animEffect transition="in" filter="wipe(left)">
                                      <p:cBhvr>
                                        <p:cTn id="209" dur="1000"/>
                                        <p:tgtEl>
                                          <p:spTgt spid="23">
                                            <p:txEl>
                                              <p:pRg st="3" end="3"/>
                                            </p:txEl>
                                          </p:spTgt>
                                        </p:tgtEl>
                                      </p:cBhvr>
                                    </p:animEffect>
                                  </p:childTnLst>
                                </p:cTn>
                              </p:par>
                            </p:childTnLst>
                          </p:cTn>
                        </p:par>
                        <p:par>
                          <p:cTn id="210" fill="hold">
                            <p:stCondLst>
                              <p:cond delay="1000"/>
                            </p:stCondLst>
                            <p:childTnLst>
                              <p:par>
                                <p:cTn id="211" presetID="53" presetClass="entr" presetSubtype="0" fill="hold" nodeType="afterEffect">
                                  <p:stCondLst>
                                    <p:cond delay="0"/>
                                  </p:stCondLst>
                                  <p:childTnLst>
                                    <p:set>
                                      <p:cBhvr>
                                        <p:cTn id="212" dur="1" fill="hold">
                                          <p:stCondLst>
                                            <p:cond delay="0"/>
                                          </p:stCondLst>
                                        </p:cTn>
                                        <p:tgtEl>
                                          <p:spTgt spid="25"/>
                                        </p:tgtEl>
                                        <p:attrNameLst>
                                          <p:attrName>style.visibility</p:attrName>
                                        </p:attrNameLst>
                                      </p:cBhvr>
                                      <p:to>
                                        <p:strVal val="visible"/>
                                      </p:to>
                                    </p:set>
                                    <p:anim calcmode="lin" valueType="num">
                                      <p:cBhvr>
                                        <p:cTn id="213" dur="1000" fill="hold"/>
                                        <p:tgtEl>
                                          <p:spTgt spid="25"/>
                                        </p:tgtEl>
                                        <p:attrNameLst>
                                          <p:attrName>ppt_w</p:attrName>
                                        </p:attrNameLst>
                                      </p:cBhvr>
                                      <p:tavLst>
                                        <p:tav tm="0">
                                          <p:val>
                                            <p:fltVal val="0"/>
                                          </p:val>
                                        </p:tav>
                                        <p:tav tm="100000">
                                          <p:val>
                                            <p:strVal val="#ppt_w"/>
                                          </p:val>
                                        </p:tav>
                                      </p:tavLst>
                                    </p:anim>
                                    <p:anim calcmode="lin" valueType="num">
                                      <p:cBhvr>
                                        <p:cTn id="214" dur="1000" fill="hold"/>
                                        <p:tgtEl>
                                          <p:spTgt spid="25"/>
                                        </p:tgtEl>
                                        <p:attrNameLst>
                                          <p:attrName>ppt_h</p:attrName>
                                        </p:attrNameLst>
                                      </p:cBhvr>
                                      <p:tavLst>
                                        <p:tav tm="0">
                                          <p:val>
                                            <p:fltVal val="0"/>
                                          </p:val>
                                        </p:tav>
                                        <p:tav tm="100000">
                                          <p:val>
                                            <p:strVal val="#ppt_h"/>
                                          </p:val>
                                        </p:tav>
                                      </p:tavLst>
                                    </p:anim>
                                    <p:animEffect transition="in" filter="fade">
                                      <p:cBhvr>
                                        <p:cTn id="215" dur="1000"/>
                                        <p:tgtEl>
                                          <p:spTgt spid="25"/>
                                        </p:tgtEl>
                                      </p:cBhvr>
                                    </p:animEffect>
                                  </p:childTnLst>
                                </p:cTn>
                              </p:par>
                            </p:childTnLst>
                          </p:cTn>
                        </p:par>
                      </p:childTnLst>
                    </p:cTn>
                  </p:par>
                  <p:par>
                    <p:cTn id="216" fill="hold">
                      <p:stCondLst>
                        <p:cond delay="indefinite"/>
                      </p:stCondLst>
                      <p:childTnLst>
                        <p:par>
                          <p:cTn id="217" fill="hold">
                            <p:stCondLst>
                              <p:cond delay="0"/>
                            </p:stCondLst>
                            <p:childTnLst>
                              <p:par>
                                <p:cTn id="218" presetID="10" presetClass="exit" presetSubtype="0" fill="hold" nodeType="clickEffect">
                                  <p:stCondLst>
                                    <p:cond delay="0"/>
                                  </p:stCondLst>
                                  <p:childTnLst>
                                    <p:animEffect transition="out" filter="fade">
                                      <p:cBhvr>
                                        <p:cTn id="219" dur="1000"/>
                                        <p:tgtEl>
                                          <p:spTgt spid="25"/>
                                        </p:tgtEl>
                                      </p:cBhvr>
                                    </p:animEffect>
                                    <p:set>
                                      <p:cBhvr>
                                        <p:cTn id="220" dur="1" fill="hold">
                                          <p:stCondLst>
                                            <p:cond delay="999"/>
                                          </p:stCondLst>
                                        </p:cTn>
                                        <p:tgtEl>
                                          <p:spTgt spid="25"/>
                                        </p:tgtEl>
                                        <p:attrNameLst>
                                          <p:attrName>style.visibility</p:attrName>
                                        </p:attrNameLst>
                                      </p:cBhvr>
                                      <p:to>
                                        <p:strVal val="hidden"/>
                                      </p:to>
                                    </p:set>
                                  </p:childTnLst>
                                </p:cTn>
                              </p:par>
                              <p:par>
                                <p:cTn id="221" presetID="22" presetClass="entr" presetSubtype="8" fill="hold" nodeType="withEffect">
                                  <p:stCondLst>
                                    <p:cond delay="0"/>
                                  </p:stCondLst>
                                  <p:childTnLst>
                                    <p:set>
                                      <p:cBhvr>
                                        <p:cTn id="222" dur="1" fill="hold">
                                          <p:stCondLst>
                                            <p:cond delay="0"/>
                                          </p:stCondLst>
                                        </p:cTn>
                                        <p:tgtEl>
                                          <p:spTgt spid="23">
                                            <p:txEl>
                                              <p:pRg st="4" end="4"/>
                                            </p:txEl>
                                          </p:spTgt>
                                        </p:tgtEl>
                                        <p:attrNameLst>
                                          <p:attrName>style.visibility</p:attrName>
                                        </p:attrNameLst>
                                      </p:cBhvr>
                                      <p:to>
                                        <p:strVal val="visible"/>
                                      </p:to>
                                    </p:set>
                                    <p:animEffect transition="in" filter="wipe(left)">
                                      <p:cBhvr>
                                        <p:cTn id="223" dur="1000"/>
                                        <p:tgtEl>
                                          <p:spTgt spid="23">
                                            <p:txEl>
                                              <p:pRg st="4" end="4"/>
                                            </p:txEl>
                                          </p:spTgt>
                                        </p:tgtEl>
                                      </p:cBhvr>
                                    </p:animEffect>
                                  </p:childTnLst>
                                </p:cTn>
                              </p:par>
                              <p:par>
                                <p:cTn id="224" presetID="53" presetClass="entr" presetSubtype="0" fill="hold" nodeType="withEffect">
                                  <p:stCondLst>
                                    <p:cond delay="0"/>
                                  </p:stCondLst>
                                  <p:childTnLst>
                                    <p:set>
                                      <p:cBhvr>
                                        <p:cTn id="225" dur="1" fill="hold">
                                          <p:stCondLst>
                                            <p:cond delay="0"/>
                                          </p:stCondLst>
                                        </p:cTn>
                                        <p:tgtEl>
                                          <p:spTgt spid="240648"/>
                                        </p:tgtEl>
                                        <p:attrNameLst>
                                          <p:attrName>style.visibility</p:attrName>
                                        </p:attrNameLst>
                                      </p:cBhvr>
                                      <p:to>
                                        <p:strVal val="visible"/>
                                      </p:to>
                                    </p:set>
                                    <p:anim calcmode="lin" valueType="num">
                                      <p:cBhvr>
                                        <p:cTn id="226" dur="1000" fill="hold"/>
                                        <p:tgtEl>
                                          <p:spTgt spid="240648"/>
                                        </p:tgtEl>
                                        <p:attrNameLst>
                                          <p:attrName>ppt_w</p:attrName>
                                        </p:attrNameLst>
                                      </p:cBhvr>
                                      <p:tavLst>
                                        <p:tav tm="0">
                                          <p:val>
                                            <p:fltVal val="0"/>
                                          </p:val>
                                        </p:tav>
                                        <p:tav tm="100000">
                                          <p:val>
                                            <p:strVal val="#ppt_w"/>
                                          </p:val>
                                        </p:tav>
                                      </p:tavLst>
                                    </p:anim>
                                    <p:anim calcmode="lin" valueType="num">
                                      <p:cBhvr>
                                        <p:cTn id="227" dur="1000" fill="hold"/>
                                        <p:tgtEl>
                                          <p:spTgt spid="240648"/>
                                        </p:tgtEl>
                                        <p:attrNameLst>
                                          <p:attrName>ppt_h</p:attrName>
                                        </p:attrNameLst>
                                      </p:cBhvr>
                                      <p:tavLst>
                                        <p:tav tm="0">
                                          <p:val>
                                            <p:fltVal val="0"/>
                                          </p:val>
                                        </p:tav>
                                        <p:tav tm="100000">
                                          <p:val>
                                            <p:strVal val="#ppt_h"/>
                                          </p:val>
                                        </p:tav>
                                      </p:tavLst>
                                    </p:anim>
                                    <p:animEffect transition="in" filter="fade">
                                      <p:cBhvr>
                                        <p:cTn id="228" dur="1000"/>
                                        <p:tgtEl>
                                          <p:spTgt spid="240648"/>
                                        </p:tgtEl>
                                      </p:cBhvr>
                                    </p:animEffect>
                                  </p:childTnLst>
                                </p:cTn>
                              </p:par>
                            </p:childTnLst>
                          </p:cTn>
                        </p:par>
                      </p:childTnLst>
                    </p:cTn>
                  </p:par>
                  <p:par>
                    <p:cTn id="229" fill="hold">
                      <p:stCondLst>
                        <p:cond delay="indefinite"/>
                      </p:stCondLst>
                      <p:childTnLst>
                        <p:par>
                          <p:cTn id="230" fill="hold">
                            <p:stCondLst>
                              <p:cond delay="0"/>
                            </p:stCondLst>
                            <p:childTnLst>
                              <p:par>
                                <p:cTn id="231" presetID="10" presetClass="exit" presetSubtype="0" fill="hold" nodeType="clickEffect">
                                  <p:stCondLst>
                                    <p:cond delay="0"/>
                                  </p:stCondLst>
                                  <p:childTnLst>
                                    <p:animEffect transition="out" filter="fade">
                                      <p:cBhvr>
                                        <p:cTn id="232" dur="1000"/>
                                        <p:tgtEl>
                                          <p:spTgt spid="240648"/>
                                        </p:tgtEl>
                                      </p:cBhvr>
                                    </p:animEffect>
                                    <p:set>
                                      <p:cBhvr>
                                        <p:cTn id="233" dur="1" fill="hold">
                                          <p:stCondLst>
                                            <p:cond delay="999"/>
                                          </p:stCondLst>
                                        </p:cTn>
                                        <p:tgtEl>
                                          <p:spTgt spid="240648"/>
                                        </p:tgtEl>
                                        <p:attrNameLst>
                                          <p:attrName>style.visibility</p:attrName>
                                        </p:attrNameLst>
                                      </p:cBhvr>
                                      <p:to>
                                        <p:strVal val="hidden"/>
                                      </p:to>
                                    </p:set>
                                  </p:childTnLst>
                                </p:cTn>
                              </p:par>
                            </p:childTnLst>
                          </p:cTn>
                        </p:par>
                      </p:childTnLst>
                    </p:cTn>
                  </p:par>
                  <p:par>
                    <p:cTn id="234" fill="hold">
                      <p:stCondLst>
                        <p:cond delay="indefinite"/>
                      </p:stCondLst>
                      <p:childTnLst>
                        <p:par>
                          <p:cTn id="235" fill="hold">
                            <p:stCondLst>
                              <p:cond delay="0"/>
                            </p:stCondLst>
                            <p:childTnLst>
                              <p:par>
                                <p:cTn id="236" presetID="34" presetClass="entr" presetSubtype="0" fill="hold" grpId="0" nodeType="clickEffect">
                                  <p:stCondLst>
                                    <p:cond delay="0"/>
                                  </p:stCondLst>
                                  <p:childTnLst>
                                    <p:set>
                                      <p:cBhvr>
                                        <p:cTn id="237" dur="1" fill="hold">
                                          <p:stCondLst>
                                            <p:cond delay="0"/>
                                          </p:stCondLst>
                                        </p:cTn>
                                        <p:tgtEl>
                                          <p:spTgt spid="29"/>
                                        </p:tgtEl>
                                        <p:attrNameLst>
                                          <p:attrName>style.visibility</p:attrName>
                                        </p:attrNameLst>
                                      </p:cBhvr>
                                      <p:to>
                                        <p:strVal val="visible"/>
                                      </p:to>
                                    </p:set>
                                    <p:anim from="(-#ppt_w/2)" to="(#ppt_x)" calcmode="lin" valueType="num">
                                      <p:cBhvr>
                                        <p:cTn id="238" dur="600" fill="hold">
                                          <p:stCondLst>
                                            <p:cond delay="0"/>
                                          </p:stCondLst>
                                        </p:cTn>
                                        <p:tgtEl>
                                          <p:spTgt spid="29"/>
                                        </p:tgtEl>
                                        <p:attrNameLst>
                                          <p:attrName>ppt_x</p:attrName>
                                        </p:attrNameLst>
                                      </p:cBhvr>
                                    </p:anim>
                                    <p:anim from="0" to="-1.0" calcmode="lin" valueType="num">
                                      <p:cBhvr>
                                        <p:cTn id="239" dur="200" decel="50000" autoRev="1" fill="hold">
                                          <p:stCondLst>
                                            <p:cond delay="600"/>
                                          </p:stCondLst>
                                        </p:cTn>
                                        <p:tgtEl>
                                          <p:spTgt spid="29"/>
                                        </p:tgtEl>
                                        <p:attrNameLst>
                                          <p:attrName>xshear</p:attrName>
                                        </p:attrNameLst>
                                      </p:cBhvr>
                                    </p:anim>
                                    <p:animScale>
                                      <p:cBhvr>
                                        <p:cTn id="240" dur="200" decel="100000" autoRev="1" fill="hold">
                                          <p:stCondLst>
                                            <p:cond delay="600"/>
                                          </p:stCondLst>
                                        </p:cTn>
                                        <p:tgtEl>
                                          <p:spTgt spid="29"/>
                                        </p:tgtEl>
                                      </p:cBhvr>
                                      <p:from x="100000" y="100000"/>
                                      <p:to x="80000" y="100000"/>
                                    </p:animScale>
                                    <p:anim by="(#ppt_h/3+#ppt_w*0.1)" calcmode="lin" valueType="num">
                                      <p:cBhvr additive="sum">
                                        <p:cTn id="241" dur="200" decel="100000" autoRev="1" fill="hold">
                                          <p:stCondLst>
                                            <p:cond delay="600"/>
                                          </p:stCondLst>
                                        </p:cTn>
                                        <p:tgtEl>
                                          <p:spTgt spid="2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p:nvPr/>
        </p:nvSpPr>
        <p:spPr>
          <a:xfrm>
            <a:off x="0" y="0"/>
            <a:ext cx="9144000" cy="762000"/>
          </a:xfrm>
          <a:prstGeom prst="rect">
            <a:avLst/>
          </a:prstGeom>
          <a:solidFill>
            <a:srgbClr val="10D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86200" y="2438400"/>
            <a:ext cx="1434495" cy="923330"/>
          </a:xfrm>
          <a:prstGeom prst="rect">
            <a:avLst/>
          </a:prstGeom>
          <a:solidFill>
            <a:srgbClr val="FF0000"/>
          </a:solidFill>
          <a:ln>
            <a:solidFill>
              <a:schemeClr val="tx1"/>
            </a:solidFill>
          </a:ln>
        </p:spPr>
        <p:txBody>
          <a:bodyPr wrap="none" rtlCol="0">
            <a:spAutoFit/>
          </a:bodyPr>
          <a:lstStyle/>
          <a:p>
            <a:pPr algn="ctr"/>
            <a:r>
              <a:rPr lang="en-US" dirty="0" smtClean="0"/>
              <a:t>Components </a:t>
            </a:r>
          </a:p>
          <a:p>
            <a:pPr algn="ctr"/>
            <a:r>
              <a:rPr lang="en-US" dirty="0" smtClean="0"/>
              <a:t>Of Geologic</a:t>
            </a:r>
            <a:endParaRPr lang="en-US" dirty="0"/>
          </a:p>
          <a:p>
            <a:pPr algn="ctr"/>
            <a:r>
              <a:rPr lang="en-US" dirty="0" smtClean="0"/>
              <a:t>Study</a:t>
            </a:r>
            <a:endParaRPr lang="en-US" dirty="0"/>
          </a:p>
        </p:txBody>
      </p:sp>
      <p:sp>
        <p:nvSpPr>
          <p:cNvPr id="5" name="TextBox 4"/>
          <p:cNvSpPr txBox="1"/>
          <p:nvPr/>
        </p:nvSpPr>
        <p:spPr>
          <a:xfrm>
            <a:off x="2438400" y="1676400"/>
            <a:ext cx="1261243" cy="369332"/>
          </a:xfrm>
          <a:prstGeom prst="rect">
            <a:avLst/>
          </a:prstGeom>
          <a:solidFill>
            <a:srgbClr val="FFFF00"/>
          </a:solidFill>
          <a:ln>
            <a:solidFill>
              <a:schemeClr val="tx1"/>
            </a:solidFill>
          </a:ln>
        </p:spPr>
        <p:txBody>
          <a:bodyPr wrap="none" rtlCol="0">
            <a:spAutoFit/>
          </a:bodyPr>
          <a:lstStyle/>
          <a:p>
            <a:pPr algn="ctr"/>
            <a:r>
              <a:rPr lang="en-US" dirty="0"/>
              <a:t>Orientation</a:t>
            </a:r>
          </a:p>
        </p:txBody>
      </p:sp>
      <p:sp>
        <p:nvSpPr>
          <p:cNvPr id="6" name="TextBox 5"/>
          <p:cNvSpPr txBox="1"/>
          <p:nvPr/>
        </p:nvSpPr>
        <p:spPr>
          <a:xfrm>
            <a:off x="0" y="0"/>
            <a:ext cx="1018805" cy="646331"/>
          </a:xfrm>
          <a:prstGeom prst="rect">
            <a:avLst/>
          </a:prstGeom>
          <a:solidFill>
            <a:schemeClr val="bg1"/>
          </a:solidFill>
          <a:ln>
            <a:solidFill>
              <a:schemeClr val="tx1"/>
            </a:solidFill>
          </a:ln>
        </p:spPr>
        <p:txBody>
          <a:bodyPr wrap="none" rtlCol="0">
            <a:spAutoFit/>
          </a:bodyPr>
          <a:lstStyle/>
          <a:p>
            <a:pPr algn="ctr"/>
            <a:r>
              <a:rPr lang="en-US" dirty="0"/>
              <a:t>Earth’s</a:t>
            </a:r>
          </a:p>
          <a:p>
            <a:pPr algn="ctr"/>
            <a:r>
              <a:rPr lang="en-US" dirty="0"/>
              <a:t>Make-up</a:t>
            </a:r>
          </a:p>
        </p:txBody>
      </p:sp>
      <p:sp>
        <p:nvSpPr>
          <p:cNvPr id="7" name="TextBox 6"/>
          <p:cNvSpPr txBox="1"/>
          <p:nvPr/>
        </p:nvSpPr>
        <p:spPr>
          <a:xfrm>
            <a:off x="4267200" y="1295400"/>
            <a:ext cx="1048365" cy="646331"/>
          </a:xfrm>
          <a:prstGeom prst="rect">
            <a:avLst/>
          </a:prstGeom>
          <a:solidFill>
            <a:srgbClr val="FFFF00"/>
          </a:solidFill>
          <a:ln>
            <a:solidFill>
              <a:schemeClr val="tx1"/>
            </a:solidFill>
          </a:ln>
        </p:spPr>
        <p:txBody>
          <a:bodyPr wrap="none" rtlCol="0">
            <a:spAutoFit/>
          </a:bodyPr>
          <a:lstStyle/>
          <a:p>
            <a:pPr algn="ctr"/>
            <a:r>
              <a:rPr lang="en-US" dirty="0" smtClean="0"/>
              <a:t>Plate</a:t>
            </a:r>
          </a:p>
          <a:p>
            <a:pPr algn="ctr"/>
            <a:r>
              <a:rPr lang="en-US" dirty="0" smtClean="0"/>
              <a:t>Tectonics</a:t>
            </a:r>
            <a:endParaRPr lang="en-US" dirty="0"/>
          </a:p>
        </p:txBody>
      </p:sp>
      <p:sp>
        <p:nvSpPr>
          <p:cNvPr id="8" name="TextBox 7"/>
          <p:cNvSpPr txBox="1"/>
          <p:nvPr/>
        </p:nvSpPr>
        <p:spPr>
          <a:xfrm>
            <a:off x="0" y="838200"/>
            <a:ext cx="1114088" cy="646331"/>
          </a:xfrm>
          <a:prstGeom prst="rect">
            <a:avLst/>
          </a:prstGeom>
          <a:solidFill>
            <a:schemeClr val="bg1"/>
          </a:solidFill>
          <a:ln>
            <a:solidFill>
              <a:schemeClr val="tx1"/>
            </a:solidFill>
          </a:ln>
        </p:spPr>
        <p:txBody>
          <a:bodyPr wrap="none" rtlCol="0">
            <a:spAutoFit/>
          </a:bodyPr>
          <a:lstStyle/>
          <a:p>
            <a:pPr algn="ctr"/>
            <a:r>
              <a:rPr lang="en-US" dirty="0" smtClean="0"/>
              <a:t>Geologic</a:t>
            </a:r>
          </a:p>
          <a:p>
            <a:pPr algn="ctr"/>
            <a:r>
              <a:rPr lang="en-US" dirty="0" smtClean="0"/>
              <a:t>Timescale</a:t>
            </a:r>
            <a:endParaRPr lang="en-US" dirty="0"/>
          </a:p>
        </p:txBody>
      </p:sp>
      <p:cxnSp>
        <p:nvCxnSpPr>
          <p:cNvPr id="10" name="Straight Arrow Connector 9"/>
          <p:cNvCxnSpPr>
            <a:stCxn id="4" idx="0"/>
            <a:endCxn id="7" idx="2"/>
          </p:cNvCxnSpPr>
          <p:nvPr/>
        </p:nvCxnSpPr>
        <p:spPr>
          <a:xfrm flipV="1">
            <a:off x="4603448" y="1941731"/>
            <a:ext cx="187935" cy="49666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5" idx="1"/>
            <a:endCxn id="8" idx="3"/>
          </p:cNvCxnSpPr>
          <p:nvPr/>
        </p:nvCxnSpPr>
        <p:spPr>
          <a:xfrm flipH="1" flipV="1">
            <a:off x="1114088" y="1161366"/>
            <a:ext cx="1324312" cy="6997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5" idx="1"/>
          </p:cNvCxnSpPr>
          <p:nvPr/>
        </p:nvCxnSpPr>
        <p:spPr>
          <a:xfrm flipH="1" flipV="1">
            <a:off x="990600" y="609600"/>
            <a:ext cx="1447800" cy="125146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438400" y="2667000"/>
            <a:ext cx="716415" cy="369332"/>
          </a:xfrm>
          <a:prstGeom prst="rect">
            <a:avLst/>
          </a:prstGeom>
          <a:solidFill>
            <a:srgbClr val="FFFF00"/>
          </a:solidFill>
          <a:ln>
            <a:solidFill>
              <a:schemeClr val="tx1"/>
            </a:solidFill>
          </a:ln>
        </p:spPr>
        <p:txBody>
          <a:bodyPr wrap="none" rtlCol="0">
            <a:spAutoFit/>
          </a:bodyPr>
          <a:lstStyle/>
          <a:p>
            <a:pPr algn="ctr"/>
            <a:r>
              <a:rPr lang="en-US" dirty="0" smtClean="0"/>
              <a:t>Rocks</a:t>
            </a:r>
            <a:endParaRPr lang="en-US" dirty="0"/>
          </a:p>
        </p:txBody>
      </p:sp>
      <p:sp>
        <p:nvSpPr>
          <p:cNvPr id="20" name="TextBox 19"/>
          <p:cNvSpPr txBox="1"/>
          <p:nvPr/>
        </p:nvSpPr>
        <p:spPr>
          <a:xfrm>
            <a:off x="2971800" y="3733800"/>
            <a:ext cx="1099467" cy="923330"/>
          </a:xfrm>
          <a:prstGeom prst="rect">
            <a:avLst/>
          </a:prstGeom>
          <a:solidFill>
            <a:srgbClr val="FFFF00"/>
          </a:solidFill>
          <a:ln>
            <a:solidFill>
              <a:schemeClr val="tx1"/>
            </a:solidFill>
          </a:ln>
        </p:spPr>
        <p:txBody>
          <a:bodyPr wrap="none" rtlCol="0">
            <a:spAutoFit/>
          </a:bodyPr>
          <a:lstStyle/>
          <a:p>
            <a:pPr algn="ctr"/>
            <a:r>
              <a:rPr lang="en-US" dirty="0" smtClean="0"/>
              <a:t>General</a:t>
            </a:r>
          </a:p>
          <a:p>
            <a:pPr algn="ctr"/>
            <a:r>
              <a:rPr lang="en-US" dirty="0" smtClean="0"/>
              <a:t>Surface</a:t>
            </a:r>
          </a:p>
          <a:p>
            <a:pPr algn="ctr"/>
            <a:r>
              <a:rPr lang="en-US" dirty="0" smtClean="0"/>
              <a:t>Processes</a:t>
            </a:r>
            <a:endParaRPr lang="en-US" dirty="0"/>
          </a:p>
        </p:txBody>
      </p:sp>
      <p:sp>
        <p:nvSpPr>
          <p:cNvPr id="21" name="TextBox 20"/>
          <p:cNvSpPr txBox="1"/>
          <p:nvPr/>
        </p:nvSpPr>
        <p:spPr>
          <a:xfrm>
            <a:off x="5867400" y="2667000"/>
            <a:ext cx="1142172" cy="646331"/>
          </a:xfrm>
          <a:prstGeom prst="rect">
            <a:avLst/>
          </a:prstGeom>
          <a:solidFill>
            <a:srgbClr val="FFFF00"/>
          </a:solidFill>
          <a:ln>
            <a:solidFill>
              <a:schemeClr val="tx1"/>
            </a:solidFill>
          </a:ln>
        </p:spPr>
        <p:txBody>
          <a:bodyPr wrap="none" rtlCol="0">
            <a:spAutoFit/>
          </a:bodyPr>
          <a:lstStyle/>
          <a:p>
            <a:pPr algn="ctr"/>
            <a:r>
              <a:rPr lang="en-US" dirty="0" smtClean="0"/>
              <a:t>Earth’s</a:t>
            </a:r>
          </a:p>
          <a:p>
            <a:pPr algn="ctr"/>
            <a:r>
              <a:rPr lang="en-US" dirty="0" smtClean="0"/>
              <a:t>Storybook</a:t>
            </a:r>
            <a:endParaRPr lang="en-US" dirty="0"/>
          </a:p>
        </p:txBody>
      </p:sp>
      <p:sp>
        <p:nvSpPr>
          <p:cNvPr id="22" name="TextBox 21"/>
          <p:cNvSpPr txBox="1"/>
          <p:nvPr/>
        </p:nvSpPr>
        <p:spPr>
          <a:xfrm>
            <a:off x="5181600" y="3733800"/>
            <a:ext cx="1099468" cy="923330"/>
          </a:xfrm>
          <a:prstGeom prst="rect">
            <a:avLst/>
          </a:prstGeom>
          <a:solidFill>
            <a:srgbClr val="FFFF00"/>
          </a:solidFill>
          <a:ln>
            <a:solidFill>
              <a:schemeClr val="tx1"/>
            </a:solidFill>
          </a:ln>
        </p:spPr>
        <p:txBody>
          <a:bodyPr wrap="none" rtlCol="0">
            <a:spAutoFit/>
          </a:bodyPr>
          <a:lstStyle/>
          <a:p>
            <a:pPr algn="ctr"/>
            <a:r>
              <a:rPr lang="en-US" dirty="0" smtClean="0"/>
              <a:t>Radical </a:t>
            </a:r>
          </a:p>
          <a:p>
            <a:pPr algn="ctr"/>
            <a:r>
              <a:rPr lang="en-US" dirty="0" smtClean="0"/>
              <a:t>Surface</a:t>
            </a:r>
          </a:p>
          <a:p>
            <a:pPr algn="ctr"/>
            <a:r>
              <a:rPr lang="en-US" dirty="0" smtClean="0"/>
              <a:t>Processes</a:t>
            </a:r>
            <a:endParaRPr lang="en-US" dirty="0"/>
          </a:p>
        </p:txBody>
      </p:sp>
      <p:sp>
        <p:nvSpPr>
          <p:cNvPr id="23" name="TextBox 22"/>
          <p:cNvSpPr txBox="1"/>
          <p:nvPr/>
        </p:nvSpPr>
        <p:spPr>
          <a:xfrm>
            <a:off x="6019800" y="1752600"/>
            <a:ext cx="731290" cy="369332"/>
          </a:xfrm>
          <a:prstGeom prst="rect">
            <a:avLst/>
          </a:prstGeom>
          <a:solidFill>
            <a:srgbClr val="FFFF00"/>
          </a:solidFill>
          <a:ln>
            <a:solidFill>
              <a:schemeClr val="tx1"/>
            </a:solidFill>
          </a:ln>
        </p:spPr>
        <p:txBody>
          <a:bodyPr wrap="none" rtlCol="0">
            <a:spAutoFit/>
          </a:bodyPr>
          <a:lstStyle/>
          <a:p>
            <a:pPr algn="ctr"/>
            <a:r>
              <a:rPr lang="en-US" dirty="0" smtClean="0"/>
              <a:t>Other</a:t>
            </a:r>
            <a:endParaRPr lang="en-US" dirty="0"/>
          </a:p>
        </p:txBody>
      </p:sp>
      <p:sp>
        <p:nvSpPr>
          <p:cNvPr id="27" name="TextBox 26"/>
          <p:cNvSpPr txBox="1"/>
          <p:nvPr/>
        </p:nvSpPr>
        <p:spPr>
          <a:xfrm>
            <a:off x="1524000" y="4724400"/>
            <a:ext cx="1283364" cy="369332"/>
          </a:xfrm>
          <a:prstGeom prst="rect">
            <a:avLst/>
          </a:prstGeom>
          <a:solidFill>
            <a:schemeClr val="bg1"/>
          </a:solidFill>
          <a:ln>
            <a:solidFill>
              <a:schemeClr val="tx1"/>
            </a:solidFill>
          </a:ln>
        </p:spPr>
        <p:txBody>
          <a:bodyPr wrap="square" rtlCol="0">
            <a:spAutoFit/>
          </a:bodyPr>
          <a:lstStyle/>
          <a:p>
            <a:pPr algn="ctr"/>
            <a:r>
              <a:rPr lang="en-US" dirty="0" smtClean="0"/>
              <a:t>Weathering</a:t>
            </a:r>
          </a:p>
        </p:txBody>
      </p:sp>
      <p:cxnSp>
        <p:nvCxnSpPr>
          <p:cNvPr id="28" name="Straight Arrow Connector 27"/>
          <p:cNvCxnSpPr>
            <a:stCxn id="20" idx="2"/>
            <a:endCxn id="27" idx="3"/>
          </p:cNvCxnSpPr>
          <p:nvPr/>
        </p:nvCxnSpPr>
        <p:spPr>
          <a:xfrm flipH="1">
            <a:off x="2807364" y="4657130"/>
            <a:ext cx="714170" cy="25193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9" idx="1"/>
            <a:endCxn id="178" idx="3"/>
          </p:cNvCxnSpPr>
          <p:nvPr/>
        </p:nvCxnSpPr>
        <p:spPr>
          <a:xfrm flipH="1">
            <a:off x="1477237" y="2851666"/>
            <a:ext cx="961163" cy="41289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9" idx="1"/>
            <a:endCxn id="181" idx="3"/>
          </p:cNvCxnSpPr>
          <p:nvPr/>
        </p:nvCxnSpPr>
        <p:spPr>
          <a:xfrm flipH="1" flipV="1">
            <a:off x="1449103" y="2630432"/>
            <a:ext cx="989297" cy="22123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19" idx="1"/>
            <a:endCxn id="179" idx="3"/>
          </p:cNvCxnSpPr>
          <p:nvPr/>
        </p:nvCxnSpPr>
        <p:spPr>
          <a:xfrm flipH="1">
            <a:off x="1824228" y="2851666"/>
            <a:ext cx="614172" cy="9144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1447800" y="6488668"/>
            <a:ext cx="686406" cy="369332"/>
          </a:xfrm>
          <a:prstGeom prst="rect">
            <a:avLst/>
          </a:prstGeom>
          <a:solidFill>
            <a:schemeClr val="bg1"/>
          </a:solidFill>
          <a:ln>
            <a:solidFill>
              <a:schemeClr val="tx1"/>
            </a:solidFill>
          </a:ln>
        </p:spPr>
        <p:txBody>
          <a:bodyPr wrap="none" rtlCol="0">
            <a:spAutoFit/>
          </a:bodyPr>
          <a:lstStyle/>
          <a:p>
            <a:pPr algn="ctr"/>
            <a:r>
              <a:rPr lang="en-US" dirty="0" smtClean="0"/>
              <a:t>Wind</a:t>
            </a:r>
            <a:endParaRPr lang="en-US" dirty="0"/>
          </a:p>
        </p:txBody>
      </p:sp>
      <p:sp>
        <p:nvSpPr>
          <p:cNvPr id="70" name="TextBox 69"/>
          <p:cNvSpPr txBox="1"/>
          <p:nvPr/>
        </p:nvSpPr>
        <p:spPr>
          <a:xfrm>
            <a:off x="1447800" y="5486400"/>
            <a:ext cx="760336" cy="369332"/>
          </a:xfrm>
          <a:prstGeom prst="rect">
            <a:avLst/>
          </a:prstGeom>
          <a:solidFill>
            <a:schemeClr val="bg1"/>
          </a:solidFill>
          <a:ln>
            <a:solidFill>
              <a:schemeClr val="tx1"/>
            </a:solidFill>
          </a:ln>
        </p:spPr>
        <p:txBody>
          <a:bodyPr wrap="none" rtlCol="0">
            <a:spAutoFit/>
          </a:bodyPr>
          <a:lstStyle/>
          <a:p>
            <a:pPr algn="ctr"/>
            <a:r>
              <a:rPr lang="en-US" dirty="0" smtClean="0"/>
              <a:t>Water</a:t>
            </a:r>
            <a:endParaRPr lang="en-US" dirty="0"/>
          </a:p>
        </p:txBody>
      </p:sp>
      <p:sp>
        <p:nvSpPr>
          <p:cNvPr id="71" name="TextBox 70"/>
          <p:cNvSpPr txBox="1"/>
          <p:nvPr/>
        </p:nvSpPr>
        <p:spPr>
          <a:xfrm>
            <a:off x="2819400" y="6211669"/>
            <a:ext cx="1575955" cy="646331"/>
          </a:xfrm>
          <a:prstGeom prst="rect">
            <a:avLst/>
          </a:prstGeom>
          <a:solidFill>
            <a:schemeClr val="bg1"/>
          </a:solidFill>
          <a:ln>
            <a:solidFill>
              <a:schemeClr val="tx1"/>
            </a:solidFill>
          </a:ln>
        </p:spPr>
        <p:txBody>
          <a:bodyPr wrap="square" rtlCol="0">
            <a:spAutoFit/>
          </a:bodyPr>
          <a:lstStyle/>
          <a:p>
            <a:pPr algn="ctr"/>
            <a:r>
              <a:rPr lang="en-US" dirty="0" smtClean="0"/>
              <a:t>Deposition:</a:t>
            </a:r>
          </a:p>
          <a:p>
            <a:pPr algn="ctr"/>
            <a:r>
              <a:rPr lang="en-US" dirty="0" smtClean="0"/>
              <a:t>Geosynclines</a:t>
            </a:r>
            <a:endParaRPr lang="en-US" dirty="0"/>
          </a:p>
        </p:txBody>
      </p:sp>
      <p:sp>
        <p:nvSpPr>
          <p:cNvPr id="72" name="Rectangle 71"/>
          <p:cNvSpPr/>
          <p:nvPr/>
        </p:nvSpPr>
        <p:spPr>
          <a:xfrm>
            <a:off x="2590800" y="5562600"/>
            <a:ext cx="881460" cy="369332"/>
          </a:xfrm>
          <a:prstGeom prst="rect">
            <a:avLst/>
          </a:prstGeom>
          <a:solidFill>
            <a:schemeClr val="bg1"/>
          </a:solidFill>
          <a:ln>
            <a:solidFill>
              <a:schemeClr val="tx1"/>
            </a:solidFill>
          </a:ln>
        </p:spPr>
        <p:txBody>
          <a:bodyPr wrap="none">
            <a:spAutoFit/>
          </a:bodyPr>
          <a:lstStyle/>
          <a:p>
            <a:pPr algn="ctr"/>
            <a:r>
              <a:rPr lang="en-US" dirty="0" smtClean="0"/>
              <a:t>Erosion</a:t>
            </a:r>
            <a:endParaRPr lang="en-US" dirty="0"/>
          </a:p>
        </p:txBody>
      </p:sp>
      <p:sp>
        <p:nvSpPr>
          <p:cNvPr id="73" name="TextBox 72"/>
          <p:cNvSpPr txBox="1"/>
          <p:nvPr/>
        </p:nvSpPr>
        <p:spPr>
          <a:xfrm>
            <a:off x="1447800" y="6019800"/>
            <a:ext cx="455574" cy="369332"/>
          </a:xfrm>
          <a:prstGeom prst="rect">
            <a:avLst/>
          </a:prstGeom>
          <a:solidFill>
            <a:schemeClr val="bg1"/>
          </a:solidFill>
          <a:ln>
            <a:solidFill>
              <a:schemeClr val="tx1"/>
            </a:solidFill>
          </a:ln>
        </p:spPr>
        <p:txBody>
          <a:bodyPr wrap="none" rtlCol="0">
            <a:spAutoFit/>
          </a:bodyPr>
          <a:lstStyle/>
          <a:p>
            <a:pPr algn="ctr"/>
            <a:r>
              <a:rPr lang="en-US" dirty="0" smtClean="0"/>
              <a:t>Ice</a:t>
            </a:r>
            <a:endParaRPr lang="en-US" dirty="0"/>
          </a:p>
        </p:txBody>
      </p:sp>
      <p:cxnSp>
        <p:nvCxnSpPr>
          <p:cNvPr id="95" name="Straight Arrow Connector 94"/>
          <p:cNvCxnSpPr>
            <a:stCxn id="72" idx="1"/>
            <a:endCxn id="70" idx="3"/>
          </p:cNvCxnSpPr>
          <p:nvPr/>
        </p:nvCxnSpPr>
        <p:spPr>
          <a:xfrm flipH="1" flipV="1">
            <a:off x="2208136" y="5671066"/>
            <a:ext cx="382664" cy="76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20" idx="2"/>
            <a:endCxn id="72" idx="0"/>
          </p:cNvCxnSpPr>
          <p:nvPr/>
        </p:nvCxnSpPr>
        <p:spPr>
          <a:xfrm flipH="1">
            <a:off x="3031530" y="4657130"/>
            <a:ext cx="490004" cy="90547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a:stCxn id="72" idx="1"/>
            <a:endCxn id="73" idx="3"/>
          </p:cNvCxnSpPr>
          <p:nvPr/>
        </p:nvCxnSpPr>
        <p:spPr>
          <a:xfrm flipH="1">
            <a:off x="1903374" y="5747266"/>
            <a:ext cx="687426" cy="457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stCxn id="72" idx="1"/>
            <a:endCxn id="69" idx="3"/>
          </p:cNvCxnSpPr>
          <p:nvPr/>
        </p:nvCxnSpPr>
        <p:spPr>
          <a:xfrm flipH="1">
            <a:off x="2134206" y="5747266"/>
            <a:ext cx="456594" cy="92606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a:stCxn id="4" idx="1"/>
            <a:endCxn id="5" idx="2"/>
          </p:cNvCxnSpPr>
          <p:nvPr/>
        </p:nvCxnSpPr>
        <p:spPr>
          <a:xfrm flipH="1" flipV="1">
            <a:off x="3069022" y="2045732"/>
            <a:ext cx="817178" cy="85433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a:stCxn id="4" idx="1"/>
            <a:endCxn id="19" idx="3"/>
          </p:cNvCxnSpPr>
          <p:nvPr/>
        </p:nvCxnSpPr>
        <p:spPr>
          <a:xfrm flipH="1" flipV="1">
            <a:off x="3154815" y="2851666"/>
            <a:ext cx="731385" cy="4839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stCxn id="4" idx="1"/>
            <a:endCxn id="20" idx="0"/>
          </p:cNvCxnSpPr>
          <p:nvPr/>
        </p:nvCxnSpPr>
        <p:spPr>
          <a:xfrm flipH="1">
            <a:off x="3521534" y="2900065"/>
            <a:ext cx="364666" cy="83373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a:stCxn id="20" idx="2"/>
            <a:endCxn id="71" idx="0"/>
          </p:cNvCxnSpPr>
          <p:nvPr/>
        </p:nvCxnSpPr>
        <p:spPr>
          <a:xfrm>
            <a:off x="3521534" y="4657130"/>
            <a:ext cx="85844" cy="155453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a:stCxn id="4" idx="3"/>
            <a:endCxn id="21" idx="1"/>
          </p:cNvCxnSpPr>
          <p:nvPr/>
        </p:nvCxnSpPr>
        <p:spPr>
          <a:xfrm>
            <a:off x="5320695" y="2900065"/>
            <a:ext cx="546705" cy="9010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a:stCxn id="4" idx="3"/>
            <a:endCxn id="23" idx="2"/>
          </p:cNvCxnSpPr>
          <p:nvPr/>
        </p:nvCxnSpPr>
        <p:spPr>
          <a:xfrm flipV="1">
            <a:off x="5320695" y="2121932"/>
            <a:ext cx="1064750" cy="77813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a:stCxn id="4" idx="3"/>
            <a:endCxn id="22" idx="0"/>
          </p:cNvCxnSpPr>
          <p:nvPr/>
        </p:nvCxnSpPr>
        <p:spPr>
          <a:xfrm>
            <a:off x="5320695" y="2900065"/>
            <a:ext cx="410639" cy="83373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2" name="Group 66"/>
          <p:cNvGrpSpPr/>
          <p:nvPr/>
        </p:nvGrpSpPr>
        <p:grpSpPr>
          <a:xfrm>
            <a:off x="5731334" y="4648200"/>
            <a:ext cx="2160630" cy="369332"/>
            <a:chOff x="5731334" y="4648200"/>
            <a:chExt cx="2160630" cy="369332"/>
          </a:xfrm>
        </p:grpSpPr>
        <p:sp>
          <p:nvSpPr>
            <p:cNvPr id="278" name="TextBox 277"/>
            <p:cNvSpPr txBox="1"/>
            <p:nvPr/>
          </p:nvSpPr>
          <p:spPr>
            <a:xfrm>
              <a:off x="6553200" y="4648200"/>
              <a:ext cx="1338764" cy="369332"/>
            </a:xfrm>
            <a:prstGeom prst="rect">
              <a:avLst/>
            </a:prstGeom>
            <a:solidFill>
              <a:schemeClr val="bg1"/>
            </a:solidFill>
            <a:ln>
              <a:solidFill>
                <a:schemeClr val="tx1"/>
              </a:solidFill>
            </a:ln>
          </p:spPr>
          <p:txBody>
            <a:bodyPr wrap="none" rtlCol="0">
              <a:spAutoFit/>
            </a:bodyPr>
            <a:lstStyle/>
            <a:p>
              <a:pPr algn="ctr"/>
              <a:r>
                <a:rPr lang="en-US" dirty="0" smtClean="0"/>
                <a:t>Earthquakes</a:t>
              </a:r>
              <a:endParaRPr lang="en-US" dirty="0"/>
            </a:p>
          </p:txBody>
        </p:sp>
        <p:cxnSp>
          <p:nvCxnSpPr>
            <p:cNvPr id="283" name="Straight Arrow Connector 282"/>
            <p:cNvCxnSpPr>
              <a:stCxn id="22" idx="2"/>
              <a:endCxn id="278" idx="1"/>
            </p:cNvCxnSpPr>
            <p:nvPr/>
          </p:nvCxnSpPr>
          <p:spPr>
            <a:xfrm>
              <a:off x="5731334" y="4657130"/>
              <a:ext cx="821866" cy="17573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3" name="Group 73"/>
          <p:cNvGrpSpPr/>
          <p:nvPr/>
        </p:nvGrpSpPr>
        <p:grpSpPr>
          <a:xfrm>
            <a:off x="5731334" y="4657130"/>
            <a:ext cx="2186931" cy="1274802"/>
            <a:chOff x="5731334" y="4657130"/>
            <a:chExt cx="2186931" cy="1274802"/>
          </a:xfrm>
        </p:grpSpPr>
        <p:sp>
          <p:nvSpPr>
            <p:cNvPr id="284" name="TextBox 283"/>
            <p:cNvSpPr txBox="1"/>
            <p:nvPr/>
          </p:nvSpPr>
          <p:spPr>
            <a:xfrm>
              <a:off x="6781800" y="5562600"/>
              <a:ext cx="1136465" cy="369332"/>
            </a:xfrm>
            <a:prstGeom prst="rect">
              <a:avLst/>
            </a:prstGeom>
            <a:solidFill>
              <a:schemeClr val="bg1"/>
            </a:solidFill>
            <a:ln>
              <a:solidFill>
                <a:schemeClr val="tx1"/>
              </a:solidFill>
            </a:ln>
          </p:spPr>
          <p:txBody>
            <a:bodyPr wrap="none" rtlCol="0">
              <a:spAutoFit/>
            </a:bodyPr>
            <a:lstStyle/>
            <a:p>
              <a:pPr algn="ctr"/>
              <a:r>
                <a:rPr lang="en-US" dirty="0" smtClean="0"/>
                <a:t>Volcanoes</a:t>
              </a:r>
              <a:endParaRPr lang="en-US" dirty="0"/>
            </a:p>
          </p:txBody>
        </p:sp>
        <p:cxnSp>
          <p:nvCxnSpPr>
            <p:cNvPr id="285" name="Straight Arrow Connector 284"/>
            <p:cNvCxnSpPr>
              <a:stCxn id="22" idx="2"/>
              <a:endCxn id="284" idx="1"/>
            </p:cNvCxnSpPr>
            <p:nvPr/>
          </p:nvCxnSpPr>
          <p:spPr>
            <a:xfrm>
              <a:off x="5731334" y="4657130"/>
              <a:ext cx="1050466" cy="109013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9" name="Group 74"/>
          <p:cNvGrpSpPr/>
          <p:nvPr/>
        </p:nvGrpSpPr>
        <p:grpSpPr>
          <a:xfrm>
            <a:off x="5731334" y="4657130"/>
            <a:ext cx="1958331" cy="1743670"/>
            <a:chOff x="5731334" y="4657130"/>
            <a:chExt cx="1958331" cy="1743670"/>
          </a:xfrm>
        </p:grpSpPr>
        <p:sp>
          <p:nvSpPr>
            <p:cNvPr id="417" name="TextBox 416"/>
            <p:cNvSpPr txBox="1"/>
            <p:nvPr/>
          </p:nvSpPr>
          <p:spPr>
            <a:xfrm>
              <a:off x="6553200" y="6031468"/>
              <a:ext cx="1136465" cy="369332"/>
            </a:xfrm>
            <a:prstGeom prst="rect">
              <a:avLst/>
            </a:prstGeom>
            <a:solidFill>
              <a:schemeClr val="bg1"/>
            </a:solidFill>
            <a:ln>
              <a:solidFill>
                <a:schemeClr val="tx1"/>
              </a:solidFill>
            </a:ln>
          </p:spPr>
          <p:txBody>
            <a:bodyPr wrap="square" rtlCol="0">
              <a:spAutoFit/>
            </a:bodyPr>
            <a:lstStyle/>
            <a:p>
              <a:pPr algn="ctr"/>
              <a:r>
                <a:rPr lang="en-US" dirty="0" smtClean="0"/>
                <a:t>Hot Spots</a:t>
              </a:r>
              <a:endParaRPr lang="en-US" dirty="0"/>
            </a:p>
          </p:txBody>
        </p:sp>
        <p:cxnSp>
          <p:nvCxnSpPr>
            <p:cNvPr id="418" name="Straight Arrow Connector 417"/>
            <p:cNvCxnSpPr>
              <a:stCxn id="22" idx="2"/>
              <a:endCxn id="417" idx="1"/>
            </p:cNvCxnSpPr>
            <p:nvPr/>
          </p:nvCxnSpPr>
          <p:spPr>
            <a:xfrm>
              <a:off x="5731334" y="4657130"/>
              <a:ext cx="821866" cy="155900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11" name="Group 75"/>
          <p:cNvGrpSpPr/>
          <p:nvPr/>
        </p:nvGrpSpPr>
        <p:grpSpPr>
          <a:xfrm>
            <a:off x="5181600" y="4657130"/>
            <a:ext cx="1600200" cy="2200870"/>
            <a:chOff x="5181600" y="4657130"/>
            <a:chExt cx="1600200" cy="2200870"/>
          </a:xfrm>
        </p:grpSpPr>
        <p:sp>
          <p:nvSpPr>
            <p:cNvPr id="421" name="TextBox 420"/>
            <p:cNvSpPr txBox="1"/>
            <p:nvPr/>
          </p:nvSpPr>
          <p:spPr>
            <a:xfrm>
              <a:off x="5181600" y="6488668"/>
              <a:ext cx="1600200" cy="369332"/>
            </a:xfrm>
            <a:prstGeom prst="rect">
              <a:avLst/>
            </a:prstGeom>
            <a:solidFill>
              <a:schemeClr val="bg1"/>
            </a:solidFill>
            <a:ln>
              <a:solidFill>
                <a:schemeClr val="tx1"/>
              </a:solidFill>
            </a:ln>
          </p:spPr>
          <p:txBody>
            <a:bodyPr wrap="square" rtlCol="0">
              <a:spAutoFit/>
            </a:bodyPr>
            <a:lstStyle/>
            <a:p>
              <a:pPr algn="ctr"/>
              <a:r>
                <a:rPr lang="en-US" dirty="0" smtClean="0"/>
                <a:t>Basalt Floods</a:t>
              </a:r>
              <a:endParaRPr lang="en-US" dirty="0"/>
            </a:p>
          </p:txBody>
        </p:sp>
        <p:cxnSp>
          <p:nvCxnSpPr>
            <p:cNvPr id="422" name="Straight Arrow Connector 421"/>
            <p:cNvCxnSpPr>
              <a:stCxn id="22" idx="2"/>
              <a:endCxn id="421" idx="0"/>
            </p:cNvCxnSpPr>
            <p:nvPr/>
          </p:nvCxnSpPr>
          <p:spPr>
            <a:xfrm>
              <a:off x="5731334" y="4657130"/>
              <a:ext cx="250366" cy="183153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495" name="TextBox 494"/>
          <p:cNvSpPr txBox="1"/>
          <p:nvPr/>
        </p:nvSpPr>
        <p:spPr>
          <a:xfrm>
            <a:off x="5181600" y="0"/>
            <a:ext cx="2002215" cy="646331"/>
          </a:xfrm>
          <a:prstGeom prst="rect">
            <a:avLst/>
          </a:prstGeom>
          <a:solidFill>
            <a:schemeClr val="bg1"/>
          </a:solidFill>
          <a:ln>
            <a:solidFill>
              <a:schemeClr val="tx1"/>
            </a:solidFill>
          </a:ln>
        </p:spPr>
        <p:txBody>
          <a:bodyPr wrap="none" rtlCol="0">
            <a:spAutoFit/>
          </a:bodyPr>
          <a:lstStyle/>
          <a:p>
            <a:pPr algn="ctr"/>
            <a:r>
              <a:rPr lang="en-US" dirty="0" smtClean="0"/>
              <a:t>Micro-continents &amp;</a:t>
            </a:r>
          </a:p>
          <a:p>
            <a:pPr algn="ctr"/>
            <a:r>
              <a:rPr lang="en-US" dirty="0" smtClean="0"/>
              <a:t>Exotic Terranes</a:t>
            </a:r>
            <a:endParaRPr lang="en-US" dirty="0"/>
          </a:p>
        </p:txBody>
      </p:sp>
      <p:cxnSp>
        <p:nvCxnSpPr>
          <p:cNvPr id="498" name="Straight Arrow Connector 497"/>
          <p:cNvCxnSpPr>
            <a:stCxn id="7" idx="0"/>
            <a:endCxn id="495" idx="2"/>
          </p:cNvCxnSpPr>
          <p:nvPr/>
        </p:nvCxnSpPr>
        <p:spPr>
          <a:xfrm flipV="1">
            <a:off x="4791383" y="646331"/>
            <a:ext cx="1391325" cy="64906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99" name="Straight Arrow Connector 498"/>
          <p:cNvCxnSpPr>
            <a:stCxn id="7" idx="0"/>
            <a:endCxn id="503" idx="3"/>
          </p:cNvCxnSpPr>
          <p:nvPr/>
        </p:nvCxnSpPr>
        <p:spPr>
          <a:xfrm flipH="1" flipV="1">
            <a:off x="3869433" y="1167054"/>
            <a:ext cx="921950" cy="12834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03" name="TextBox 502"/>
          <p:cNvSpPr txBox="1"/>
          <p:nvPr/>
        </p:nvSpPr>
        <p:spPr>
          <a:xfrm>
            <a:off x="2275768" y="843888"/>
            <a:ext cx="1593665" cy="646331"/>
          </a:xfrm>
          <a:prstGeom prst="rect">
            <a:avLst/>
          </a:prstGeom>
          <a:solidFill>
            <a:schemeClr val="bg1"/>
          </a:solidFill>
          <a:ln>
            <a:solidFill>
              <a:schemeClr val="tx1"/>
            </a:solidFill>
          </a:ln>
        </p:spPr>
        <p:txBody>
          <a:bodyPr wrap="square" rtlCol="0">
            <a:spAutoFit/>
          </a:bodyPr>
          <a:lstStyle/>
          <a:p>
            <a:pPr algn="ctr"/>
            <a:r>
              <a:rPr lang="en-US" dirty="0" smtClean="0"/>
              <a:t>Cratonic </a:t>
            </a:r>
          </a:p>
          <a:p>
            <a:pPr algn="ctr"/>
            <a:r>
              <a:rPr lang="en-US" dirty="0" smtClean="0"/>
              <a:t>Development</a:t>
            </a:r>
            <a:endParaRPr lang="en-US" dirty="0"/>
          </a:p>
        </p:txBody>
      </p:sp>
      <p:sp>
        <p:nvSpPr>
          <p:cNvPr id="507" name="TextBox 506"/>
          <p:cNvSpPr txBox="1"/>
          <p:nvPr/>
        </p:nvSpPr>
        <p:spPr>
          <a:xfrm>
            <a:off x="1219200" y="0"/>
            <a:ext cx="2050865" cy="646331"/>
          </a:xfrm>
          <a:prstGeom prst="rect">
            <a:avLst/>
          </a:prstGeom>
          <a:solidFill>
            <a:schemeClr val="bg1"/>
          </a:solidFill>
          <a:ln>
            <a:solidFill>
              <a:schemeClr val="tx1"/>
            </a:solidFill>
          </a:ln>
        </p:spPr>
        <p:txBody>
          <a:bodyPr wrap="square" rtlCol="0">
            <a:spAutoFit/>
          </a:bodyPr>
          <a:lstStyle/>
          <a:p>
            <a:pPr algn="ctr"/>
            <a:r>
              <a:rPr lang="en-US" dirty="0" smtClean="0"/>
              <a:t>Supercontinents</a:t>
            </a:r>
          </a:p>
          <a:p>
            <a:pPr algn="ctr"/>
            <a:r>
              <a:rPr lang="en-US" dirty="0" smtClean="0"/>
              <a:t>Formation/Breakup</a:t>
            </a:r>
            <a:endParaRPr lang="en-US" dirty="0"/>
          </a:p>
        </p:txBody>
      </p:sp>
      <p:cxnSp>
        <p:nvCxnSpPr>
          <p:cNvPr id="508" name="Straight Arrow Connector 507"/>
          <p:cNvCxnSpPr>
            <a:stCxn id="7" idx="0"/>
            <a:endCxn id="507" idx="3"/>
          </p:cNvCxnSpPr>
          <p:nvPr/>
        </p:nvCxnSpPr>
        <p:spPr>
          <a:xfrm flipH="1" flipV="1">
            <a:off x="3270065" y="323166"/>
            <a:ext cx="1521318" cy="97223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56" name="TextBox 555"/>
          <p:cNvSpPr txBox="1"/>
          <p:nvPr/>
        </p:nvSpPr>
        <p:spPr>
          <a:xfrm>
            <a:off x="5605816" y="990600"/>
            <a:ext cx="1219200" cy="369332"/>
          </a:xfrm>
          <a:prstGeom prst="rect">
            <a:avLst/>
          </a:prstGeom>
          <a:solidFill>
            <a:schemeClr val="bg1"/>
          </a:solidFill>
          <a:ln>
            <a:solidFill>
              <a:schemeClr val="tx1"/>
            </a:solidFill>
          </a:ln>
        </p:spPr>
        <p:txBody>
          <a:bodyPr wrap="square" rtlCol="0">
            <a:spAutoFit/>
          </a:bodyPr>
          <a:lstStyle/>
          <a:p>
            <a:pPr algn="ctr"/>
            <a:r>
              <a:rPr lang="en-US" dirty="0" smtClean="0"/>
              <a:t>Orogenies</a:t>
            </a:r>
          </a:p>
        </p:txBody>
      </p:sp>
      <p:cxnSp>
        <p:nvCxnSpPr>
          <p:cNvPr id="558" name="Straight Arrow Connector 557"/>
          <p:cNvCxnSpPr>
            <a:stCxn id="7" idx="0"/>
            <a:endCxn id="556" idx="1"/>
          </p:cNvCxnSpPr>
          <p:nvPr/>
        </p:nvCxnSpPr>
        <p:spPr>
          <a:xfrm flipV="1">
            <a:off x="4791383" y="1175266"/>
            <a:ext cx="814433" cy="12013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52" name="TextBox 151"/>
          <p:cNvSpPr txBox="1"/>
          <p:nvPr/>
        </p:nvSpPr>
        <p:spPr>
          <a:xfrm>
            <a:off x="3810000" y="0"/>
            <a:ext cx="1306191" cy="646331"/>
          </a:xfrm>
          <a:prstGeom prst="rect">
            <a:avLst/>
          </a:prstGeom>
          <a:solidFill>
            <a:schemeClr val="bg1"/>
          </a:solidFill>
          <a:ln>
            <a:solidFill>
              <a:schemeClr val="tx1"/>
            </a:solidFill>
          </a:ln>
        </p:spPr>
        <p:txBody>
          <a:bodyPr wrap="none" rtlCol="0">
            <a:spAutoFit/>
          </a:bodyPr>
          <a:lstStyle/>
          <a:p>
            <a:pPr algn="ctr"/>
            <a:r>
              <a:rPr lang="en-US" dirty="0" smtClean="0"/>
              <a:t>Plate</a:t>
            </a:r>
          </a:p>
          <a:p>
            <a:pPr algn="ctr"/>
            <a:r>
              <a:rPr lang="en-US" dirty="0" smtClean="0"/>
              <a:t>Movements</a:t>
            </a:r>
            <a:endParaRPr lang="en-US" dirty="0"/>
          </a:p>
        </p:txBody>
      </p:sp>
      <p:cxnSp>
        <p:nvCxnSpPr>
          <p:cNvPr id="154" name="Straight Arrow Connector 153"/>
          <p:cNvCxnSpPr>
            <a:stCxn id="7" idx="0"/>
            <a:endCxn id="152" idx="2"/>
          </p:cNvCxnSpPr>
          <p:nvPr/>
        </p:nvCxnSpPr>
        <p:spPr>
          <a:xfrm flipH="1" flipV="1">
            <a:off x="4463096" y="646331"/>
            <a:ext cx="328287" cy="64906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13" name="Group 67"/>
          <p:cNvGrpSpPr/>
          <p:nvPr/>
        </p:nvGrpSpPr>
        <p:grpSpPr>
          <a:xfrm>
            <a:off x="5731334" y="4657130"/>
            <a:ext cx="2110731" cy="817602"/>
            <a:chOff x="5731334" y="4657130"/>
            <a:chExt cx="2110731" cy="817602"/>
          </a:xfrm>
        </p:grpSpPr>
        <p:cxnSp>
          <p:nvCxnSpPr>
            <p:cNvPr id="281" name="Straight Arrow Connector 280"/>
            <p:cNvCxnSpPr>
              <a:stCxn id="22" idx="2"/>
              <a:endCxn id="166" idx="1"/>
            </p:cNvCxnSpPr>
            <p:nvPr/>
          </p:nvCxnSpPr>
          <p:spPr>
            <a:xfrm>
              <a:off x="5731334" y="4657130"/>
              <a:ext cx="974266" cy="63293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66" name="TextBox 165"/>
            <p:cNvSpPr txBox="1"/>
            <p:nvPr/>
          </p:nvSpPr>
          <p:spPr>
            <a:xfrm>
              <a:off x="6705600" y="5105400"/>
              <a:ext cx="1136465" cy="369332"/>
            </a:xfrm>
            <a:prstGeom prst="rect">
              <a:avLst/>
            </a:prstGeom>
            <a:solidFill>
              <a:schemeClr val="bg1"/>
            </a:solidFill>
            <a:ln>
              <a:solidFill>
                <a:schemeClr val="tx1"/>
              </a:solidFill>
            </a:ln>
          </p:spPr>
          <p:txBody>
            <a:bodyPr wrap="square" rtlCol="0">
              <a:spAutoFit/>
            </a:bodyPr>
            <a:lstStyle/>
            <a:p>
              <a:pPr algn="ctr"/>
              <a:r>
                <a:rPr lang="en-US" dirty="0" smtClean="0"/>
                <a:t>Rift Zones</a:t>
              </a:r>
            </a:p>
          </p:txBody>
        </p:sp>
      </p:grpSp>
      <p:sp>
        <p:nvSpPr>
          <p:cNvPr id="178" name="TextBox 177"/>
          <p:cNvSpPr txBox="1"/>
          <p:nvPr/>
        </p:nvSpPr>
        <p:spPr>
          <a:xfrm>
            <a:off x="304800" y="3079899"/>
            <a:ext cx="1172437" cy="369332"/>
          </a:xfrm>
          <a:prstGeom prst="rect">
            <a:avLst/>
          </a:prstGeom>
          <a:solidFill>
            <a:schemeClr val="bg1"/>
          </a:solidFill>
          <a:ln>
            <a:solidFill>
              <a:schemeClr val="tx1"/>
            </a:solidFill>
          </a:ln>
        </p:spPr>
        <p:txBody>
          <a:bodyPr wrap="none" rtlCol="0">
            <a:spAutoFit/>
          </a:bodyPr>
          <a:lstStyle/>
          <a:p>
            <a:pPr algn="ctr"/>
            <a:r>
              <a:rPr lang="en-US" dirty="0" smtClean="0"/>
              <a:t>Rock Cycle</a:t>
            </a:r>
            <a:endParaRPr lang="en-US" dirty="0"/>
          </a:p>
        </p:txBody>
      </p:sp>
      <p:sp>
        <p:nvSpPr>
          <p:cNvPr id="179" name="TextBox 178"/>
          <p:cNvSpPr txBox="1"/>
          <p:nvPr/>
        </p:nvSpPr>
        <p:spPr>
          <a:xfrm>
            <a:off x="609600" y="3581400"/>
            <a:ext cx="1214628" cy="369332"/>
          </a:xfrm>
          <a:prstGeom prst="rect">
            <a:avLst/>
          </a:prstGeom>
          <a:solidFill>
            <a:schemeClr val="bg1"/>
          </a:solidFill>
          <a:ln>
            <a:solidFill>
              <a:schemeClr val="tx1"/>
            </a:solidFill>
          </a:ln>
        </p:spPr>
        <p:txBody>
          <a:bodyPr wrap="none" rtlCol="0">
            <a:spAutoFit/>
          </a:bodyPr>
          <a:lstStyle/>
          <a:p>
            <a:pPr algn="ctr"/>
            <a:r>
              <a:rPr lang="en-US" dirty="0" smtClean="0"/>
              <a:t>Rock Types</a:t>
            </a:r>
            <a:endParaRPr lang="en-US" dirty="0"/>
          </a:p>
        </p:txBody>
      </p:sp>
      <p:sp>
        <p:nvSpPr>
          <p:cNvPr id="181" name="TextBox 180"/>
          <p:cNvSpPr txBox="1"/>
          <p:nvPr/>
        </p:nvSpPr>
        <p:spPr>
          <a:xfrm>
            <a:off x="74431" y="2307266"/>
            <a:ext cx="1374672" cy="646331"/>
          </a:xfrm>
          <a:prstGeom prst="rect">
            <a:avLst/>
          </a:prstGeom>
          <a:solidFill>
            <a:schemeClr val="bg1"/>
          </a:solidFill>
          <a:ln>
            <a:solidFill>
              <a:schemeClr val="tx1"/>
            </a:solidFill>
          </a:ln>
        </p:spPr>
        <p:txBody>
          <a:bodyPr wrap="none" rtlCol="0">
            <a:spAutoFit/>
          </a:bodyPr>
          <a:lstStyle/>
          <a:p>
            <a:pPr algn="ctr"/>
            <a:r>
              <a:rPr lang="en-US" dirty="0" smtClean="0"/>
              <a:t>Rock</a:t>
            </a:r>
          </a:p>
          <a:p>
            <a:pPr algn="ctr"/>
            <a:r>
              <a:rPr lang="en-US" dirty="0" smtClean="0"/>
              <a:t>Deformation</a:t>
            </a:r>
            <a:endParaRPr lang="en-US" dirty="0"/>
          </a:p>
        </p:txBody>
      </p:sp>
      <p:grpSp>
        <p:nvGrpSpPr>
          <p:cNvPr id="14" name="Group 77"/>
          <p:cNvGrpSpPr/>
          <p:nvPr/>
        </p:nvGrpSpPr>
        <p:grpSpPr>
          <a:xfrm>
            <a:off x="7009572" y="2990166"/>
            <a:ext cx="2134428" cy="737149"/>
            <a:chOff x="7009572" y="2990166"/>
            <a:chExt cx="2134428" cy="737149"/>
          </a:xfrm>
        </p:grpSpPr>
        <p:sp>
          <p:nvSpPr>
            <p:cNvPr id="65" name="TextBox 64"/>
            <p:cNvSpPr txBox="1"/>
            <p:nvPr/>
          </p:nvSpPr>
          <p:spPr>
            <a:xfrm>
              <a:off x="7773688" y="3080984"/>
              <a:ext cx="1370312" cy="646331"/>
            </a:xfrm>
            <a:prstGeom prst="rect">
              <a:avLst/>
            </a:prstGeom>
            <a:solidFill>
              <a:schemeClr val="bg1"/>
            </a:solidFill>
            <a:ln>
              <a:solidFill>
                <a:schemeClr val="tx1"/>
              </a:solidFill>
            </a:ln>
          </p:spPr>
          <p:txBody>
            <a:bodyPr wrap="none" rtlCol="0">
              <a:spAutoFit/>
            </a:bodyPr>
            <a:lstStyle/>
            <a:p>
              <a:pPr algn="ctr"/>
              <a:r>
                <a:rPr lang="en-US" dirty="0" smtClean="0"/>
                <a:t>Sedimentary</a:t>
              </a:r>
            </a:p>
            <a:p>
              <a:pPr algn="ctr"/>
              <a:r>
                <a:rPr lang="en-US" dirty="0" smtClean="0"/>
                <a:t>Sequences</a:t>
              </a:r>
              <a:endParaRPr lang="en-US" dirty="0"/>
            </a:p>
          </p:txBody>
        </p:sp>
        <p:cxnSp>
          <p:nvCxnSpPr>
            <p:cNvPr id="67" name="Straight Arrow Connector 66"/>
            <p:cNvCxnSpPr>
              <a:endCxn id="65" idx="1"/>
            </p:cNvCxnSpPr>
            <p:nvPr/>
          </p:nvCxnSpPr>
          <p:spPr>
            <a:xfrm>
              <a:off x="7009572" y="2990166"/>
              <a:ext cx="764116" cy="41398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16" name="Group 78"/>
          <p:cNvGrpSpPr/>
          <p:nvPr/>
        </p:nvGrpSpPr>
        <p:grpSpPr>
          <a:xfrm>
            <a:off x="7009572" y="2990166"/>
            <a:ext cx="2010748" cy="1153910"/>
            <a:chOff x="7009572" y="2990166"/>
            <a:chExt cx="2010748" cy="1153910"/>
          </a:xfrm>
        </p:grpSpPr>
        <p:sp>
          <p:nvSpPr>
            <p:cNvPr id="66" name="TextBox 65"/>
            <p:cNvSpPr txBox="1"/>
            <p:nvPr/>
          </p:nvSpPr>
          <p:spPr>
            <a:xfrm>
              <a:off x="7620000" y="3774744"/>
              <a:ext cx="1400320" cy="369332"/>
            </a:xfrm>
            <a:prstGeom prst="rect">
              <a:avLst/>
            </a:prstGeom>
            <a:solidFill>
              <a:schemeClr val="bg1"/>
            </a:solidFill>
            <a:ln>
              <a:solidFill>
                <a:schemeClr val="tx1"/>
              </a:solidFill>
            </a:ln>
          </p:spPr>
          <p:txBody>
            <a:bodyPr wrap="none" rtlCol="0">
              <a:spAutoFit/>
            </a:bodyPr>
            <a:lstStyle/>
            <a:p>
              <a:pPr algn="ctr"/>
              <a:r>
                <a:rPr lang="en-US" dirty="0" smtClean="0"/>
                <a:t>Fossil Record</a:t>
              </a:r>
              <a:endParaRPr lang="en-US" dirty="0"/>
            </a:p>
          </p:txBody>
        </p:sp>
        <p:cxnSp>
          <p:nvCxnSpPr>
            <p:cNvPr id="68" name="Straight Arrow Connector 67"/>
            <p:cNvCxnSpPr>
              <a:endCxn id="66" idx="1"/>
            </p:cNvCxnSpPr>
            <p:nvPr/>
          </p:nvCxnSpPr>
          <p:spPr>
            <a:xfrm>
              <a:off x="7009572" y="2990166"/>
              <a:ext cx="610428" cy="9692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17" name="Group 76"/>
          <p:cNvGrpSpPr/>
          <p:nvPr/>
        </p:nvGrpSpPr>
        <p:grpSpPr>
          <a:xfrm>
            <a:off x="7009572" y="2373576"/>
            <a:ext cx="1911091" cy="646331"/>
            <a:chOff x="7009572" y="2373576"/>
            <a:chExt cx="1911091" cy="646331"/>
          </a:xfrm>
        </p:grpSpPr>
        <p:sp>
          <p:nvSpPr>
            <p:cNvPr id="64" name="TextBox 63"/>
            <p:cNvSpPr txBox="1"/>
            <p:nvPr/>
          </p:nvSpPr>
          <p:spPr>
            <a:xfrm>
              <a:off x="7772400" y="2373576"/>
              <a:ext cx="1148263" cy="646331"/>
            </a:xfrm>
            <a:prstGeom prst="rect">
              <a:avLst/>
            </a:prstGeom>
            <a:solidFill>
              <a:schemeClr val="bg1"/>
            </a:solidFill>
            <a:ln>
              <a:solidFill>
                <a:schemeClr val="tx1"/>
              </a:solidFill>
            </a:ln>
          </p:spPr>
          <p:txBody>
            <a:bodyPr wrap="none" rtlCol="0">
              <a:spAutoFit/>
            </a:bodyPr>
            <a:lstStyle/>
            <a:p>
              <a:pPr algn="ctr"/>
              <a:r>
                <a:rPr lang="en-US" dirty="0" smtClean="0"/>
                <a:t>Geologic</a:t>
              </a:r>
            </a:p>
            <a:p>
              <a:pPr algn="ctr"/>
              <a:r>
                <a:rPr lang="en-US" dirty="0" smtClean="0"/>
                <a:t>Structures</a:t>
              </a:r>
              <a:endParaRPr lang="en-US" dirty="0"/>
            </a:p>
          </p:txBody>
        </p:sp>
        <p:cxnSp>
          <p:nvCxnSpPr>
            <p:cNvPr id="74" name="Straight Arrow Connector 73"/>
            <p:cNvCxnSpPr>
              <a:endCxn id="64" idx="1"/>
            </p:cNvCxnSpPr>
            <p:nvPr/>
          </p:nvCxnSpPr>
          <p:spPr>
            <a:xfrm flipV="1">
              <a:off x="7009572" y="2696742"/>
              <a:ext cx="762828" cy="29342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18" name="Group 79"/>
          <p:cNvGrpSpPr/>
          <p:nvPr/>
        </p:nvGrpSpPr>
        <p:grpSpPr>
          <a:xfrm>
            <a:off x="7009572" y="2990166"/>
            <a:ext cx="1937678" cy="1570166"/>
            <a:chOff x="7009572" y="2990166"/>
            <a:chExt cx="1937678" cy="1570166"/>
          </a:xfrm>
        </p:grpSpPr>
        <p:sp>
          <p:nvSpPr>
            <p:cNvPr id="75" name="TextBox 74"/>
            <p:cNvSpPr txBox="1"/>
            <p:nvPr/>
          </p:nvSpPr>
          <p:spPr>
            <a:xfrm>
              <a:off x="7315200" y="4191000"/>
              <a:ext cx="1632050" cy="369332"/>
            </a:xfrm>
            <a:prstGeom prst="rect">
              <a:avLst/>
            </a:prstGeom>
            <a:solidFill>
              <a:schemeClr val="bg1"/>
            </a:solidFill>
            <a:ln>
              <a:solidFill>
                <a:schemeClr val="tx1"/>
              </a:solidFill>
            </a:ln>
          </p:spPr>
          <p:txBody>
            <a:bodyPr wrap="none" rtlCol="0">
              <a:spAutoFit/>
            </a:bodyPr>
            <a:lstStyle/>
            <a:p>
              <a:pPr algn="ctr"/>
              <a:r>
                <a:rPr lang="en-US" dirty="0" smtClean="0"/>
                <a:t>Unconformities</a:t>
              </a:r>
              <a:endParaRPr lang="en-US" dirty="0"/>
            </a:p>
          </p:txBody>
        </p:sp>
        <p:cxnSp>
          <p:nvCxnSpPr>
            <p:cNvPr id="76" name="Straight Arrow Connector 75"/>
            <p:cNvCxnSpPr>
              <a:endCxn id="75" idx="1"/>
            </p:cNvCxnSpPr>
            <p:nvPr/>
          </p:nvCxnSpPr>
          <p:spPr>
            <a:xfrm>
              <a:off x="7009572" y="2990166"/>
              <a:ext cx="305628" cy="13855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pic>
        <p:nvPicPr>
          <p:cNvPr id="193538" name="Picture 2" descr="C:\Users\romer\AppData\Local\Microsoft\Windows\INetCache\IE\A8PXRSHW\alphabet-150787_960_720[1].png"/>
          <p:cNvPicPr>
            <a:picLocks noChangeAspect="1" noChangeArrowheads="1"/>
          </p:cNvPicPr>
          <p:nvPr/>
        </p:nvPicPr>
        <p:blipFill>
          <a:blip r:embed="rId2" cstate="print"/>
          <a:srcRect/>
          <a:stretch>
            <a:fillRect/>
          </a:stretch>
        </p:blipFill>
        <p:spPr bwMode="auto">
          <a:xfrm>
            <a:off x="6172200" y="1676400"/>
            <a:ext cx="479425" cy="537673"/>
          </a:xfrm>
          <a:prstGeom prst="rect">
            <a:avLst/>
          </a:prstGeom>
          <a:noFill/>
        </p:spPr>
      </p:pic>
      <p:sp>
        <p:nvSpPr>
          <p:cNvPr id="82" name="Rounded Rectangle 81"/>
          <p:cNvSpPr/>
          <p:nvPr/>
        </p:nvSpPr>
        <p:spPr>
          <a:xfrm>
            <a:off x="7239000" y="4191000"/>
            <a:ext cx="1752600" cy="381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3" name="Picture 7" descr="OnlineLabels Clip Art - Simple Red Checkmark"/>
          <p:cNvPicPr>
            <a:picLocks noChangeAspect="1" noChangeArrowheads="1"/>
          </p:cNvPicPr>
          <p:nvPr/>
        </p:nvPicPr>
        <p:blipFill>
          <a:blip r:embed="rId3" cstate="print"/>
          <a:srcRect/>
          <a:stretch>
            <a:fillRect/>
          </a:stretch>
        </p:blipFill>
        <p:spPr bwMode="auto">
          <a:xfrm>
            <a:off x="152400" y="762000"/>
            <a:ext cx="762000" cy="762000"/>
          </a:xfrm>
          <a:prstGeom prst="rect">
            <a:avLst/>
          </a:prstGeom>
          <a:noFill/>
        </p:spPr>
      </p:pic>
      <p:pic>
        <p:nvPicPr>
          <p:cNvPr id="89" name="Picture 7" descr="OnlineLabels Clip Art - Simple Red Checkmark"/>
          <p:cNvPicPr>
            <a:picLocks noChangeAspect="1" noChangeArrowheads="1"/>
          </p:cNvPicPr>
          <p:nvPr/>
        </p:nvPicPr>
        <p:blipFill>
          <a:blip r:embed="rId3" cstate="print"/>
          <a:srcRect/>
          <a:stretch>
            <a:fillRect/>
          </a:stretch>
        </p:blipFill>
        <p:spPr bwMode="auto">
          <a:xfrm>
            <a:off x="152400" y="0"/>
            <a:ext cx="762000" cy="762000"/>
          </a:xfrm>
          <a:prstGeom prst="rect">
            <a:avLst/>
          </a:prstGeom>
          <a:noFill/>
        </p:spPr>
      </p:pic>
      <p:pic>
        <p:nvPicPr>
          <p:cNvPr id="90" name="Picture 7" descr="OnlineLabels Clip Art - Simple Red Checkmark"/>
          <p:cNvPicPr>
            <a:picLocks noChangeAspect="1" noChangeArrowheads="1"/>
          </p:cNvPicPr>
          <p:nvPr/>
        </p:nvPicPr>
        <p:blipFill>
          <a:blip r:embed="rId3" cstate="print"/>
          <a:srcRect/>
          <a:stretch>
            <a:fillRect/>
          </a:stretch>
        </p:blipFill>
        <p:spPr bwMode="auto">
          <a:xfrm>
            <a:off x="533400" y="2895600"/>
            <a:ext cx="762000" cy="762000"/>
          </a:xfrm>
          <a:prstGeom prst="rect">
            <a:avLst/>
          </a:prstGeom>
          <a:noFill/>
        </p:spPr>
      </p:pic>
      <p:pic>
        <p:nvPicPr>
          <p:cNvPr id="91" name="Picture 7" descr="OnlineLabels Clip Art - Simple Red Checkmark"/>
          <p:cNvPicPr>
            <a:picLocks noChangeAspect="1" noChangeArrowheads="1"/>
          </p:cNvPicPr>
          <p:nvPr/>
        </p:nvPicPr>
        <p:blipFill>
          <a:blip r:embed="rId3" cstate="print"/>
          <a:srcRect/>
          <a:stretch>
            <a:fillRect/>
          </a:stretch>
        </p:blipFill>
        <p:spPr bwMode="auto">
          <a:xfrm>
            <a:off x="914400" y="3429000"/>
            <a:ext cx="762000" cy="762000"/>
          </a:xfrm>
          <a:prstGeom prst="rect">
            <a:avLst/>
          </a:prstGeom>
          <a:noFill/>
        </p:spPr>
      </p:pic>
      <p:pic>
        <p:nvPicPr>
          <p:cNvPr id="92" name="Picture 7" descr="OnlineLabels Clip Art - Simple Red Checkmark"/>
          <p:cNvPicPr>
            <a:picLocks noChangeAspect="1" noChangeArrowheads="1"/>
          </p:cNvPicPr>
          <p:nvPr/>
        </p:nvPicPr>
        <p:blipFill>
          <a:blip r:embed="rId3" cstate="print"/>
          <a:srcRect/>
          <a:stretch>
            <a:fillRect/>
          </a:stretch>
        </p:blipFill>
        <p:spPr bwMode="auto">
          <a:xfrm>
            <a:off x="4114800" y="-50240"/>
            <a:ext cx="762000" cy="762000"/>
          </a:xfrm>
          <a:prstGeom prst="rect">
            <a:avLst/>
          </a:prstGeom>
          <a:noFill/>
        </p:spPr>
      </p:pic>
      <p:pic>
        <p:nvPicPr>
          <p:cNvPr id="93" name="Picture 7" descr="OnlineLabels Clip Art - Simple Red Checkmark"/>
          <p:cNvPicPr>
            <a:picLocks noChangeAspect="1" noChangeArrowheads="1"/>
          </p:cNvPicPr>
          <p:nvPr/>
        </p:nvPicPr>
        <p:blipFill>
          <a:blip r:embed="rId3" cstate="print"/>
          <a:srcRect/>
          <a:stretch>
            <a:fillRect/>
          </a:stretch>
        </p:blipFill>
        <p:spPr bwMode="auto">
          <a:xfrm>
            <a:off x="5867400" y="838200"/>
            <a:ext cx="762000" cy="762000"/>
          </a:xfrm>
          <a:prstGeom prst="rect">
            <a:avLst/>
          </a:prstGeom>
          <a:noFill/>
        </p:spPr>
      </p:pic>
      <p:pic>
        <p:nvPicPr>
          <p:cNvPr id="94" name="Picture 7" descr="OnlineLabels Clip Art - Simple Red Checkmark"/>
          <p:cNvPicPr>
            <a:picLocks noChangeAspect="1" noChangeArrowheads="1"/>
          </p:cNvPicPr>
          <p:nvPr/>
        </p:nvPicPr>
        <p:blipFill>
          <a:blip r:embed="rId3" cstate="print"/>
          <a:srcRect/>
          <a:stretch>
            <a:fillRect/>
          </a:stretch>
        </p:blipFill>
        <p:spPr bwMode="auto">
          <a:xfrm>
            <a:off x="1600200" y="6096000"/>
            <a:ext cx="762000" cy="762000"/>
          </a:xfrm>
          <a:prstGeom prst="rect">
            <a:avLst/>
          </a:prstGeom>
          <a:noFill/>
        </p:spPr>
      </p:pic>
      <p:pic>
        <p:nvPicPr>
          <p:cNvPr id="96" name="Picture 7" descr="OnlineLabels Clip Art - Simple Red Checkmark"/>
          <p:cNvPicPr>
            <a:picLocks noChangeAspect="1" noChangeArrowheads="1"/>
          </p:cNvPicPr>
          <p:nvPr/>
        </p:nvPicPr>
        <p:blipFill>
          <a:blip r:embed="rId3" cstate="print"/>
          <a:srcRect/>
          <a:stretch>
            <a:fillRect/>
          </a:stretch>
        </p:blipFill>
        <p:spPr bwMode="auto">
          <a:xfrm>
            <a:off x="2667000" y="5334000"/>
            <a:ext cx="762000" cy="762000"/>
          </a:xfrm>
          <a:prstGeom prst="rect">
            <a:avLst/>
          </a:prstGeom>
          <a:noFill/>
        </p:spPr>
      </p:pic>
      <p:grpSp>
        <p:nvGrpSpPr>
          <p:cNvPr id="24" name="Group 107"/>
          <p:cNvGrpSpPr/>
          <p:nvPr/>
        </p:nvGrpSpPr>
        <p:grpSpPr>
          <a:xfrm>
            <a:off x="2971800" y="6553200"/>
            <a:ext cx="1295400" cy="304800"/>
            <a:chOff x="2971800" y="6553200"/>
            <a:chExt cx="1295400" cy="304800"/>
          </a:xfrm>
        </p:grpSpPr>
        <p:cxnSp>
          <p:nvCxnSpPr>
            <p:cNvPr id="101" name="Straight Connector 100"/>
            <p:cNvCxnSpPr/>
            <p:nvPr/>
          </p:nvCxnSpPr>
          <p:spPr>
            <a:xfrm flipV="1">
              <a:off x="2971800" y="6553200"/>
              <a:ext cx="12954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048000" y="6553200"/>
              <a:ext cx="1219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7" name="Picture 7" descr="OnlineLabels Clip Art - Simple Red Checkmark"/>
          <p:cNvPicPr>
            <a:picLocks noChangeAspect="1" noChangeArrowheads="1"/>
          </p:cNvPicPr>
          <p:nvPr/>
        </p:nvPicPr>
        <p:blipFill>
          <a:blip r:embed="rId3" cstate="print"/>
          <a:srcRect/>
          <a:stretch>
            <a:fillRect/>
          </a:stretch>
        </p:blipFill>
        <p:spPr bwMode="auto">
          <a:xfrm>
            <a:off x="3352800" y="6096000"/>
            <a:ext cx="762000" cy="762000"/>
          </a:xfrm>
          <a:prstGeom prst="rect">
            <a:avLst/>
          </a:prstGeom>
          <a:noFill/>
        </p:spPr>
      </p:pic>
      <p:sp>
        <p:nvSpPr>
          <p:cNvPr id="109" name="Rectangle 108"/>
          <p:cNvSpPr/>
          <p:nvPr/>
        </p:nvSpPr>
        <p:spPr>
          <a:xfrm>
            <a:off x="3733800" y="5562600"/>
            <a:ext cx="1371600" cy="369332"/>
          </a:xfrm>
          <a:prstGeom prst="rect">
            <a:avLst/>
          </a:prstGeom>
          <a:solidFill>
            <a:schemeClr val="bg1"/>
          </a:solidFill>
          <a:ln>
            <a:solidFill>
              <a:schemeClr val="tx1"/>
            </a:solidFill>
          </a:ln>
        </p:spPr>
        <p:txBody>
          <a:bodyPr wrap="square">
            <a:spAutoFit/>
          </a:bodyPr>
          <a:lstStyle/>
          <a:p>
            <a:pPr algn="ctr"/>
            <a:r>
              <a:rPr lang="en-US" dirty="0" smtClean="0"/>
              <a:t>Evaporation</a:t>
            </a:r>
            <a:endParaRPr lang="en-US" dirty="0"/>
          </a:p>
        </p:txBody>
      </p:sp>
      <p:cxnSp>
        <p:nvCxnSpPr>
          <p:cNvPr id="110" name="Straight Arrow Connector 109"/>
          <p:cNvCxnSpPr>
            <a:stCxn id="20" idx="2"/>
            <a:endCxn id="109" idx="0"/>
          </p:cNvCxnSpPr>
          <p:nvPr/>
        </p:nvCxnSpPr>
        <p:spPr>
          <a:xfrm>
            <a:off x="3521534" y="4657130"/>
            <a:ext cx="898066" cy="90547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15" name="Rounded Rectangle 114"/>
          <p:cNvSpPr/>
          <p:nvPr/>
        </p:nvSpPr>
        <p:spPr>
          <a:xfrm>
            <a:off x="6705600" y="5562600"/>
            <a:ext cx="1295400" cy="381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7" descr="OnlineLabels Clip Art - Simple Red Checkmark"/>
          <p:cNvPicPr>
            <a:picLocks noChangeAspect="1" noChangeArrowheads="1"/>
          </p:cNvPicPr>
          <p:nvPr/>
        </p:nvPicPr>
        <p:blipFill>
          <a:blip r:embed="rId3" cstate="print"/>
          <a:srcRect/>
          <a:stretch>
            <a:fillRect/>
          </a:stretch>
        </p:blipFill>
        <p:spPr bwMode="auto">
          <a:xfrm>
            <a:off x="1905000" y="0"/>
            <a:ext cx="762000" cy="762000"/>
          </a:xfrm>
          <a:prstGeom prst="rect">
            <a:avLst/>
          </a:prstGeom>
          <a:noFill/>
        </p:spPr>
      </p:pic>
      <p:pic>
        <p:nvPicPr>
          <p:cNvPr id="100" name="Picture 7" descr="OnlineLabels Clip Art - Simple Red Checkmark"/>
          <p:cNvPicPr>
            <a:picLocks noChangeAspect="1" noChangeArrowheads="1"/>
          </p:cNvPicPr>
          <p:nvPr/>
        </p:nvPicPr>
        <p:blipFill>
          <a:blip r:embed="rId3" cstate="print"/>
          <a:srcRect/>
          <a:stretch>
            <a:fillRect/>
          </a:stretch>
        </p:blipFill>
        <p:spPr bwMode="auto">
          <a:xfrm>
            <a:off x="5943600" y="0"/>
            <a:ext cx="762000" cy="762000"/>
          </a:xfrm>
          <a:prstGeom prst="rect">
            <a:avLst/>
          </a:prstGeom>
          <a:noFill/>
        </p:spPr>
      </p:pic>
      <p:pic>
        <p:nvPicPr>
          <p:cNvPr id="104" name="Picture 7" descr="OnlineLabels Clip Art - Simple Red Checkmark"/>
          <p:cNvPicPr>
            <a:picLocks noChangeAspect="1" noChangeArrowheads="1"/>
          </p:cNvPicPr>
          <p:nvPr/>
        </p:nvPicPr>
        <p:blipFill>
          <a:blip r:embed="rId3" cstate="print"/>
          <a:srcRect/>
          <a:stretch>
            <a:fillRect/>
          </a:stretch>
        </p:blipFill>
        <p:spPr bwMode="auto">
          <a:xfrm>
            <a:off x="381000" y="2286000"/>
            <a:ext cx="762000" cy="762000"/>
          </a:xfrm>
          <a:prstGeom prst="rect">
            <a:avLst/>
          </a:prstGeom>
          <a:noFill/>
        </p:spPr>
      </p:pic>
      <p:pic>
        <p:nvPicPr>
          <p:cNvPr id="106" name="Picture 7" descr="OnlineLabels Clip Art - Simple Red Checkmark"/>
          <p:cNvPicPr>
            <a:picLocks noChangeAspect="1" noChangeArrowheads="1"/>
          </p:cNvPicPr>
          <p:nvPr/>
        </p:nvPicPr>
        <p:blipFill>
          <a:blip r:embed="rId3" cstate="print"/>
          <a:srcRect/>
          <a:stretch>
            <a:fillRect/>
          </a:stretch>
        </p:blipFill>
        <p:spPr bwMode="auto">
          <a:xfrm>
            <a:off x="4038600" y="5334000"/>
            <a:ext cx="762000" cy="762000"/>
          </a:xfrm>
          <a:prstGeom prst="rect">
            <a:avLst/>
          </a:prstGeom>
          <a:noFill/>
        </p:spPr>
      </p:pic>
      <p:pic>
        <p:nvPicPr>
          <p:cNvPr id="107" name="Picture 7" descr="OnlineLabels Clip Art - Simple Red Checkmark"/>
          <p:cNvPicPr>
            <a:picLocks noChangeAspect="1" noChangeArrowheads="1"/>
          </p:cNvPicPr>
          <p:nvPr/>
        </p:nvPicPr>
        <p:blipFill>
          <a:blip r:embed="rId3" cstate="print"/>
          <a:srcRect/>
          <a:stretch>
            <a:fillRect/>
          </a:stretch>
        </p:blipFill>
        <p:spPr bwMode="auto">
          <a:xfrm>
            <a:off x="8077200" y="3048000"/>
            <a:ext cx="762000" cy="762000"/>
          </a:xfrm>
          <a:prstGeom prst="rect">
            <a:avLst/>
          </a:prstGeom>
          <a:noFill/>
        </p:spPr>
      </p:pic>
      <p:pic>
        <p:nvPicPr>
          <p:cNvPr id="111" name="Picture 7" descr="OnlineLabels Clip Art - Simple Red Checkmark"/>
          <p:cNvPicPr>
            <a:picLocks noChangeAspect="1" noChangeArrowheads="1"/>
          </p:cNvPicPr>
          <p:nvPr/>
        </p:nvPicPr>
        <p:blipFill>
          <a:blip r:embed="rId3" cstate="print"/>
          <a:srcRect/>
          <a:stretch>
            <a:fillRect/>
          </a:stretch>
        </p:blipFill>
        <p:spPr bwMode="auto">
          <a:xfrm>
            <a:off x="8001000" y="2286000"/>
            <a:ext cx="762000" cy="762000"/>
          </a:xfrm>
          <a:prstGeom prst="rect">
            <a:avLst/>
          </a:prstGeom>
          <a:noFill/>
        </p:spPr>
      </p:pic>
      <p:pic>
        <p:nvPicPr>
          <p:cNvPr id="112" name="Picture 7" descr="OnlineLabels Clip Art - Simple Red Checkmark"/>
          <p:cNvPicPr>
            <a:picLocks noChangeAspect="1" noChangeArrowheads="1"/>
          </p:cNvPicPr>
          <p:nvPr/>
        </p:nvPicPr>
        <p:blipFill>
          <a:blip r:embed="rId3" cstate="print"/>
          <a:srcRect/>
          <a:stretch>
            <a:fillRect/>
          </a:stretch>
        </p:blipFill>
        <p:spPr bwMode="auto">
          <a:xfrm>
            <a:off x="1447800" y="5715000"/>
            <a:ext cx="762000" cy="762000"/>
          </a:xfrm>
          <a:prstGeom prst="rect">
            <a:avLst/>
          </a:prstGeom>
          <a:noFill/>
        </p:spPr>
      </p:pic>
      <p:pic>
        <p:nvPicPr>
          <p:cNvPr id="113" name="Picture 7" descr="OnlineLabels Clip Art - Simple Red Checkmark"/>
          <p:cNvPicPr>
            <a:picLocks noChangeAspect="1" noChangeArrowheads="1"/>
          </p:cNvPicPr>
          <p:nvPr/>
        </p:nvPicPr>
        <p:blipFill>
          <a:blip r:embed="rId3" cstate="print"/>
          <a:srcRect/>
          <a:stretch>
            <a:fillRect/>
          </a:stretch>
        </p:blipFill>
        <p:spPr bwMode="auto">
          <a:xfrm>
            <a:off x="1524000" y="5257800"/>
            <a:ext cx="762000" cy="762000"/>
          </a:xfrm>
          <a:prstGeom prst="rect">
            <a:avLst/>
          </a:prstGeom>
          <a:noFill/>
        </p:spPr>
      </p:pic>
      <p:pic>
        <p:nvPicPr>
          <p:cNvPr id="114" name="Picture 7" descr="OnlineLabels Clip Art - Simple Red Checkmark"/>
          <p:cNvPicPr>
            <a:picLocks noChangeAspect="1" noChangeArrowheads="1"/>
          </p:cNvPicPr>
          <p:nvPr/>
        </p:nvPicPr>
        <p:blipFill>
          <a:blip r:embed="rId3" cstate="print"/>
          <a:srcRect/>
          <a:stretch>
            <a:fillRect/>
          </a:stretch>
        </p:blipFill>
        <p:spPr bwMode="auto">
          <a:xfrm>
            <a:off x="1828800" y="4495800"/>
            <a:ext cx="762000" cy="762000"/>
          </a:xfrm>
          <a:prstGeom prst="rect">
            <a:avLst/>
          </a:prstGeom>
          <a:noFill/>
        </p:spPr>
      </p:pic>
      <p:pic>
        <p:nvPicPr>
          <p:cNvPr id="116" name="Picture 7" descr="OnlineLabels Clip Art - Simple Red Checkmark"/>
          <p:cNvPicPr>
            <a:picLocks noChangeAspect="1" noChangeArrowheads="1"/>
          </p:cNvPicPr>
          <p:nvPr/>
        </p:nvPicPr>
        <p:blipFill>
          <a:blip r:embed="rId3" cstate="print"/>
          <a:srcRect/>
          <a:stretch>
            <a:fillRect/>
          </a:stretch>
        </p:blipFill>
        <p:spPr bwMode="auto">
          <a:xfrm>
            <a:off x="2743200" y="838200"/>
            <a:ext cx="762000" cy="762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down)">
                                      <p:cBhvr>
                                        <p:cTn id="7" dur="580">
                                          <p:stCondLst>
                                            <p:cond delay="0"/>
                                          </p:stCondLst>
                                        </p:cTn>
                                        <p:tgtEl>
                                          <p:spTgt spid="82"/>
                                        </p:tgtEl>
                                      </p:cBhvr>
                                    </p:animEffect>
                                    <p:anim calcmode="lin" valueType="num">
                                      <p:cBhvr>
                                        <p:cTn id="8" dur="1822" tmFilter="0,0; 0.14,0.36; 0.43,0.73; 0.71,0.91; 1.0,1.0">
                                          <p:stCondLst>
                                            <p:cond delay="0"/>
                                          </p:stCondLst>
                                        </p:cTn>
                                        <p:tgtEl>
                                          <p:spTgt spid="8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2"/>
                                        </p:tgtEl>
                                        <p:attrNameLst>
                                          <p:attrName>ppt_y</p:attrName>
                                        </p:attrNameLst>
                                      </p:cBhvr>
                                      <p:tavLst>
                                        <p:tav tm="0" fmla="#ppt_y-sin(pi*$)/81">
                                          <p:val>
                                            <p:fltVal val="0"/>
                                          </p:val>
                                        </p:tav>
                                        <p:tav tm="100000">
                                          <p:val>
                                            <p:fltVal val="1"/>
                                          </p:val>
                                        </p:tav>
                                      </p:tavLst>
                                    </p:anim>
                                    <p:animScale>
                                      <p:cBhvr>
                                        <p:cTn id="13" dur="26">
                                          <p:stCondLst>
                                            <p:cond delay="650"/>
                                          </p:stCondLst>
                                        </p:cTn>
                                        <p:tgtEl>
                                          <p:spTgt spid="82"/>
                                        </p:tgtEl>
                                      </p:cBhvr>
                                      <p:to x="100000" y="60000"/>
                                    </p:animScale>
                                    <p:animScale>
                                      <p:cBhvr>
                                        <p:cTn id="14" dur="166" decel="50000">
                                          <p:stCondLst>
                                            <p:cond delay="676"/>
                                          </p:stCondLst>
                                        </p:cTn>
                                        <p:tgtEl>
                                          <p:spTgt spid="82"/>
                                        </p:tgtEl>
                                      </p:cBhvr>
                                      <p:to x="100000" y="100000"/>
                                    </p:animScale>
                                    <p:animScale>
                                      <p:cBhvr>
                                        <p:cTn id="15" dur="26">
                                          <p:stCondLst>
                                            <p:cond delay="1312"/>
                                          </p:stCondLst>
                                        </p:cTn>
                                        <p:tgtEl>
                                          <p:spTgt spid="82"/>
                                        </p:tgtEl>
                                      </p:cBhvr>
                                      <p:to x="100000" y="80000"/>
                                    </p:animScale>
                                    <p:animScale>
                                      <p:cBhvr>
                                        <p:cTn id="16" dur="166" decel="50000">
                                          <p:stCondLst>
                                            <p:cond delay="1338"/>
                                          </p:stCondLst>
                                        </p:cTn>
                                        <p:tgtEl>
                                          <p:spTgt spid="82"/>
                                        </p:tgtEl>
                                      </p:cBhvr>
                                      <p:to x="100000" y="100000"/>
                                    </p:animScale>
                                    <p:animScale>
                                      <p:cBhvr>
                                        <p:cTn id="17" dur="26">
                                          <p:stCondLst>
                                            <p:cond delay="1642"/>
                                          </p:stCondLst>
                                        </p:cTn>
                                        <p:tgtEl>
                                          <p:spTgt spid="82"/>
                                        </p:tgtEl>
                                      </p:cBhvr>
                                      <p:to x="100000" y="90000"/>
                                    </p:animScale>
                                    <p:animScale>
                                      <p:cBhvr>
                                        <p:cTn id="18" dur="166" decel="50000">
                                          <p:stCondLst>
                                            <p:cond delay="1668"/>
                                          </p:stCondLst>
                                        </p:cTn>
                                        <p:tgtEl>
                                          <p:spTgt spid="82"/>
                                        </p:tgtEl>
                                      </p:cBhvr>
                                      <p:to x="100000" y="100000"/>
                                    </p:animScale>
                                    <p:animScale>
                                      <p:cBhvr>
                                        <p:cTn id="19" dur="26">
                                          <p:stCondLst>
                                            <p:cond delay="1808"/>
                                          </p:stCondLst>
                                        </p:cTn>
                                        <p:tgtEl>
                                          <p:spTgt spid="82"/>
                                        </p:tgtEl>
                                      </p:cBhvr>
                                      <p:to x="100000" y="95000"/>
                                    </p:animScale>
                                    <p:animScale>
                                      <p:cBhvr>
                                        <p:cTn id="20" dur="166" decel="50000">
                                          <p:stCondLst>
                                            <p:cond delay="1834"/>
                                          </p:stCondLst>
                                        </p:cTn>
                                        <p:tgtEl>
                                          <p:spTgt spid="82"/>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115"/>
                                        </p:tgtEl>
                                        <p:attrNameLst>
                                          <p:attrName>style.visibility</p:attrName>
                                        </p:attrNameLst>
                                      </p:cBhvr>
                                      <p:to>
                                        <p:strVal val="visible"/>
                                      </p:to>
                                    </p:set>
                                    <p:animEffect transition="in" filter="wipe(down)">
                                      <p:cBhvr>
                                        <p:cTn id="24" dur="580">
                                          <p:stCondLst>
                                            <p:cond delay="0"/>
                                          </p:stCondLst>
                                        </p:cTn>
                                        <p:tgtEl>
                                          <p:spTgt spid="115"/>
                                        </p:tgtEl>
                                      </p:cBhvr>
                                    </p:animEffect>
                                    <p:anim calcmode="lin" valueType="num">
                                      <p:cBhvr>
                                        <p:cTn id="25" dur="1822" tmFilter="0,0; 0.14,0.36; 0.43,0.73; 0.71,0.91; 1.0,1.0">
                                          <p:stCondLst>
                                            <p:cond delay="0"/>
                                          </p:stCondLst>
                                        </p:cTn>
                                        <p:tgtEl>
                                          <p:spTgt spid="11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1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1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1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15"/>
                                        </p:tgtEl>
                                        <p:attrNameLst>
                                          <p:attrName>ppt_y</p:attrName>
                                        </p:attrNameLst>
                                      </p:cBhvr>
                                      <p:tavLst>
                                        <p:tav tm="0" fmla="#ppt_y-sin(pi*$)/81">
                                          <p:val>
                                            <p:fltVal val="0"/>
                                          </p:val>
                                        </p:tav>
                                        <p:tav tm="100000">
                                          <p:val>
                                            <p:fltVal val="1"/>
                                          </p:val>
                                        </p:tav>
                                      </p:tavLst>
                                    </p:anim>
                                    <p:animScale>
                                      <p:cBhvr>
                                        <p:cTn id="30" dur="26">
                                          <p:stCondLst>
                                            <p:cond delay="650"/>
                                          </p:stCondLst>
                                        </p:cTn>
                                        <p:tgtEl>
                                          <p:spTgt spid="115"/>
                                        </p:tgtEl>
                                      </p:cBhvr>
                                      <p:to x="100000" y="60000"/>
                                    </p:animScale>
                                    <p:animScale>
                                      <p:cBhvr>
                                        <p:cTn id="31" dur="166" decel="50000">
                                          <p:stCondLst>
                                            <p:cond delay="676"/>
                                          </p:stCondLst>
                                        </p:cTn>
                                        <p:tgtEl>
                                          <p:spTgt spid="115"/>
                                        </p:tgtEl>
                                      </p:cBhvr>
                                      <p:to x="100000" y="100000"/>
                                    </p:animScale>
                                    <p:animScale>
                                      <p:cBhvr>
                                        <p:cTn id="32" dur="26">
                                          <p:stCondLst>
                                            <p:cond delay="1312"/>
                                          </p:stCondLst>
                                        </p:cTn>
                                        <p:tgtEl>
                                          <p:spTgt spid="115"/>
                                        </p:tgtEl>
                                      </p:cBhvr>
                                      <p:to x="100000" y="80000"/>
                                    </p:animScale>
                                    <p:animScale>
                                      <p:cBhvr>
                                        <p:cTn id="33" dur="166" decel="50000">
                                          <p:stCondLst>
                                            <p:cond delay="1338"/>
                                          </p:stCondLst>
                                        </p:cTn>
                                        <p:tgtEl>
                                          <p:spTgt spid="115"/>
                                        </p:tgtEl>
                                      </p:cBhvr>
                                      <p:to x="100000" y="100000"/>
                                    </p:animScale>
                                    <p:animScale>
                                      <p:cBhvr>
                                        <p:cTn id="34" dur="26">
                                          <p:stCondLst>
                                            <p:cond delay="1642"/>
                                          </p:stCondLst>
                                        </p:cTn>
                                        <p:tgtEl>
                                          <p:spTgt spid="115"/>
                                        </p:tgtEl>
                                      </p:cBhvr>
                                      <p:to x="100000" y="90000"/>
                                    </p:animScale>
                                    <p:animScale>
                                      <p:cBhvr>
                                        <p:cTn id="35" dur="166" decel="50000">
                                          <p:stCondLst>
                                            <p:cond delay="1668"/>
                                          </p:stCondLst>
                                        </p:cTn>
                                        <p:tgtEl>
                                          <p:spTgt spid="115"/>
                                        </p:tgtEl>
                                      </p:cBhvr>
                                      <p:to x="100000" y="100000"/>
                                    </p:animScale>
                                    <p:animScale>
                                      <p:cBhvr>
                                        <p:cTn id="36" dur="26">
                                          <p:stCondLst>
                                            <p:cond delay="1808"/>
                                          </p:stCondLst>
                                        </p:cTn>
                                        <p:tgtEl>
                                          <p:spTgt spid="115"/>
                                        </p:tgtEl>
                                      </p:cBhvr>
                                      <p:to x="100000" y="95000"/>
                                    </p:animScale>
                                    <p:animScale>
                                      <p:cBhvr>
                                        <p:cTn id="37" dur="166" decel="50000">
                                          <p:stCondLst>
                                            <p:cond delay="1834"/>
                                          </p:stCondLst>
                                        </p:cTn>
                                        <p:tgtEl>
                                          <p:spTgt spid="1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11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GRAND CANYON NP – ELEVATION PROFILE</a:t>
            </a:r>
            <a:endParaRPr lang="en-US" dirty="0"/>
          </a:p>
        </p:txBody>
      </p:sp>
      <p:grpSp>
        <p:nvGrpSpPr>
          <p:cNvPr id="32" name="Group 31"/>
          <p:cNvGrpSpPr/>
          <p:nvPr/>
        </p:nvGrpSpPr>
        <p:grpSpPr>
          <a:xfrm>
            <a:off x="762000" y="838200"/>
            <a:ext cx="7671816" cy="5000848"/>
            <a:chOff x="762000" y="609600"/>
            <a:chExt cx="7671816" cy="5000848"/>
          </a:xfrm>
        </p:grpSpPr>
        <p:pic>
          <p:nvPicPr>
            <p:cNvPr id="112642" name="Picture 2"/>
            <p:cNvPicPr>
              <a:picLocks noChangeAspect="1" noChangeArrowheads="1"/>
            </p:cNvPicPr>
            <p:nvPr/>
          </p:nvPicPr>
          <p:blipFill>
            <a:blip r:embed="rId2" cstate="print"/>
            <a:srcRect/>
            <a:stretch>
              <a:fillRect/>
            </a:stretch>
          </p:blipFill>
          <p:spPr bwMode="auto">
            <a:xfrm>
              <a:off x="762000" y="685800"/>
              <a:ext cx="7671816" cy="4924648"/>
            </a:xfrm>
            <a:prstGeom prst="rect">
              <a:avLst/>
            </a:prstGeom>
            <a:noFill/>
            <a:ln w="9525">
              <a:solidFill>
                <a:srgbClr val="FFFF00"/>
              </a:solidFill>
              <a:miter lim="800000"/>
              <a:headEnd/>
              <a:tailEnd/>
            </a:ln>
          </p:spPr>
        </p:pic>
        <p:sp>
          <p:nvSpPr>
            <p:cNvPr id="22" name="Freeform 21"/>
            <p:cNvSpPr/>
            <p:nvPr/>
          </p:nvSpPr>
          <p:spPr>
            <a:xfrm>
              <a:off x="1143000" y="762000"/>
              <a:ext cx="6934200" cy="4262009"/>
            </a:xfrm>
            <a:custGeom>
              <a:avLst/>
              <a:gdLst>
                <a:gd name="connsiteX0" fmla="*/ 337931 w 7802218"/>
                <a:gd name="connsiteY0" fmla="*/ 1769165 h 3886200"/>
                <a:gd name="connsiteX1" fmla="*/ 1063487 w 7802218"/>
                <a:gd name="connsiteY1" fmla="*/ 2077278 h 3886200"/>
                <a:gd name="connsiteX2" fmla="*/ 1550505 w 7802218"/>
                <a:gd name="connsiteY2" fmla="*/ 2574235 h 3886200"/>
                <a:gd name="connsiteX3" fmla="*/ 1610140 w 7802218"/>
                <a:gd name="connsiteY3" fmla="*/ 2653748 h 3886200"/>
                <a:gd name="connsiteX4" fmla="*/ 1838740 w 7802218"/>
                <a:gd name="connsiteY4" fmla="*/ 3011557 h 3886200"/>
                <a:gd name="connsiteX5" fmla="*/ 1918253 w 7802218"/>
                <a:gd name="connsiteY5" fmla="*/ 2564296 h 3886200"/>
                <a:gd name="connsiteX6" fmla="*/ 1958009 w 7802218"/>
                <a:gd name="connsiteY6" fmla="*/ 2474844 h 3886200"/>
                <a:gd name="connsiteX7" fmla="*/ 2027583 w 7802218"/>
                <a:gd name="connsiteY7" fmla="*/ 2097157 h 3886200"/>
                <a:gd name="connsiteX8" fmla="*/ 1779105 w 7802218"/>
                <a:gd name="connsiteY8" fmla="*/ 1639957 h 3886200"/>
                <a:gd name="connsiteX9" fmla="*/ 2554357 w 7802218"/>
                <a:gd name="connsiteY9" fmla="*/ 1500809 h 3886200"/>
                <a:gd name="connsiteX10" fmla="*/ 2782957 w 7802218"/>
                <a:gd name="connsiteY10" fmla="*/ 1649896 h 3886200"/>
                <a:gd name="connsiteX11" fmla="*/ 2991679 w 7802218"/>
                <a:gd name="connsiteY11" fmla="*/ 1560444 h 3886200"/>
                <a:gd name="connsiteX12" fmla="*/ 3081131 w 7802218"/>
                <a:gd name="connsiteY12" fmla="*/ 1192696 h 3886200"/>
                <a:gd name="connsiteX13" fmla="*/ 3289853 w 7802218"/>
                <a:gd name="connsiteY13" fmla="*/ 1182757 h 3886200"/>
                <a:gd name="connsiteX14" fmla="*/ 3279913 w 7802218"/>
                <a:gd name="connsiteY14" fmla="*/ 1510748 h 3886200"/>
                <a:gd name="connsiteX15" fmla="*/ 3667540 w 7802218"/>
                <a:gd name="connsiteY15" fmla="*/ 1341783 h 3886200"/>
                <a:gd name="connsiteX16" fmla="*/ 3727174 w 7802218"/>
                <a:gd name="connsiteY16" fmla="*/ 1063487 h 3886200"/>
                <a:gd name="connsiteX17" fmla="*/ 3876261 w 7802218"/>
                <a:gd name="connsiteY17" fmla="*/ 1013791 h 3886200"/>
                <a:gd name="connsiteX18" fmla="*/ 4015409 w 7802218"/>
                <a:gd name="connsiteY18" fmla="*/ 1212574 h 3886200"/>
                <a:gd name="connsiteX19" fmla="*/ 4383157 w 7802218"/>
                <a:gd name="connsiteY19" fmla="*/ 1083365 h 3886200"/>
                <a:gd name="connsiteX20" fmla="*/ 4472609 w 7802218"/>
                <a:gd name="connsiteY20" fmla="*/ 765313 h 3886200"/>
                <a:gd name="connsiteX21" fmla="*/ 4472609 w 7802218"/>
                <a:gd name="connsiteY21" fmla="*/ 318052 h 3886200"/>
                <a:gd name="connsiteX22" fmla="*/ 4522305 w 7802218"/>
                <a:gd name="connsiteY22" fmla="*/ 119270 h 3886200"/>
                <a:gd name="connsiteX23" fmla="*/ 4850296 w 7802218"/>
                <a:gd name="connsiteY23" fmla="*/ 0 h 3886200"/>
                <a:gd name="connsiteX24" fmla="*/ 4840357 w 7802218"/>
                <a:gd name="connsiteY24" fmla="*/ 347870 h 3886200"/>
                <a:gd name="connsiteX25" fmla="*/ 5088835 w 7802218"/>
                <a:gd name="connsiteY25" fmla="*/ 268357 h 3886200"/>
                <a:gd name="connsiteX26" fmla="*/ 5098774 w 7802218"/>
                <a:gd name="connsiteY26" fmla="*/ 467139 h 3886200"/>
                <a:gd name="connsiteX27" fmla="*/ 4929809 w 7802218"/>
                <a:gd name="connsiteY27" fmla="*/ 695739 h 3886200"/>
                <a:gd name="connsiteX28" fmla="*/ 5267740 w 7802218"/>
                <a:gd name="connsiteY28" fmla="*/ 685800 h 3886200"/>
                <a:gd name="connsiteX29" fmla="*/ 5565913 w 7802218"/>
                <a:gd name="connsiteY29" fmla="*/ 974035 h 3886200"/>
                <a:gd name="connsiteX30" fmla="*/ 5536096 w 7802218"/>
                <a:gd name="connsiteY30" fmla="*/ 1302026 h 3886200"/>
                <a:gd name="connsiteX31" fmla="*/ 5436705 w 7802218"/>
                <a:gd name="connsiteY31" fmla="*/ 1401417 h 3886200"/>
                <a:gd name="connsiteX32" fmla="*/ 5635487 w 7802218"/>
                <a:gd name="connsiteY32" fmla="*/ 1451113 h 3886200"/>
                <a:gd name="connsiteX33" fmla="*/ 5883966 w 7802218"/>
                <a:gd name="connsiteY33" fmla="*/ 1361661 h 3886200"/>
                <a:gd name="connsiteX34" fmla="*/ 6072809 w 7802218"/>
                <a:gd name="connsiteY34" fmla="*/ 1580322 h 3886200"/>
                <a:gd name="connsiteX35" fmla="*/ 6062870 w 7802218"/>
                <a:gd name="connsiteY35" fmla="*/ 1719470 h 3886200"/>
                <a:gd name="connsiteX36" fmla="*/ 6301409 w 7802218"/>
                <a:gd name="connsiteY36" fmla="*/ 1838739 h 3886200"/>
                <a:gd name="connsiteX37" fmla="*/ 6520070 w 7802218"/>
                <a:gd name="connsiteY37" fmla="*/ 1888435 h 3886200"/>
                <a:gd name="connsiteX38" fmla="*/ 6798366 w 7802218"/>
                <a:gd name="connsiteY38" fmla="*/ 1977887 h 3886200"/>
                <a:gd name="connsiteX39" fmla="*/ 6927574 w 7802218"/>
                <a:gd name="connsiteY39" fmla="*/ 2057400 h 3886200"/>
                <a:gd name="connsiteX40" fmla="*/ 7096540 w 7802218"/>
                <a:gd name="connsiteY40" fmla="*/ 2097157 h 3886200"/>
                <a:gd name="connsiteX41" fmla="*/ 7166113 w 7802218"/>
                <a:gd name="connsiteY41" fmla="*/ 1898374 h 3886200"/>
                <a:gd name="connsiteX42" fmla="*/ 7017026 w 7802218"/>
                <a:gd name="connsiteY42" fmla="*/ 1649896 h 3886200"/>
                <a:gd name="connsiteX43" fmla="*/ 7017026 w 7802218"/>
                <a:gd name="connsiteY43" fmla="*/ 1550504 h 3886200"/>
                <a:gd name="connsiteX44" fmla="*/ 7007087 w 7802218"/>
                <a:gd name="connsiteY44" fmla="*/ 1302026 h 3886200"/>
                <a:gd name="connsiteX45" fmla="*/ 7205870 w 7802218"/>
                <a:gd name="connsiteY45" fmla="*/ 1083365 h 3886200"/>
                <a:gd name="connsiteX46" fmla="*/ 7325140 w 7802218"/>
                <a:gd name="connsiteY46" fmla="*/ 536713 h 3886200"/>
                <a:gd name="connsiteX47" fmla="*/ 7484166 w 7802218"/>
                <a:gd name="connsiteY47" fmla="*/ 228600 h 3886200"/>
                <a:gd name="connsiteX48" fmla="*/ 7663070 w 7802218"/>
                <a:gd name="connsiteY48" fmla="*/ 19878 h 3886200"/>
                <a:gd name="connsiteX49" fmla="*/ 7802218 w 7802218"/>
                <a:gd name="connsiteY49" fmla="*/ 9939 h 3886200"/>
                <a:gd name="connsiteX50" fmla="*/ 7583557 w 7802218"/>
                <a:gd name="connsiteY50" fmla="*/ 467139 h 3886200"/>
                <a:gd name="connsiteX51" fmla="*/ 7494105 w 7802218"/>
                <a:gd name="connsiteY51" fmla="*/ 894522 h 3886200"/>
                <a:gd name="connsiteX52" fmla="*/ 7484166 w 7802218"/>
                <a:gd name="connsiteY52" fmla="*/ 1272209 h 3886200"/>
                <a:gd name="connsiteX53" fmla="*/ 7533861 w 7802218"/>
                <a:gd name="connsiteY53" fmla="*/ 1600200 h 3886200"/>
                <a:gd name="connsiteX54" fmla="*/ 7583557 w 7802218"/>
                <a:gd name="connsiteY54" fmla="*/ 1669774 h 3886200"/>
                <a:gd name="connsiteX55" fmla="*/ 7663070 w 7802218"/>
                <a:gd name="connsiteY55" fmla="*/ 2017644 h 3886200"/>
                <a:gd name="connsiteX56" fmla="*/ 7663070 w 7802218"/>
                <a:gd name="connsiteY56" fmla="*/ 2136913 h 3886200"/>
                <a:gd name="connsiteX57" fmla="*/ 7653131 w 7802218"/>
                <a:gd name="connsiteY57" fmla="*/ 2405270 h 3886200"/>
                <a:gd name="connsiteX58" fmla="*/ 7603435 w 7802218"/>
                <a:gd name="connsiteY58" fmla="*/ 2544417 h 3886200"/>
                <a:gd name="connsiteX59" fmla="*/ 7017026 w 7802218"/>
                <a:gd name="connsiteY59" fmla="*/ 2782957 h 3886200"/>
                <a:gd name="connsiteX60" fmla="*/ 6689035 w 7802218"/>
                <a:gd name="connsiteY60" fmla="*/ 2733261 h 3886200"/>
                <a:gd name="connsiteX61" fmla="*/ 5814392 w 7802218"/>
                <a:gd name="connsiteY61" fmla="*/ 2484783 h 3886200"/>
                <a:gd name="connsiteX62" fmla="*/ 5367131 w 7802218"/>
                <a:gd name="connsiteY62" fmla="*/ 2107096 h 3886200"/>
                <a:gd name="connsiteX63" fmla="*/ 4721087 w 7802218"/>
                <a:gd name="connsiteY63" fmla="*/ 1470991 h 3886200"/>
                <a:gd name="connsiteX64" fmla="*/ 4949687 w 7802218"/>
                <a:gd name="connsiteY64" fmla="*/ 2226365 h 3886200"/>
                <a:gd name="connsiteX65" fmla="*/ 4681331 w 7802218"/>
                <a:gd name="connsiteY65" fmla="*/ 2345635 h 3886200"/>
                <a:gd name="connsiteX66" fmla="*/ 4134679 w 7802218"/>
                <a:gd name="connsiteY66" fmla="*/ 1679713 h 3886200"/>
                <a:gd name="connsiteX67" fmla="*/ 3826566 w 7802218"/>
                <a:gd name="connsiteY67" fmla="*/ 1789044 h 3886200"/>
                <a:gd name="connsiteX68" fmla="*/ 3578087 w 7802218"/>
                <a:gd name="connsiteY68" fmla="*/ 2216426 h 3886200"/>
                <a:gd name="connsiteX69" fmla="*/ 3478696 w 7802218"/>
                <a:gd name="connsiteY69" fmla="*/ 2266122 h 3886200"/>
                <a:gd name="connsiteX70" fmla="*/ 3071192 w 7802218"/>
                <a:gd name="connsiteY70" fmla="*/ 2305878 h 3886200"/>
                <a:gd name="connsiteX71" fmla="*/ 2782957 w 7802218"/>
                <a:gd name="connsiteY71" fmla="*/ 2365513 h 3886200"/>
                <a:gd name="connsiteX72" fmla="*/ 2763079 w 7802218"/>
                <a:gd name="connsiteY72" fmla="*/ 2663687 h 3886200"/>
                <a:gd name="connsiteX73" fmla="*/ 2753140 w 7802218"/>
                <a:gd name="connsiteY73" fmla="*/ 2792896 h 3886200"/>
                <a:gd name="connsiteX74" fmla="*/ 2743200 w 7802218"/>
                <a:gd name="connsiteY74" fmla="*/ 2862470 h 3886200"/>
                <a:gd name="connsiteX75" fmla="*/ 2723322 w 7802218"/>
                <a:gd name="connsiteY75" fmla="*/ 2882348 h 3886200"/>
                <a:gd name="connsiteX76" fmla="*/ 2564296 w 7802218"/>
                <a:gd name="connsiteY76" fmla="*/ 3309730 h 3886200"/>
                <a:gd name="connsiteX77" fmla="*/ 2594113 w 7802218"/>
                <a:gd name="connsiteY77" fmla="*/ 3399183 h 3886200"/>
                <a:gd name="connsiteX78" fmla="*/ 2454966 w 7802218"/>
                <a:gd name="connsiteY78" fmla="*/ 3737113 h 3886200"/>
                <a:gd name="connsiteX79" fmla="*/ 2196548 w 7802218"/>
                <a:gd name="connsiteY79" fmla="*/ 3886200 h 3886200"/>
                <a:gd name="connsiteX80" fmla="*/ 2077279 w 7802218"/>
                <a:gd name="connsiteY80" fmla="*/ 3886200 h 3886200"/>
                <a:gd name="connsiteX81" fmla="*/ 1490870 w 7802218"/>
                <a:gd name="connsiteY81" fmla="*/ 3756991 h 3886200"/>
                <a:gd name="connsiteX82" fmla="*/ 1103244 w 7802218"/>
                <a:gd name="connsiteY82" fmla="*/ 3409122 h 3886200"/>
                <a:gd name="connsiteX83" fmla="*/ 1053548 w 7802218"/>
                <a:gd name="connsiteY83" fmla="*/ 3319670 h 3886200"/>
                <a:gd name="connsiteX84" fmla="*/ 755374 w 7802218"/>
                <a:gd name="connsiteY84" fmla="*/ 2852530 h 3886200"/>
                <a:gd name="connsiteX85" fmla="*/ 745435 w 7802218"/>
                <a:gd name="connsiteY85" fmla="*/ 2763078 h 3886200"/>
                <a:gd name="connsiteX86" fmla="*/ 725557 w 7802218"/>
                <a:gd name="connsiteY86" fmla="*/ 2723322 h 3886200"/>
                <a:gd name="connsiteX87" fmla="*/ 715618 w 7802218"/>
                <a:gd name="connsiteY87" fmla="*/ 2693504 h 3886200"/>
                <a:gd name="connsiteX88" fmla="*/ 536713 w 7802218"/>
                <a:gd name="connsiteY88" fmla="*/ 2454965 h 3886200"/>
                <a:gd name="connsiteX89" fmla="*/ 168966 w 7802218"/>
                <a:gd name="connsiteY89" fmla="*/ 2226365 h 3886200"/>
                <a:gd name="connsiteX90" fmla="*/ 0 w 7802218"/>
                <a:gd name="connsiteY90" fmla="*/ 1958009 h 3886200"/>
                <a:gd name="connsiteX91" fmla="*/ 337931 w 7802218"/>
                <a:gd name="connsiteY91" fmla="*/ 1769165 h 3886200"/>
                <a:gd name="connsiteX0" fmla="*/ 337931 w 7802218"/>
                <a:gd name="connsiteY0" fmla="*/ 1769165 h 3886200"/>
                <a:gd name="connsiteX1" fmla="*/ 1063487 w 7802218"/>
                <a:gd name="connsiteY1" fmla="*/ 2077278 h 3886200"/>
                <a:gd name="connsiteX2" fmla="*/ 1550505 w 7802218"/>
                <a:gd name="connsiteY2" fmla="*/ 2574235 h 3886200"/>
                <a:gd name="connsiteX3" fmla="*/ 1610140 w 7802218"/>
                <a:gd name="connsiteY3" fmla="*/ 2653748 h 3886200"/>
                <a:gd name="connsiteX4" fmla="*/ 1838740 w 7802218"/>
                <a:gd name="connsiteY4" fmla="*/ 3011557 h 3886200"/>
                <a:gd name="connsiteX5" fmla="*/ 1918253 w 7802218"/>
                <a:gd name="connsiteY5" fmla="*/ 2564296 h 3886200"/>
                <a:gd name="connsiteX6" fmla="*/ 1958009 w 7802218"/>
                <a:gd name="connsiteY6" fmla="*/ 2474844 h 3886200"/>
                <a:gd name="connsiteX7" fmla="*/ 2027583 w 7802218"/>
                <a:gd name="connsiteY7" fmla="*/ 2097157 h 3886200"/>
                <a:gd name="connsiteX8" fmla="*/ 1779105 w 7802218"/>
                <a:gd name="connsiteY8" fmla="*/ 1639957 h 3886200"/>
                <a:gd name="connsiteX9" fmla="*/ 2554357 w 7802218"/>
                <a:gd name="connsiteY9" fmla="*/ 1500809 h 3886200"/>
                <a:gd name="connsiteX10" fmla="*/ 2782957 w 7802218"/>
                <a:gd name="connsiteY10" fmla="*/ 1649896 h 3886200"/>
                <a:gd name="connsiteX11" fmla="*/ 2991679 w 7802218"/>
                <a:gd name="connsiteY11" fmla="*/ 1560444 h 3886200"/>
                <a:gd name="connsiteX12" fmla="*/ 3081131 w 7802218"/>
                <a:gd name="connsiteY12" fmla="*/ 1192696 h 3886200"/>
                <a:gd name="connsiteX13" fmla="*/ 3289853 w 7802218"/>
                <a:gd name="connsiteY13" fmla="*/ 1182757 h 3886200"/>
                <a:gd name="connsiteX14" fmla="*/ 3279913 w 7802218"/>
                <a:gd name="connsiteY14" fmla="*/ 1510748 h 3886200"/>
                <a:gd name="connsiteX15" fmla="*/ 3667540 w 7802218"/>
                <a:gd name="connsiteY15" fmla="*/ 1341783 h 3886200"/>
                <a:gd name="connsiteX16" fmla="*/ 3727174 w 7802218"/>
                <a:gd name="connsiteY16" fmla="*/ 1063487 h 3886200"/>
                <a:gd name="connsiteX17" fmla="*/ 3876261 w 7802218"/>
                <a:gd name="connsiteY17" fmla="*/ 1013791 h 3886200"/>
                <a:gd name="connsiteX18" fmla="*/ 4015409 w 7802218"/>
                <a:gd name="connsiteY18" fmla="*/ 1212574 h 3886200"/>
                <a:gd name="connsiteX19" fmla="*/ 4383157 w 7802218"/>
                <a:gd name="connsiteY19" fmla="*/ 1083365 h 3886200"/>
                <a:gd name="connsiteX20" fmla="*/ 4472609 w 7802218"/>
                <a:gd name="connsiteY20" fmla="*/ 765313 h 3886200"/>
                <a:gd name="connsiteX21" fmla="*/ 4472609 w 7802218"/>
                <a:gd name="connsiteY21" fmla="*/ 318052 h 3886200"/>
                <a:gd name="connsiteX22" fmla="*/ 4522305 w 7802218"/>
                <a:gd name="connsiteY22" fmla="*/ 119270 h 3886200"/>
                <a:gd name="connsiteX23" fmla="*/ 4850296 w 7802218"/>
                <a:gd name="connsiteY23" fmla="*/ 0 h 3886200"/>
                <a:gd name="connsiteX24" fmla="*/ 4840357 w 7802218"/>
                <a:gd name="connsiteY24" fmla="*/ 347870 h 3886200"/>
                <a:gd name="connsiteX25" fmla="*/ 5088835 w 7802218"/>
                <a:gd name="connsiteY25" fmla="*/ 268357 h 3886200"/>
                <a:gd name="connsiteX26" fmla="*/ 5098774 w 7802218"/>
                <a:gd name="connsiteY26" fmla="*/ 467139 h 3886200"/>
                <a:gd name="connsiteX27" fmla="*/ 4929809 w 7802218"/>
                <a:gd name="connsiteY27" fmla="*/ 695739 h 3886200"/>
                <a:gd name="connsiteX28" fmla="*/ 5267740 w 7802218"/>
                <a:gd name="connsiteY28" fmla="*/ 685800 h 3886200"/>
                <a:gd name="connsiteX29" fmla="*/ 5565913 w 7802218"/>
                <a:gd name="connsiteY29" fmla="*/ 974035 h 3886200"/>
                <a:gd name="connsiteX30" fmla="*/ 5536096 w 7802218"/>
                <a:gd name="connsiteY30" fmla="*/ 1302026 h 3886200"/>
                <a:gd name="connsiteX31" fmla="*/ 5436705 w 7802218"/>
                <a:gd name="connsiteY31" fmla="*/ 1401417 h 3886200"/>
                <a:gd name="connsiteX32" fmla="*/ 5635487 w 7802218"/>
                <a:gd name="connsiteY32" fmla="*/ 1451113 h 3886200"/>
                <a:gd name="connsiteX33" fmla="*/ 5883966 w 7802218"/>
                <a:gd name="connsiteY33" fmla="*/ 1361661 h 3886200"/>
                <a:gd name="connsiteX34" fmla="*/ 6072809 w 7802218"/>
                <a:gd name="connsiteY34" fmla="*/ 1580322 h 3886200"/>
                <a:gd name="connsiteX35" fmla="*/ 6062870 w 7802218"/>
                <a:gd name="connsiteY35" fmla="*/ 1719470 h 3886200"/>
                <a:gd name="connsiteX36" fmla="*/ 6301409 w 7802218"/>
                <a:gd name="connsiteY36" fmla="*/ 1838739 h 3886200"/>
                <a:gd name="connsiteX37" fmla="*/ 6520070 w 7802218"/>
                <a:gd name="connsiteY37" fmla="*/ 1888435 h 3886200"/>
                <a:gd name="connsiteX38" fmla="*/ 6798366 w 7802218"/>
                <a:gd name="connsiteY38" fmla="*/ 1977887 h 3886200"/>
                <a:gd name="connsiteX39" fmla="*/ 6927574 w 7802218"/>
                <a:gd name="connsiteY39" fmla="*/ 2057400 h 3886200"/>
                <a:gd name="connsiteX40" fmla="*/ 7096540 w 7802218"/>
                <a:gd name="connsiteY40" fmla="*/ 2097157 h 3886200"/>
                <a:gd name="connsiteX41" fmla="*/ 7166113 w 7802218"/>
                <a:gd name="connsiteY41" fmla="*/ 1898374 h 3886200"/>
                <a:gd name="connsiteX42" fmla="*/ 7017026 w 7802218"/>
                <a:gd name="connsiteY42" fmla="*/ 1649896 h 3886200"/>
                <a:gd name="connsiteX43" fmla="*/ 7017026 w 7802218"/>
                <a:gd name="connsiteY43" fmla="*/ 1550504 h 3886200"/>
                <a:gd name="connsiteX44" fmla="*/ 7007087 w 7802218"/>
                <a:gd name="connsiteY44" fmla="*/ 1302026 h 3886200"/>
                <a:gd name="connsiteX45" fmla="*/ 7205870 w 7802218"/>
                <a:gd name="connsiteY45" fmla="*/ 1083365 h 3886200"/>
                <a:gd name="connsiteX46" fmla="*/ 7325140 w 7802218"/>
                <a:gd name="connsiteY46" fmla="*/ 536713 h 3886200"/>
                <a:gd name="connsiteX47" fmla="*/ 7484166 w 7802218"/>
                <a:gd name="connsiteY47" fmla="*/ 228600 h 3886200"/>
                <a:gd name="connsiteX48" fmla="*/ 7663070 w 7802218"/>
                <a:gd name="connsiteY48" fmla="*/ 19878 h 3886200"/>
                <a:gd name="connsiteX49" fmla="*/ 7802218 w 7802218"/>
                <a:gd name="connsiteY49" fmla="*/ 9939 h 3886200"/>
                <a:gd name="connsiteX50" fmla="*/ 7583557 w 7802218"/>
                <a:gd name="connsiteY50" fmla="*/ 467139 h 3886200"/>
                <a:gd name="connsiteX51" fmla="*/ 7494105 w 7802218"/>
                <a:gd name="connsiteY51" fmla="*/ 894522 h 3886200"/>
                <a:gd name="connsiteX52" fmla="*/ 7484166 w 7802218"/>
                <a:gd name="connsiteY52" fmla="*/ 1272209 h 3886200"/>
                <a:gd name="connsiteX53" fmla="*/ 7533861 w 7802218"/>
                <a:gd name="connsiteY53" fmla="*/ 1600200 h 3886200"/>
                <a:gd name="connsiteX54" fmla="*/ 7583557 w 7802218"/>
                <a:gd name="connsiteY54" fmla="*/ 1669774 h 3886200"/>
                <a:gd name="connsiteX55" fmla="*/ 7663070 w 7802218"/>
                <a:gd name="connsiteY55" fmla="*/ 2017644 h 3886200"/>
                <a:gd name="connsiteX56" fmla="*/ 7663070 w 7802218"/>
                <a:gd name="connsiteY56" fmla="*/ 2136913 h 3886200"/>
                <a:gd name="connsiteX57" fmla="*/ 7653131 w 7802218"/>
                <a:gd name="connsiteY57" fmla="*/ 2405270 h 3886200"/>
                <a:gd name="connsiteX58" fmla="*/ 7603435 w 7802218"/>
                <a:gd name="connsiteY58" fmla="*/ 2544417 h 3886200"/>
                <a:gd name="connsiteX59" fmla="*/ 7361583 w 7802218"/>
                <a:gd name="connsiteY59" fmla="*/ 3044687 h 3886200"/>
                <a:gd name="connsiteX60" fmla="*/ 6689035 w 7802218"/>
                <a:gd name="connsiteY60" fmla="*/ 2733261 h 3886200"/>
                <a:gd name="connsiteX61" fmla="*/ 5814392 w 7802218"/>
                <a:gd name="connsiteY61" fmla="*/ 2484783 h 3886200"/>
                <a:gd name="connsiteX62" fmla="*/ 5367131 w 7802218"/>
                <a:gd name="connsiteY62" fmla="*/ 2107096 h 3886200"/>
                <a:gd name="connsiteX63" fmla="*/ 4721087 w 7802218"/>
                <a:gd name="connsiteY63" fmla="*/ 1470991 h 3886200"/>
                <a:gd name="connsiteX64" fmla="*/ 4949687 w 7802218"/>
                <a:gd name="connsiteY64" fmla="*/ 2226365 h 3886200"/>
                <a:gd name="connsiteX65" fmla="*/ 4681331 w 7802218"/>
                <a:gd name="connsiteY65" fmla="*/ 2345635 h 3886200"/>
                <a:gd name="connsiteX66" fmla="*/ 4134679 w 7802218"/>
                <a:gd name="connsiteY66" fmla="*/ 1679713 h 3886200"/>
                <a:gd name="connsiteX67" fmla="*/ 3826566 w 7802218"/>
                <a:gd name="connsiteY67" fmla="*/ 1789044 h 3886200"/>
                <a:gd name="connsiteX68" fmla="*/ 3578087 w 7802218"/>
                <a:gd name="connsiteY68" fmla="*/ 2216426 h 3886200"/>
                <a:gd name="connsiteX69" fmla="*/ 3478696 w 7802218"/>
                <a:gd name="connsiteY69" fmla="*/ 2266122 h 3886200"/>
                <a:gd name="connsiteX70" fmla="*/ 3071192 w 7802218"/>
                <a:gd name="connsiteY70" fmla="*/ 2305878 h 3886200"/>
                <a:gd name="connsiteX71" fmla="*/ 2782957 w 7802218"/>
                <a:gd name="connsiteY71" fmla="*/ 2365513 h 3886200"/>
                <a:gd name="connsiteX72" fmla="*/ 2763079 w 7802218"/>
                <a:gd name="connsiteY72" fmla="*/ 2663687 h 3886200"/>
                <a:gd name="connsiteX73" fmla="*/ 2753140 w 7802218"/>
                <a:gd name="connsiteY73" fmla="*/ 2792896 h 3886200"/>
                <a:gd name="connsiteX74" fmla="*/ 2743200 w 7802218"/>
                <a:gd name="connsiteY74" fmla="*/ 2862470 h 3886200"/>
                <a:gd name="connsiteX75" fmla="*/ 2723322 w 7802218"/>
                <a:gd name="connsiteY75" fmla="*/ 2882348 h 3886200"/>
                <a:gd name="connsiteX76" fmla="*/ 2564296 w 7802218"/>
                <a:gd name="connsiteY76" fmla="*/ 3309730 h 3886200"/>
                <a:gd name="connsiteX77" fmla="*/ 2594113 w 7802218"/>
                <a:gd name="connsiteY77" fmla="*/ 3399183 h 3886200"/>
                <a:gd name="connsiteX78" fmla="*/ 2454966 w 7802218"/>
                <a:gd name="connsiteY78" fmla="*/ 3737113 h 3886200"/>
                <a:gd name="connsiteX79" fmla="*/ 2196548 w 7802218"/>
                <a:gd name="connsiteY79" fmla="*/ 3886200 h 3886200"/>
                <a:gd name="connsiteX80" fmla="*/ 2077279 w 7802218"/>
                <a:gd name="connsiteY80" fmla="*/ 3886200 h 3886200"/>
                <a:gd name="connsiteX81" fmla="*/ 1490870 w 7802218"/>
                <a:gd name="connsiteY81" fmla="*/ 3756991 h 3886200"/>
                <a:gd name="connsiteX82" fmla="*/ 1103244 w 7802218"/>
                <a:gd name="connsiteY82" fmla="*/ 3409122 h 3886200"/>
                <a:gd name="connsiteX83" fmla="*/ 1053548 w 7802218"/>
                <a:gd name="connsiteY83" fmla="*/ 3319670 h 3886200"/>
                <a:gd name="connsiteX84" fmla="*/ 755374 w 7802218"/>
                <a:gd name="connsiteY84" fmla="*/ 2852530 h 3886200"/>
                <a:gd name="connsiteX85" fmla="*/ 745435 w 7802218"/>
                <a:gd name="connsiteY85" fmla="*/ 2763078 h 3886200"/>
                <a:gd name="connsiteX86" fmla="*/ 725557 w 7802218"/>
                <a:gd name="connsiteY86" fmla="*/ 2723322 h 3886200"/>
                <a:gd name="connsiteX87" fmla="*/ 715618 w 7802218"/>
                <a:gd name="connsiteY87" fmla="*/ 2693504 h 3886200"/>
                <a:gd name="connsiteX88" fmla="*/ 536713 w 7802218"/>
                <a:gd name="connsiteY88" fmla="*/ 2454965 h 3886200"/>
                <a:gd name="connsiteX89" fmla="*/ 168966 w 7802218"/>
                <a:gd name="connsiteY89" fmla="*/ 2226365 h 3886200"/>
                <a:gd name="connsiteX90" fmla="*/ 0 w 7802218"/>
                <a:gd name="connsiteY90" fmla="*/ 1958009 h 3886200"/>
                <a:gd name="connsiteX91" fmla="*/ 337931 w 7802218"/>
                <a:gd name="connsiteY91" fmla="*/ 1769165 h 3886200"/>
                <a:gd name="connsiteX0" fmla="*/ 337931 w 7802218"/>
                <a:gd name="connsiteY0" fmla="*/ 1769165 h 3886200"/>
                <a:gd name="connsiteX1" fmla="*/ 1063487 w 7802218"/>
                <a:gd name="connsiteY1" fmla="*/ 2077278 h 3886200"/>
                <a:gd name="connsiteX2" fmla="*/ 1550505 w 7802218"/>
                <a:gd name="connsiteY2" fmla="*/ 2574235 h 3886200"/>
                <a:gd name="connsiteX3" fmla="*/ 1610140 w 7802218"/>
                <a:gd name="connsiteY3" fmla="*/ 2653748 h 3886200"/>
                <a:gd name="connsiteX4" fmla="*/ 1838740 w 7802218"/>
                <a:gd name="connsiteY4" fmla="*/ 3011557 h 3886200"/>
                <a:gd name="connsiteX5" fmla="*/ 1918253 w 7802218"/>
                <a:gd name="connsiteY5" fmla="*/ 2564296 h 3886200"/>
                <a:gd name="connsiteX6" fmla="*/ 1958009 w 7802218"/>
                <a:gd name="connsiteY6" fmla="*/ 2474844 h 3886200"/>
                <a:gd name="connsiteX7" fmla="*/ 2027583 w 7802218"/>
                <a:gd name="connsiteY7" fmla="*/ 2097157 h 3886200"/>
                <a:gd name="connsiteX8" fmla="*/ 1779105 w 7802218"/>
                <a:gd name="connsiteY8" fmla="*/ 1639957 h 3886200"/>
                <a:gd name="connsiteX9" fmla="*/ 2554357 w 7802218"/>
                <a:gd name="connsiteY9" fmla="*/ 1500809 h 3886200"/>
                <a:gd name="connsiteX10" fmla="*/ 2782957 w 7802218"/>
                <a:gd name="connsiteY10" fmla="*/ 1649896 h 3886200"/>
                <a:gd name="connsiteX11" fmla="*/ 2991679 w 7802218"/>
                <a:gd name="connsiteY11" fmla="*/ 1560444 h 3886200"/>
                <a:gd name="connsiteX12" fmla="*/ 3081131 w 7802218"/>
                <a:gd name="connsiteY12" fmla="*/ 1192696 h 3886200"/>
                <a:gd name="connsiteX13" fmla="*/ 3289853 w 7802218"/>
                <a:gd name="connsiteY13" fmla="*/ 1182757 h 3886200"/>
                <a:gd name="connsiteX14" fmla="*/ 3279913 w 7802218"/>
                <a:gd name="connsiteY14" fmla="*/ 1510748 h 3886200"/>
                <a:gd name="connsiteX15" fmla="*/ 3667540 w 7802218"/>
                <a:gd name="connsiteY15" fmla="*/ 1341783 h 3886200"/>
                <a:gd name="connsiteX16" fmla="*/ 3727174 w 7802218"/>
                <a:gd name="connsiteY16" fmla="*/ 1063487 h 3886200"/>
                <a:gd name="connsiteX17" fmla="*/ 3876261 w 7802218"/>
                <a:gd name="connsiteY17" fmla="*/ 1013791 h 3886200"/>
                <a:gd name="connsiteX18" fmla="*/ 4015409 w 7802218"/>
                <a:gd name="connsiteY18" fmla="*/ 1212574 h 3886200"/>
                <a:gd name="connsiteX19" fmla="*/ 4383157 w 7802218"/>
                <a:gd name="connsiteY19" fmla="*/ 1083365 h 3886200"/>
                <a:gd name="connsiteX20" fmla="*/ 4472609 w 7802218"/>
                <a:gd name="connsiteY20" fmla="*/ 765313 h 3886200"/>
                <a:gd name="connsiteX21" fmla="*/ 4472609 w 7802218"/>
                <a:gd name="connsiteY21" fmla="*/ 318052 h 3886200"/>
                <a:gd name="connsiteX22" fmla="*/ 4522305 w 7802218"/>
                <a:gd name="connsiteY22" fmla="*/ 119270 h 3886200"/>
                <a:gd name="connsiteX23" fmla="*/ 4850296 w 7802218"/>
                <a:gd name="connsiteY23" fmla="*/ 0 h 3886200"/>
                <a:gd name="connsiteX24" fmla="*/ 4840357 w 7802218"/>
                <a:gd name="connsiteY24" fmla="*/ 347870 h 3886200"/>
                <a:gd name="connsiteX25" fmla="*/ 5088835 w 7802218"/>
                <a:gd name="connsiteY25" fmla="*/ 268357 h 3886200"/>
                <a:gd name="connsiteX26" fmla="*/ 5098774 w 7802218"/>
                <a:gd name="connsiteY26" fmla="*/ 467139 h 3886200"/>
                <a:gd name="connsiteX27" fmla="*/ 4929809 w 7802218"/>
                <a:gd name="connsiteY27" fmla="*/ 695739 h 3886200"/>
                <a:gd name="connsiteX28" fmla="*/ 5267740 w 7802218"/>
                <a:gd name="connsiteY28" fmla="*/ 685800 h 3886200"/>
                <a:gd name="connsiteX29" fmla="*/ 5565913 w 7802218"/>
                <a:gd name="connsiteY29" fmla="*/ 974035 h 3886200"/>
                <a:gd name="connsiteX30" fmla="*/ 5536096 w 7802218"/>
                <a:gd name="connsiteY30" fmla="*/ 1302026 h 3886200"/>
                <a:gd name="connsiteX31" fmla="*/ 5436705 w 7802218"/>
                <a:gd name="connsiteY31" fmla="*/ 1401417 h 3886200"/>
                <a:gd name="connsiteX32" fmla="*/ 5635487 w 7802218"/>
                <a:gd name="connsiteY32" fmla="*/ 1451113 h 3886200"/>
                <a:gd name="connsiteX33" fmla="*/ 5883966 w 7802218"/>
                <a:gd name="connsiteY33" fmla="*/ 1361661 h 3886200"/>
                <a:gd name="connsiteX34" fmla="*/ 6072809 w 7802218"/>
                <a:gd name="connsiteY34" fmla="*/ 1580322 h 3886200"/>
                <a:gd name="connsiteX35" fmla="*/ 6062870 w 7802218"/>
                <a:gd name="connsiteY35" fmla="*/ 1719470 h 3886200"/>
                <a:gd name="connsiteX36" fmla="*/ 6301409 w 7802218"/>
                <a:gd name="connsiteY36" fmla="*/ 1838739 h 3886200"/>
                <a:gd name="connsiteX37" fmla="*/ 6520070 w 7802218"/>
                <a:gd name="connsiteY37" fmla="*/ 1888435 h 3886200"/>
                <a:gd name="connsiteX38" fmla="*/ 6798366 w 7802218"/>
                <a:gd name="connsiteY38" fmla="*/ 1977887 h 3886200"/>
                <a:gd name="connsiteX39" fmla="*/ 6927574 w 7802218"/>
                <a:gd name="connsiteY39" fmla="*/ 2057400 h 3886200"/>
                <a:gd name="connsiteX40" fmla="*/ 7096540 w 7802218"/>
                <a:gd name="connsiteY40" fmla="*/ 2097157 h 3886200"/>
                <a:gd name="connsiteX41" fmla="*/ 7166113 w 7802218"/>
                <a:gd name="connsiteY41" fmla="*/ 1898374 h 3886200"/>
                <a:gd name="connsiteX42" fmla="*/ 7017026 w 7802218"/>
                <a:gd name="connsiteY42" fmla="*/ 1649896 h 3886200"/>
                <a:gd name="connsiteX43" fmla="*/ 7017026 w 7802218"/>
                <a:gd name="connsiteY43" fmla="*/ 1550504 h 3886200"/>
                <a:gd name="connsiteX44" fmla="*/ 7007087 w 7802218"/>
                <a:gd name="connsiteY44" fmla="*/ 1302026 h 3886200"/>
                <a:gd name="connsiteX45" fmla="*/ 7205870 w 7802218"/>
                <a:gd name="connsiteY45" fmla="*/ 1083365 h 3886200"/>
                <a:gd name="connsiteX46" fmla="*/ 7325140 w 7802218"/>
                <a:gd name="connsiteY46" fmla="*/ 536713 h 3886200"/>
                <a:gd name="connsiteX47" fmla="*/ 7484166 w 7802218"/>
                <a:gd name="connsiteY47" fmla="*/ 228600 h 3886200"/>
                <a:gd name="connsiteX48" fmla="*/ 7663070 w 7802218"/>
                <a:gd name="connsiteY48" fmla="*/ 19878 h 3886200"/>
                <a:gd name="connsiteX49" fmla="*/ 7802218 w 7802218"/>
                <a:gd name="connsiteY49" fmla="*/ 9939 h 3886200"/>
                <a:gd name="connsiteX50" fmla="*/ 7583557 w 7802218"/>
                <a:gd name="connsiteY50" fmla="*/ 467139 h 3886200"/>
                <a:gd name="connsiteX51" fmla="*/ 7494105 w 7802218"/>
                <a:gd name="connsiteY51" fmla="*/ 894522 h 3886200"/>
                <a:gd name="connsiteX52" fmla="*/ 7484166 w 7802218"/>
                <a:gd name="connsiteY52" fmla="*/ 1272209 h 3886200"/>
                <a:gd name="connsiteX53" fmla="*/ 7533861 w 7802218"/>
                <a:gd name="connsiteY53" fmla="*/ 1600200 h 3886200"/>
                <a:gd name="connsiteX54" fmla="*/ 7583557 w 7802218"/>
                <a:gd name="connsiteY54" fmla="*/ 1669774 h 3886200"/>
                <a:gd name="connsiteX55" fmla="*/ 7663070 w 7802218"/>
                <a:gd name="connsiteY55" fmla="*/ 2017644 h 3886200"/>
                <a:gd name="connsiteX56" fmla="*/ 7663070 w 7802218"/>
                <a:gd name="connsiteY56" fmla="*/ 2136913 h 3886200"/>
                <a:gd name="connsiteX57" fmla="*/ 7653131 w 7802218"/>
                <a:gd name="connsiteY57" fmla="*/ 2405270 h 3886200"/>
                <a:gd name="connsiteX58" fmla="*/ 7603435 w 7802218"/>
                <a:gd name="connsiteY58" fmla="*/ 2544417 h 3886200"/>
                <a:gd name="connsiteX59" fmla="*/ 7361583 w 7802218"/>
                <a:gd name="connsiteY59" fmla="*/ 3044687 h 3886200"/>
                <a:gd name="connsiteX60" fmla="*/ 6370983 w 7802218"/>
                <a:gd name="connsiteY60" fmla="*/ 3120887 h 3886200"/>
                <a:gd name="connsiteX61" fmla="*/ 5814392 w 7802218"/>
                <a:gd name="connsiteY61" fmla="*/ 2484783 h 3886200"/>
                <a:gd name="connsiteX62" fmla="*/ 5367131 w 7802218"/>
                <a:gd name="connsiteY62" fmla="*/ 2107096 h 3886200"/>
                <a:gd name="connsiteX63" fmla="*/ 4721087 w 7802218"/>
                <a:gd name="connsiteY63" fmla="*/ 1470991 h 3886200"/>
                <a:gd name="connsiteX64" fmla="*/ 4949687 w 7802218"/>
                <a:gd name="connsiteY64" fmla="*/ 2226365 h 3886200"/>
                <a:gd name="connsiteX65" fmla="*/ 4681331 w 7802218"/>
                <a:gd name="connsiteY65" fmla="*/ 2345635 h 3886200"/>
                <a:gd name="connsiteX66" fmla="*/ 4134679 w 7802218"/>
                <a:gd name="connsiteY66" fmla="*/ 1679713 h 3886200"/>
                <a:gd name="connsiteX67" fmla="*/ 3826566 w 7802218"/>
                <a:gd name="connsiteY67" fmla="*/ 1789044 h 3886200"/>
                <a:gd name="connsiteX68" fmla="*/ 3578087 w 7802218"/>
                <a:gd name="connsiteY68" fmla="*/ 2216426 h 3886200"/>
                <a:gd name="connsiteX69" fmla="*/ 3478696 w 7802218"/>
                <a:gd name="connsiteY69" fmla="*/ 2266122 h 3886200"/>
                <a:gd name="connsiteX70" fmla="*/ 3071192 w 7802218"/>
                <a:gd name="connsiteY70" fmla="*/ 2305878 h 3886200"/>
                <a:gd name="connsiteX71" fmla="*/ 2782957 w 7802218"/>
                <a:gd name="connsiteY71" fmla="*/ 2365513 h 3886200"/>
                <a:gd name="connsiteX72" fmla="*/ 2763079 w 7802218"/>
                <a:gd name="connsiteY72" fmla="*/ 2663687 h 3886200"/>
                <a:gd name="connsiteX73" fmla="*/ 2753140 w 7802218"/>
                <a:gd name="connsiteY73" fmla="*/ 2792896 h 3886200"/>
                <a:gd name="connsiteX74" fmla="*/ 2743200 w 7802218"/>
                <a:gd name="connsiteY74" fmla="*/ 2862470 h 3886200"/>
                <a:gd name="connsiteX75" fmla="*/ 2723322 w 7802218"/>
                <a:gd name="connsiteY75" fmla="*/ 2882348 h 3886200"/>
                <a:gd name="connsiteX76" fmla="*/ 2564296 w 7802218"/>
                <a:gd name="connsiteY76" fmla="*/ 3309730 h 3886200"/>
                <a:gd name="connsiteX77" fmla="*/ 2594113 w 7802218"/>
                <a:gd name="connsiteY77" fmla="*/ 3399183 h 3886200"/>
                <a:gd name="connsiteX78" fmla="*/ 2454966 w 7802218"/>
                <a:gd name="connsiteY78" fmla="*/ 3737113 h 3886200"/>
                <a:gd name="connsiteX79" fmla="*/ 2196548 w 7802218"/>
                <a:gd name="connsiteY79" fmla="*/ 3886200 h 3886200"/>
                <a:gd name="connsiteX80" fmla="*/ 2077279 w 7802218"/>
                <a:gd name="connsiteY80" fmla="*/ 3886200 h 3886200"/>
                <a:gd name="connsiteX81" fmla="*/ 1490870 w 7802218"/>
                <a:gd name="connsiteY81" fmla="*/ 3756991 h 3886200"/>
                <a:gd name="connsiteX82" fmla="*/ 1103244 w 7802218"/>
                <a:gd name="connsiteY82" fmla="*/ 3409122 h 3886200"/>
                <a:gd name="connsiteX83" fmla="*/ 1053548 w 7802218"/>
                <a:gd name="connsiteY83" fmla="*/ 3319670 h 3886200"/>
                <a:gd name="connsiteX84" fmla="*/ 755374 w 7802218"/>
                <a:gd name="connsiteY84" fmla="*/ 2852530 h 3886200"/>
                <a:gd name="connsiteX85" fmla="*/ 745435 w 7802218"/>
                <a:gd name="connsiteY85" fmla="*/ 2763078 h 3886200"/>
                <a:gd name="connsiteX86" fmla="*/ 725557 w 7802218"/>
                <a:gd name="connsiteY86" fmla="*/ 2723322 h 3886200"/>
                <a:gd name="connsiteX87" fmla="*/ 715618 w 7802218"/>
                <a:gd name="connsiteY87" fmla="*/ 2693504 h 3886200"/>
                <a:gd name="connsiteX88" fmla="*/ 536713 w 7802218"/>
                <a:gd name="connsiteY88" fmla="*/ 2454965 h 3886200"/>
                <a:gd name="connsiteX89" fmla="*/ 168966 w 7802218"/>
                <a:gd name="connsiteY89" fmla="*/ 2226365 h 3886200"/>
                <a:gd name="connsiteX90" fmla="*/ 0 w 7802218"/>
                <a:gd name="connsiteY90" fmla="*/ 1958009 h 3886200"/>
                <a:gd name="connsiteX91" fmla="*/ 337931 w 7802218"/>
                <a:gd name="connsiteY91" fmla="*/ 1769165 h 3886200"/>
                <a:gd name="connsiteX0" fmla="*/ 337931 w 7802218"/>
                <a:gd name="connsiteY0" fmla="*/ 1769165 h 3886200"/>
                <a:gd name="connsiteX1" fmla="*/ 1063487 w 7802218"/>
                <a:gd name="connsiteY1" fmla="*/ 2077278 h 3886200"/>
                <a:gd name="connsiteX2" fmla="*/ 1550505 w 7802218"/>
                <a:gd name="connsiteY2" fmla="*/ 2574235 h 3886200"/>
                <a:gd name="connsiteX3" fmla="*/ 1610140 w 7802218"/>
                <a:gd name="connsiteY3" fmla="*/ 2653748 h 3886200"/>
                <a:gd name="connsiteX4" fmla="*/ 1838740 w 7802218"/>
                <a:gd name="connsiteY4" fmla="*/ 3011557 h 3886200"/>
                <a:gd name="connsiteX5" fmla="*/ 1918253 w 7802218"/>
                <a:gd name="connsiteY5" fmla="*/ 2564296 h 3886200"/>
                <a:gd name="connsiteX6" fmla="*/ 1958009 w 7802218"/>
                <a:gd name="connsiteY6" fmla="*/ 2474844 h 3886200"/>
                <a:gd name="connsiteX7" fmla="*/ 2027583 w 7802218"/>
                <a:gd name="connsiteY7" fmla="*/ 2097157 h 3886200"/>
                <a:gd name="connsiteX8" fmla="*/ 1779105 w 7802218"/>
                <a:gd name="connsiteY8" fmla="*/ 1639957 h 3886200"/>
                <a:gd name="connsiteX9" fmla="*/ 2554357 w 7802218"/>
                <a:gd name="connsiteY9" fmla="*/ 1500809 h 3886200"/>
                <a:gd name="connsiteX10" fmla="*/ 2782957 w 7802218"/>
                <a:gd name="connsiteY10" fmla="*/ 1649896 h 3886200"/>
                <a:gd name="connsiteX11" fmla="*/ 2991679 w 7802218"/>
                <a:gd name="connsiteY11" fmla="*/ 1560444 h 3886200"/>
                <a:gd name="connsiteX12" fmla="*/ 3081131 w 7802218"/>
                <a:gd name="connsiteY12" fmla="*/ 1192696 h 3886200"/>
                <a:gd name="connsiteX13" fmla="*/ 3289853 w 7802218"/>
                <a:gd name="connsiteY13" fmla="*/ 1182757 h 3886200"/>
                <a:gd name="connsiteX14" fmla="*/ 3279913 w 7802218"/>
                <a:gd name="connsiteY14" fmla="*/ 1510748 h 3886200"/>
                <a:gd name="connsiteX15" fmla="*/ 3667540 w 7802218"/>
                <a:gd name="connsiteY15" fmla="*/ 1341783 h 3886200"/>
                <a:gd name="connsiteX16" fmla="*/ 3727174 w 7802218"/>
                <a:gd name="connsiteY16" fmla="*/ 1063487 h 3886200"/>
                <a:gd name="connsiteX17" fmla="*/ 3876261 w 7802218"/>
                <a:gd name="connsiteY17" fmla="*/ 1013791 h 3886200"/>
                <a:gd name="connsiteX18" fmla="*/ 4015409 w 7802218"/>
                <a:gd name="connsiteY18" fmla="*/ 1212574 h 3886200"/>
                <a:gd name="connsiteX19" fmla="*/ 4383157 w 7802218"/>
                <a:gd name="connsiteY19" fmla="*/ 1083365 h 3886200"/>
                <a:gd name="connsiteX20" fmla="*/ 4472609 w 7802218"/>
                <a:gd name="connsiteY20" fmla="*/ 765313 h 3886200"/>
                <a:gd name="connsiteX21" fmla="*/ 4472609 w 7802218"/>
                <a:gd name="connsiteY21" fmla="*/ 318052 h 3886200"/>
                <a:gd name="connsiteX22" fmla="*/ 4522305 w 7802218"/>
                <a:gd name="connsiteY22" fmla="*/ 119270 h 3886200"/>
                <a:gd name="connsiteX23" fmla="*/ 4850296 w 7802218"/>
                <a:gd name="connsiteY23" fmla="*/ 0 h 3886200"/>
                <a:gd name="connsiteX24" fmla="*/ 4840357 w 7802218"/>
                <a:gd name="connsiteY24" fmla="*/ 347870 h 3886200"/>
                <a:gd name="connsiteX25" fmla="*/ 5088835 w 7802218"/>
                <a:gd name="connsiteY25" fmla="*/ 268357 h 3886200"/>
                <a:gd name="connsiteX26" fmla="*/ 5098774 w 7802218"/>
                <a:gd name="connsiteY26" fmla="*/ 467139 h 3886200"/>
                <a:gd name="connsiteX27" fmla="*/ 4929809 w 7802218"/>
                <a:gd name="connsiteY27" fmla="*/ 695739 h 3886200"/>
                <a:gd name="connsiteX28" fmla="*/ 5267740 w 7802218"/>
                <a:gd name="connsiteY28" fmla="*/ 685800 h 3886200"/>
                <a:gd name="connsiteX29" fmla="*/ 5565913 w 7802218"/>
                <a:gd name="connsiteY29" fmla="*/ 974035 h 3886200"/>
                <a:gd name="connsiteX30" fmla="*/ 5536096 w 7802218"/>
                <a:gd name="connsiteY30" fmla="*/ 1302026 h 3886200"/>
                <a:gd name="connsiteX31" fmla="*/ 5436705 w 7802218"/>
                <a:gd name="connsiteY31" fmla="*/ 1401417 h 3886200"/>
                <a:gd name="connsiteX32" fmla="*/ 5635487 w 7802218"/>
                <a:gd name="connsiteY32" fmla="*/ 1451113 h 3886200"/>
                <a:gd name="connsiteX33" fmla="*/ 5883966 w 7802218"/>
                <a:gd name="connsiteY33" fmla="*/ 1361661 h 3886200"/>
                <a:gd name="connsiteX34" fmla="*/ 6072809 w 7802218"/>
                <a:gd name="connsiteY34" fmla="*/ 1580322 h 3886200"/>
                <a:gd name="connsiteX35" fmla="*/ 6062870 w 7802218"/>
                <a:gd name="connsiteY35" fmla="*/ 1719470 h 3886200"/>
                <a:gd name="connsiteX36" fmla="*/ 6301409 w 7802218"/>
                <a:gd name="connsiteY36" fmla="*/ 1838739 h 3886200"/>
                <a:gd name="connsiteX37" fmla="*/ 6520070 w 7802218"/>
                <a:gd name="connsiteY37" fmla="*/ 1888435 h 3886200"/>
                <a:gd name="connsiteX38" fmla="*/ 6798366 w 7802218"/>
                <a:gd name="connsiteY38" fmla="*/ 1977887 h 3886200"/>
                <a:gd name="connsiteX39" fmla="*/ 6927574 w 7802218"/>
                <a:gd name="connsiteY39" fmla="*/ 2057400 h 3886200"/>
                <a:gd name="connsiteX40" fmla="*/ 7096540 w 7802218"/>
                <a:gd name="connsiteY40" fmla="*/ 2097157 h 3886200"/>
                <a:gd name="connsiteX41" fmla="*/ 7166113 w 7802218"/>
                <a:gd name="connsiteY41" fmla="*/ 1898374 h 3886200"/>
                <a:gd name="connsiteX42" fmla="*/ 7017026 w 7802218"/>
                <a:gd name="connsiteY42" fmla="*/ 1649896 h 3886200"/>
                <a:gd name="connsiteX43" fmla="*/ 7017026 w 7802218"/>
                <a:gd name="connsiteY43" fmla="*/ 1550504 h 3886200"/>
                <a:gd name="connsiteX44" fmla="*/ 7007087 w 7802218"/>
                <a:gd name="connsiteY44" fmla="*/ 1302026 h 3886200"/>
                <a:gd name="connsiteX45" fmla="*/ 7205870 w 7802218"/>
                <a:gd name="connsiteY45" fmla="*/ 1083365 h 3886200"/>
                <a:gd name="connsiteX46" fmla="*/ 7325140 w 7802218"/>
                <a:gd name="connsiteY46" fmla="*/ 536713 h 3886200"/>
                <a:gd name="connsiteX47" fmla="*/ 7484166 w 7802218"/>
                <a:gd name="connsiteY47" fmla="*/ 228600 h 3886200"/>
                <a:gd name="connsiteX48" fmla="*/ 7663070 w 7802218"/>
                <a:gd name="connsiteY48" fmla="*/ 19878 h 3886200"/>
                <a:gd name="connsiteX49" fmla="*/ 7802218 w 7802218"/>
                <a:gd name="connsiteY49" fmla="*/ 9939 h 3886200"/>
                <a:gd name="connsiteX50" fmla="*/ 7583557 w 7802218"/>
                <a:gd name="connsiteY50" fmla="*/ 467139 h 3886200"/>
                <a:gd name="connsiteX51" fmla="*/ 7494105 w 7802218"/>
                <a:gd name="connsiteY51" fmla="*/ 894522 h 3886200"/>
                <a:gd name="connsiteX52" fmla="*/ 7484166 w 7802218"/>
                <a:gd name="connsiteY52" fmla="*/ 1272209 h 3886200"/>
                <a:gd name="connsiteX53" fmla="*/ 7533861 w 7802218"/>
                <a:gd name="connsiteY53" fmla="*/ 1600200 h 3886200"/>
                <a:gd name="connsiteX54" fmla="*/ 7583557 w 7802218"/>
                <a:gd name="connsiteY54" fmla="*/ 1669774 h 3886200"/>
                <a:gd name="connsiteX55" fmla="*/ 7663070 w 7802218"/>
                <a:gd name="connsiteY55" fmla="*/ 2017644 h 3886200"/>
                <a:gd name="connsiteX56" fmla="*/ 7663070 w 7802218"/>
                <a:gd name="connsiteY56" fmla="*/ 2136913 h 3886200"/>
                <a:gd name="connsiteX57" fmla="*/ 7653131 w 7802218"/>
                <a:gd name="connsiteY57" fmla="*/ 2405270 h 3886200"/>
                <a:gd name="connsiteX58" fmla="*/ 7603435 w 7802218"/>
                <a:gd name="connsiteY58" fmla="*/ 2544417 h 3886200"/>
                <a:gd name="connsiteX59" fmla="*/ 7361583 w 7802218"/>
                <a:gd name="connsiteY59" fmla="*/ 3044687 h 3886200"/>
                <a:gd name="connsiteX60" fmla="*/ 6370983 w 7802218"/>
                <a:gd name="connsiteY60" fmla="*/ 3120887 h 3886200"/>
                <a:gd name="connsiteX61" fmla="*/ 5608983 w 7802218"/>
                <a:gd name="connsiteY61" fmla="*/ 2511287 h 3886200"/>
                <a:gd name="connsiteX62" fmla="*/ 5367131 w 7802218"/>
                <a:gd name="connsiteY62" fmla="*/ 2107096 h 3886200"/>
                <a:gd name="connsiteX63" fmla="*/ 4721087 w 7802218"/>
                <a:gd name="connsiteY63" fmla="*/ 1470991 h 3886200"/>
                <a:gd name="connsiteX64" fmla="*/ 4949687 w 7802218"/>
                <a:gd name="connsiteY64" fmla="*/ 2226365 h 3886200"/>
                <a:gd name="connsiteX65" fmla="*/ 4681331 w 7802218"/>
                <a:gd name="connsiteY65" fmla="*/ 2345635 h 3886200"/>
                <a:gd name="connsiteX66" fmla="*/ 4134679 w 7802218"/>
                <a:gd name="connsiteY66" fmla="*/ 1679713 h 3886200"/>
                <a:gd name="connsiteX67" fmla="*/ 3826566 w 7802218"/>
                <a:gd name="connsiteY67" fmla="*/ 1789044 h 3886200"/>
                <a:gd name="connsiteX68" fmla="*/ 3578087 w 7802218"/>
                <a:gd name="connsiteY68" fmla="*/ 2216426 h 3886200"/>
                <a:gd name="connsiteX69" fmla="*/ 3478696 w 7802218"/>
                <a:gd name="connsiteY69" fmla="*/ 2266122 h 3886200"/>
                <a:gd name="connsiteX70" fmla="*/ 3071192 w 7802218"/>
                <a:gd name="connsiteY70" fmla="*/ 2305878 h 3886200"/>
                <a:gd name="connsiteX71" fmla="*/ 2782957 w 7802218"/>
                <a:gd name="connsiteY71" fmla="*/ 2365513 h 3886200"/>
                <a:gd name="connsiteX72" fmla="*/ 2763079 w 7802218"/>
                <a:gd name="connsiteY72" fmla="*/ 2663687 h 3886200"/>
                <a:gd name="connsiteX73" fmla="*/ 2753140 w 7802218"/>
                <a:gd name="connsiteY73" fmla="*/ 2792896 h 3886200"/>
                <a:gd name="connsiteX74" fmla="*/ 2743200 w 7802218"/>
                <a:gd name="connsiteY74" fmla="*/ 2862470 h 3886200"/>
                <a:gd name="connsiteX75" fmla="*/ 2723322 w 7802218"/>
                <a:gd name="connsiteY75" fmla="*/ 2882348 h 3886200"/>
                <a:gd name="connsiteX76" fmla="*/ 2564296 w 7802218"/>
                <a:gd name="connsiteY76" fmla="*/ 3309730 h 3886200"/>
                <a:gd name="connsiteX77" fmla="*/ 2594113 w 7802218"/>
                <a:gd name="connsiteY77" fmla="*/ 3399183 h 3886200"/>
                <a:gd name="connsiteX78" fmla="*/ 2454966 w 7802218"/>
                <a:gd name="connsiteY78" fmla="*/ 3737113 h 3886200"/>
                <a:gd name="connsiteX79" fmla="*/ 2196548 w 7802218"/>
                <a:gd name="connsiteY79" fmla="*/ 3886200 h 3886200"/>
                <a:gd name="connsiteX80" fmla="*/ 2077279 w 7802218"/>
                <a:gd name="connsiteY80" fmla="*/ 3886200 h 3886200"/>
                <a:gd name="connsiteX81" fmla="*/ 1490870 w 7802218"/>
                <a:gd name="connsiteY81" fmla="*/ 3756991 h 3886200"/>
                <a:gd name="connsiteX82" fmla="*/ 1103244 w 7802218"/>
                <a:gd name="connsiteY82" fmla="*/ 3409122 h 3886200"/>
                <a:gd name="connsiteX83" fmla="*/ 1053548 w 7802218"/>
                <a:gd name="connsiteY83" fmla="*/ 3319670 h 3886200"/>
                <a:gd name="connsiteX84" fmla="*/ 755374 w 7802218"/>
                <a:gd name="connsiteY84" fmla="*/ 2852530 h 3886200"/>
                <a:gd name="connsiteX85" fmla="*/ 745435 w 7802218"/>
                <a:gd name="connsiteY85" fmla="*/ 2763078 h 3886200"/>
                <a:gd name="connsiteX86" fmla="*/ 725557 w 7802218"/>
                <a:gd name="connsiteY86" fmla="*/ 2723322 h 3886200"/>
                <a:gd name="connsiteX87" fmla="*/ 715618 w 7802218"/>
                <a:gd name="connsiteY87" fmla="*/ 2693504 h 3886200"/>
                <a:gd name="connsiteX88" fmla="*/ 536713 w 7802218"/>
                <a:gd name="connsiteY88" fmla="*/ 2454965 h 3886200"/>
                <a:gd name="connsiteX89" fmla="*/ 168966 w 7802218"/>
                <a:gd name="connsiteY89" fmla="*/ 2226365 h 3886200"/>
                <a:gd name="connsiteX90" fmla="*/ 0 w 7802218"/>
                <a:gd name="connsiteY90" fmla="*/ 1958009 h 3886200"/>
                <a:gd name="connsiteX91" fmla="*/ 337931 w 7802218"/>
                <a:gd name="connsiteY91" fmla="*/ 1769165 h 3886200"/>
                <a:gd name="connsiteX0" fmla="*/ 337931 w 7802218"/>
                <a:gd name="connsiteY0" fmla="*/ 1769165 h 3886200"/>
                <a:gd name="connsiteX1" fmla="*/ 1063487 w 7802218"/>
                <a:gd name="connsiteY1" fmla="*/ 2077278 h 3886200"/>
                <a:gd name="connsiteX2" fmla="*/ 1550505 w 7802218"/>
                <a:gd name="connsiteY2" fmla="*/ 2574235 h 3886200"/>
                <a:gd name="connsiteX3" fmla="*/ 1610140 w 7802218"/>
                <a:gd name="connsiteY3" fmla="*/ 2653748 h 3886200"/>
                <a:gd name="connsiteX4" fmla="*/ 1838740 w 7802218"/>
                <a:gd name="connsiteY4" fmla="*/ 3011557 h 3886200"/>
                <a:gd name="connsiteX5" fmla="*/ 1918253 w 7802218"/>
                <a:gd name="connsiteY5" fmla="*/ 2564296 h 3886200"/>
                <a:gd name="connsiteX6" fmla="*/ 1958009 w 7802218"/>
                <a:gd name="connsiteY6" fmla="*/ 2474844 h 3886200"/>
                <a:gd name="connsiteX7" fmla="*/ 2027583 w 7802218"/>
                <a:gd name="connsiteY7" fmla="*/ 2097157 h 3886200"/>
                <a:gd name="connsiteX8" fmla="*/ 1779105 w 7802218"/>
                <a:gd name="connsiteY8" fmla="*/ 1639957 h 3886200"/>
                <a:gd name="connsiteX9" fmla="*/ 2554357 w 7802218"/>
                <a:gd name="connsiteY9" fmla="*/ 1500809 h 3886200"/>
                <a:gd name="connsiteX10" fmla="*/ 2782957 w 7802218"/>
                <a:gd name="connsiteY10" fmla="*/ 1649896 h 3886200"/>
                <a:gd name="connsiteX11" fmla="*/ 2991679 w 7802218"/>
                <a:gd name="connsiteY11" fmla="*/ 1560444 h 3886200"/>
                <a:gd name="connsiteX12" fmla="*/ 3081131 w 7802218"/>
                <a:gd name="connsiteY12" fmla="*/ 1192696 h 3886200"/>
                <a:gd name="connsiteX13" fmla="*/ 3289853 w 7802218"/>
                <a:gd name="connsiteY13" fmla="*/ 1182757 h 3886200"/>
                <a:gd name="connsiteX14" fmla="*/ 3279913 w 7802218"/>
                <a:gd name="connsiteY14" fmla="*/ 1510748 h 3886200"/>
                <a:gd name="connsiteX15" fmla="*/ 3667540 w 7802218"/>
                <a:gd name="connsiteY15" fmla="*/ 1341783 h 3886200"/>
                <a:gd name="connsiteX16" fmla="*/ 3727174 w 7802218"/>
                <a:gd name="connsiteY16" fmla="*/ 1063487 h 3886200"/>
                <a:gd name="connsiteX17" fmla="*/ 3876261 w 7802218"/>
                <a:gd name="connsiteY17" fmla="*/ 1013791 h 3886200"/>
                <a:gd name="connsiteX18" fmla="*/ 4015409 w 7802218"/>
                <a:gd name="connsiteY18" fmla="*/ 1212574 h 3886200"/>
                <a:gd name="connsiteX19" fmla="*/ 4383157 w 7802218"/>
                <a:gd name="connsiteY19" fmla="*/ 1083365 h 3886200"/>
                <a:gd name="connsiteX20" fmla="*/ 4472609 w 7802218"/>
                <a:gd name="connsiteY20" fmla="*/ 765313 h 3886200"/>
                <a:gd name="connsiteX21" fmla="*/ 4472609 w 7802218"/>
                <a:gd name="connsiteY21" fmla="*/ 318052 h 3886200"/>
                <a:gd name="connsiteX22" fmla="*/ 4522305 w 7802218"/>
                <a:gd name="connsiteY22" fmla="*/ 119270 h 3886200"/>
                <a:gd name="connsiteX23" fmla="*/ 4850296 w 7802218"/>
                <a:gd name="connsiteY23" fmla="*/ 0 h 3886200"/>
                <a:gd name="connsiteX24" fmla="*/ 4840357 w 7802218"/>
                <a:gd name="connsiteY24" fmla="*/ 347870 h 3886200"/>
                <a:gd name="connsiteX25" fmla="*/ 5088835 w 7802218"/>
                <a:gd name="connsiteY25" fmla="*/ 268357 h 3886200"/>
                <a:gd name="connsiteX26" fmla="*/ 5098774 w 7802218"/>
                <a:gd name="connsiteY26" fmla="*/ 467139 h 3886200"/>
                <a:gd name="connsiteX27" fmla="*/ 4929809 w 7802218"/>
                <a:gd name="connsiteY27" fmla="*/ 695739 h 3886200"/>
                <a:gd name="connsiteX28" fmla="*/ 5267740 w 7802218"/>
                <a:gd name="connsiteY28" fmla="*/ 685800 h 3886200"/>
                <a:gd name="connsiteX29" fmla="*/ 5565913 w 7802218"/>
                <a:gd name="connsiteY29" fmla="*/ 974035 h 3886200"/>
                <a:gd name="connsiteX30" fmla="*/ 5536096 w 7802218"/>
                <a:gd name="connsiteY30" fmla="*/ 1302026 h 3886200"/>
                <a:gd name="connsiteX31" fmla="*/ 5436705 w 7802218"/>
                <a:gd name="connsiteY31" fmla="*/ 1401417 h 3886200"/>
                <a:gd name="connsiteX32" fmla="*/ 5635487 w 7802218"/>
                <a:gd name="connsiteY32" fmla="*/ 1451113 h 3886200"/>
                <a:gd name="connsiteX33" fmla="*/ 5883966 w 7802218"/>
                <a:gd name="connsiteY33" fmla="*/ 1361661 h 3886200"/>
                <a:gd name="connsiteX34" fmla="*/ 6072809 w 7802218"/>
                <a:gd name="connsiteY34" fmla="*/ 1580322 h 3886200"/>
                <a:gd name="connsiteX35" fmla="*/ 6062870 w 7802218"/>
                <a:gd name="connsiteY35" fmla="*/ 1719470 h 3886200"/>
                <a:gd name="connsiteX36" fmla="*/ 6301409 w 7802218"/>
                <a:gd name="connsiteY36" fmla="*/ 1838739 h 3886200"/>
                <a:gd name="connsiteX37" fmla="*/ 6520070 w 7802218"/>
                <a:gd name="connsiteY37" fmla="*/ 1888435 h 3886200"/>
                <a:gd name="connsiteX38" fmla="*/ 6798366 w 7802218"/>
                <a:gd name="connsiteY38" fmla="*/ 1977887 h 3886200"/>
                <a:gd name="connsiteX39" fmla="*/ 6927574 w 7802218"/>
                <a:gd name="connsiteY39" fmla="*/ 2057400 h 3886200"/>
                <a:gd name="connsiteX40" fmla="*/ 7132983 w 7802218"/>
                <a:gd name="connsiteY40" fmla="*/ 2054087 h 3886200"/>
                <a:gd name="connsiteX41" fmla="*/ 7166113 w 7802218"/>
                <a:gd name="connsiteY41" fmla="*/ 1898374 h 3886200"/>
                <a:gd name="connsiteX42" fmla="*/ 7017026 w 7802218"/>
                <a:gd name="connsiteY42" fmla="*/ 1649896 h 3886200"/>
                <a:gd name="connsiteX43" fmla="*/ 7017026 w 7802218"/>
                <a:gd name="connsiteY43" fmla="*/ 1550504 h 3886200"/>
                <a:gd name="connsiteX44" fmla="*/ 7007087 w 7802218"/>
                <a:gd name="connsiteY44" fmla="*/ 1302026 h 3886200"/>
                <a:gd name="connsiteX45" fmla="*/ 7205870 w 7802218"/>
                <a:gd name="connsiteY45" fmla="*/ 1083365 h 3886200"/>
                <a:gd name="connsiteX46" fmla="*/ 7325140 w 7802218"/>
                <a:gd name="connsiteY46" fmla="*/ 536713 h 3886200"/>
                <a:gd name="connsiteX47" fmla="*/ 7484166 w 7802218"/>
                <a:gd name="connsiteY47" fmla="*/ 228600 h 3886200"/>
                <a:gd name="connsiteX48" fmla="*/ 7663070 w 7802218"/>
                <a:gd name="connsiteY48" fmla="*/ 19878 h 3886200"/>
                <a:gd name="connsiteX49" fmla="*/ 7802218 w 7802218"/>
                <a:gd name="connsiteY49" fmla="*/ 9939 h 3886200"/>
                <a:gd name="connsiteX50" fmla="*/ 7583557 w 7802218"/>
                <a:gd name="connsiteY50" fmla="*/ 467139 h 3886200"/>
                <a:gd name="connsiteX51" fmla="*/ 7494105 w 7802218"/>
                <a:gd name="connsiteY51" fmla="*/ 894522 h 3886200"/>
                <a:gd name="connsiteX52" fmla="*/ 7484166 w 7802218"/>
                <a:gd name="connsiteY52" fmla="*/ 1272209 h 3886200"/>
                <a:gd name="connsiteX53" fmla="*/ 7533861 w 7802218"/>
                <a:gd name="connsiteY53" fmla="*/ 1600200 h 3886200"/>
                <a:gd name="connsiteX54" fmla="*/ 7583557 w 7802218"/>
                <a:gd name="connsiteY54" fmla="*/ 1669774 h 3886200"/>
                <a:gd name="connsiteX55" fmla="*/ 7663070 w 7802218"/>
                <a:gd name="connsiteY55" fmla="*/ 2017644 h 3886200"/>
                <a:gd name="connsiteX56" fmla="*/ 7663070 w 7802218"/>
                <a:gd name="connsiteY56" fmla="*/ 2136913 h 3886200"/>
                <a:gd name="connsiteX57" fmla="*/ 7653131 w 7802218"/>
                <a:gd name="connsiteY57" fmla="*/ 2405270 h 3886200"/>
                <a:gd name="connsiteX58" fmla="*/ 7603435 w 7802218"/>
                <a:gd name="connsiteY58" fmla="*/ 2544417 h 3886200"/>
                <a:gd name="connsiteX59" fmla="*/ 7361583 w 7802218"/>
                <a:gd name="connsiteY59" fmla="*/ 3044687 h 3886200"/>
                <a:gd name="connsiteX60" fmla="*/ 6370983 w 7802218"/>
                <a:gd name="connsiteY60" fmla="*/ 3120887 h 3886200"/>
                <a:gd name="connsiteX61" fmla="*/ 5608983 w 7802218"/>
                <a:gd name="connsiteY61" fmla="*/ 2511287 h 3886200"/>
                <a:gd name="connsiteX62" fmla="*/ 5367131 w 7802218"/>
                <a:gd name="connsiteY62" fmla="*/ 2107096 h 3886200"/>
                <a:gd name="connsiteX63" fmla="*/ 4721087 w 7802218"/>
                <a:gd name="connsiteY63" fmla="*/ 1470991 h 3886200"/>
                <a:gd name="connsiteX64" fmla="*/ 4949687 w 7802218"/>
                <a:gd name="connsiteY64" fmla="*/ 2226365 h 3886200"/>
                <a:gd name="connsiteX65" fmla="*/ 4681331 w 7802218"/>
                <a:gd name="connsiteY65" fmla="*/ 2345635 h 3886200"/>
                <a:gd name="connsiteX66" fmla="*/ 4134679 w 7802218"/>
                <a:gd name="connsiteY66" fmla="*/ 1679713 h 3886200"/>
                <a:gd name="connsiteX67" fmla="*/ 3826566 w 7802218"/>
                <a:gd name="connsiteY67" fmla="*/ 1789044 h 3886200"/>
                <a:gd name="connsiteX68" fmla="*/ 3578087 w 7802218"/>
                <a:gd name="connsiteY68" fmla="*/ 2216426 h 3886200"/>
                <a:gd name="connsiteX69" fmla="*/ 3478696 w 7802218"/>
                <a:gd name="connsiteY69" fmla="*/ 2266122 h 3886200"/>
                <a:gd name="connsiteX70" fmla="*/ 3071192 w 7802218"/>
                <a:gd name="connsiteY70" fmla="*/ 2305878 h 3886200"/>
                <a:gd name="connsiteX71" fmla="*/ 2782957 w 7802218"/>
                <a:gd name="connsiteY71" fmla="*/ 2365513 h 3886200"/>
                <a:gd name="connsiteX72" fmla="*/ 2763079 w 7802218"/>
                <a:gd name="connsiteY72" fmla="*/ 2663687 h 3886200"/>
                <a:gd name="connsiteX73" fmla="*/ 2753140 w 7802218"/>
                <a:gd name="connsiteY73" fmla="*/ 2792896 h 3886200"/>
                <a:gd name="connsiteX74" fmla="*/ 2743200 w 7802218"/>
                <a:gd name="connsiteY74" fmla="*/ 2862470 h 3886200"/>
                <a:gd name="connsiteX75" fmla="*/ 2723322 w 7802218"/>
                <a:gd name="connsiteY75" fmla="*/ 2882348 h 3886200"/>
                <a:gd name="connsiteX76" fmla="*/ 2564296 w 7802218"/>
                <a:gd name="connsiteY76" fmla="*/ 3309730 h 3886200"/>
                <a:gd name="connsiteX77" fmla="*/ 2594113 w 7802218"/>
                <a:gd name="connsiteY77" fmla="*/ 3399183 h 3886200"/>
                <a:gd name="connsiteX78" fmla="*/ 2454966 w 7802218"/>
                <a:gd name="connsiteY78" fmla="*/ 3737113 h 3886200"/>
                <a:gd name="connsiteX79" fmla="*/ 2196548 w 7802218"/>
                <a:gd name="connsiteY79" fmla="*/ 3886200 h 3886200"/>
                <a:gd name="connsiteX80" fmla="*/ 2077279 w 7802218"/>
                <a:gd name="connsiteY80" fmla="*/ 3886200 h 3886200"/>
                <a:gd name="connsiteX81" fmla="*/ 1490870 w 7802218"/>
                <a:gd name="connsiteY81" fmla="*/ 3756991 h 3886200"/>
                <a:gd name="connsiteX82" fmla="*/ 1103244 w 7802218"/>
                <a:gd name="connsiteY82" fmla="*/ 3409122 h 3886200"/>
                <a:gd name="connsiteX83" fmla="*/ 1053548 w 7802218"/>
                <a:gd name="connsiteY83" fmla="*/ 3319670 h 3886200"/>
                <a:gd name="connsiteX84" fmla="*/ 755374 w 7802218"/>
                <a:gd name="connsiteY84" fmla="*/ 2852530 h 3886200"/>
                <a:gd name="connsiteX85" fmla="*/ 745435 w 7802218"/>
                <a:gd name="connsiteY85" fmla="*/ 2763078 h 3886200"/>
                <a:gd name="connsiteX86" fmla="*/ 725557 w 7802218"/>
                <a:gd name="connsiteY86" fmla="*/ 2723322 h 3886200"/>
                <a:gd name="connsiteX87" fmla="*/ 715618 w 7802218"/>
                <a:gd name="connsiteY87" fmla="*/ 2693504 h 3886200"/>
                <a:gd name="connsiteX88" fmla="*/ 536713 w 7802218"/>
                <a:gd name="connsiteY88" fmla="*/ 2454965 h 3886200"/>
                <a:gd name="connsiteX89" fmla="*/ 168966 w 7802218"/>
                <a:gd name="connsiteY89" fmla="*/ 2226365 h 3886200"/>
                <a:gd name="connsiteX90" fmla="*/ 0 w 7802218"/>
                <a:gd name="connsiteY90" fmla="*/ 1958009 h 3886200"/>
                <a:gd name="connsiteX91" fmla="*/ 337931 w 7802218"/>
                <a:gd name="connsiteY91" fmla="*/ 1769165 h 3886200"/>
                <a:gd name="connsiteX0" fmla="*/ 337931 w 7802218"/>
                <a:gd name="connsiteY0" fmla="*/ 1769165 h 3886200"/>
                <a:gd name="connsiteX1" fmla="*/ 1063487 w 7802218"/>
                <a:gd name="connsiteY1" fmla="*/ 2077278 h 3886200"/>
                <a:gd name="connsiteX2" fmla="*/ 1550505 w 7802218"/>
                <a:gd name="connsiteY2" fmla="*/ 2574235 h 3886200"/>
                <a:gd name="connsiteX3" fmla="*/ 1610140 w 7802218"/>
                <a:gd name="connsiteY3" fmla="*/ 2653748 h 3886200"/>
                <a:gd name="connsiteX4" fmla="*/ 1838740 w 7802218"/>
                <a:gd name="connsiteY4" fmla="*/ 3011557 h 3886200"/>
                <a:gd name="connsiteX5" fmla="*/ 1918253 w 7802218"/>
                <a:gd name="connsiteY5" fmla="*/ 2564296 h 3886200"/>
                <a:gd name="connsiteX6" fmla="*/ 1958009 w 7802218"/>
                <a:gd name="connsiteY6" fmla="*/ 2474844 h 3886200"/>
                <a:gd name="connsiteX7" fmla="*/ 2027583 w 7802218"/>
                <a:gd name="connsiteY7" fmla="*/ 2097157 h 3886200"/>
                <a:gd name="connsiteX8" fmla="*/ 1779105 w 7802218"/>
                <a:gd name="connsiteY8" fmla="*/ 1639957 h 3886200"/>
                <a:gd name="connsiteX9" fmla="*/ 2554357 w 7802218"/>
                <a:gd name="connsiteY9" fmla="*/ 1500809 h 3886200"/>
                <a:gd name="connsiteX10" fmla="*/ 2782957 w 7802218"/>
                <a:gd name="connsiteY10" fmla="*/ 1649896 h 3886200"/>
                <a:gd name="connsiteX11" fmla="*/ 2991679 w 7802218"/>
                <a:gd name="connsiteY11" fmla="*/ 1560444 h 3886200"/>
                <a:gd name="connsiteX12" fmla="*/ 3081131 w 7802218"/>
                <a:gd name="connsiteY12" fmla="*/ 1192696 h 3886200"/>
                <a:gd name="connsiteX13" fmla="*/ 3289853 w 7802218"/>
                <a:gd name="connsiteY13" fmla="*/ 1182757 h 3886200"/>
                <a:gd name="connsiteX14" fmla="*/ 3279913 w 7802218"/>
                <a:gd name="connsiteY14" fmla="*/ 1510748 h 3886200"/>
                <a:gd name="connsiteX15" fmla="*/ 3667540 w 7802218"/>
                <a:gd name="connsiteY15" fmla="*/ 1341783 h 3886200"/>
                <a:gd name="connsiteX16" fmla="*/ 3727174 w 7802218"/>
                <a:gd name="connsiteY16" fmla="*/ 1063487 h 3886200"/>
                <a:gd name="connsiteX17" fmla="*/ 3876261 w 7802218"/>
                <a:gd name="connsiteY17" fmla="*/ 1013791 h 3886200"/>
                <a:gd name="connsiteX18" fmla="*/ 4015409 w 7802218"/>
                <a:gd name="connsiteY18" fmla="*/ 1212574 h 3886200"/>
                <a:gd name="connsiteX19" fmla="*/ 4383157 w 7802218"/>
                <a:gd name="connsiteY19" fmla="*/ 1083365 h 3886200"/>
                <a:gd name="connsiteX20" fmla="*/ 4472609 w 7802218"/>
                <a:gd name="connsiteY20" fmla="*/ 765313 h 3886200"/>
                <a:gd name="connsiteX21" fmla="*/ 4472609 w 7802218"/>
                <a:gd name="connsiteY21" fmla="*/ 318052 h 3886200"/>
                <a:gd name="connsiteX22" fmla="*/ 4522305 w 7802218"/>
                <a:gd name="connsiteY22" fmla="*/ 119270 h 3886200"/>
                <a:gd name="connsiteX23" fmla="*/ 4850296 w 7802218"/>
                <a:gd name="connsiteY23" fmla="*/ 0 h 3886200"/>
                <a:gd name="connsiteX24" fmla="*/ 4840357 w 7802218"/>
                <a:gd name="connsiteY24" fmla="*/ 347870 h 3886200"/>
                <a:gd name="connsiteX25" fmla="*/ 5088835 w 7802218"/>
                <a:gd name="connsiteY25" fmla="*/ 268357 h 3886200"/>
                <a:gd name="connsiteX26" fmla="*/ 5098774 w 7802218"/>
                <a:gd name="connsiteY26" fmla="*/ 467139 h 3886200"/>
                <a:gd name="connsiteX27" fmla="*/ 4929809 w 7802218"/>
                <a:gd name="connsiteY27" fmla="*/ 695739 h 3886200"/>
                <a:gd name="connsiteX28" fmla="*/ 5267740 w 7802218"/>
                <a:gd name="connsiteY28" fmla="*/ 685800 h 3886200"/>
                <a:gd name="connsiteX29" fmla="*/ 5565913 w 7802218"/>
                <a:gd name="connsiteY29" fmla="*/ 974035 h 3886200"/>
                <a:gd name="connsiteX30" fmla="*/ 5536096 w 7802218"/>
                <a:gd name="connsiteY30" fmla="*/ 1302026 h 3886200"/>
                <a:gd name="connsiteX31" fmla="*/ 5436705 w 7802218"/>
                <a:gd name="connsiteY31" fmla="*/ 1401417 h 3886200"/>
                <a:gd name="connsiteX32" fmla="*/ 5635487 w 7802218"/>
                <a:gd name="connsiteY32" fmla="*/ 1451113 h 3886200"/>
                <a:gd name="connsiteX33" fmla="*/ 5883966 w 7802218"/>
                <a:gd name="connsiteY33" fmla="*/ 1361661 h 3886200"/>
                <a:gd name="connsiteX34" fmla="*/ 6072809 w 7802218"/>
                <a:gd name="connsiteY34" fmla="*/ 1580322 h 3886200"/>
                <a:gd name="connsiteX35" fmla="*/ 6062870 w 7802218"/>
                <a:gd name="connsiteY35" fmla="*/ 1719470 h 3886200"/>
                <a:gd name="connsiteX36" fmla="*/ 6301409 w 7802218"/>
                <a:gd name="connsiteY36" fmla="*/ 1838739 h 3886200"/>
                <a:gd name="connsiteX37" fmla="*/ 6520070 w 7802218"/>
                <a:gd name="connsiteY37" fmla="*/ 1888435 h 3886200"/>
                <a:gd name="connsiteX38" fmla="*/ 6798366 w 7802218"/>
                <a:gd name="connsiteY38" fmla="*/ 1977887 h 3886200"/>
                <a:gd name="connsiteX39" fmla="*/ 7132983 w 7802218"/>
                <a:gd name="connsiteY39" fmla="*/ 2054087 h 3886200"/>
                <a:gd name="connsiteX40" fmla="*/ 7166113 w 7802218"/>
                <a:gd name="connsiteY40" fmla="*/ 1898374 h 3886200"/>
                <a:gd name="connsiteX41" fmla="*/ 7017026 w 7802218"/>
                <a:gd name="connsiteY41" fmla="*/ 1649896 h 3886200"/>
                <a:gd name="connsiteX42" fmla="*/ 7017026 w 7802218"/>
                <a:gd name="connsiteY42" fmla="*/ 1550504 h 3886200"/>
                <a:gd name="connsiteX43" fmla="*/ 7007087 w 7802218"/>
                <a:gd name="connsiteY43" fmla="*/ 1302026 h 3886200"/>
                <a:gd name="connsiteX44" fmla="*/ 7205870 w 7802218"/>
                <a:gd name="connsiteY44" fmla="*/ 1083365 h 3886200"/>
                <a:gd name="connsiteX45" fmla="*/ 7325140 w 7802218"/>
                <a:gd name="connsiteY45" fmla="*/ 536713 h 3886200"/>
                <a:gd name="connsiteX46" fmla="*/ 7484166 w 7802218"/>
                <a:gd name="connsiteY46" fmla="*/ 228600 h 3886200"/>
                <a:gd name="connsiteX47" fmla="*/ 7663070 w 7802218"/>
                <a:gd name="connsiteY47" fmla="*/ 19878 h 3886200"/>
                <a:gd name="connsiteX48" fmla="*/ 7802218 w 7802218"/>
                <a:gd name="connsiteY48" fmla="*/ 9939 h 3886200"/>
                <a:gd name="connsiteX49" fmla="*/ 7583557 w 7802218"/>
                <a:gd name="connsiteY49" fmla="*/ 467139 h 3886200"/>
                <a:gd name="connsiteX50" fmla="*/ 7494105 w 7802218"/>
                <a:gd name="connsiteY50" fmla="*/ 894522 h 3886200"/>
                <a:gd name="connsiteX51" fmla="*/ 7484166 w 7802218"/>
                <a:gd name="connsiteY51" fmla="*/ 1272209 h 3886200"/>
                <a:gd name="connsiteX52" fmla="*/ 7533861 w 7802218"/>
                <a:gd name="connsiteY52" fmla="*/ 1600200 h 3886200"/>
                <a:gd name="connsiteX53" fmla="*/ 7583557 w 7802218"/>
                <a:gd name="connsiteY53" fmla="*/ 1669774 h 3886200"/>
                <a:gd name="connsiteX54" fmla="*/ 7663070 w 7802218"/>
                <a:gd name="connsiteY54" fmla="*/ 2017644 h 3886200"/>
                <a:gd name="connsiteX55" fmla="*/ 7663070 w 7802218"/>
                <a:gd name="connsiteY55" fmla="*/ 2136913 h 3886200"/>
                <a:gd name="connsiteX56" fmla="*/ 7653131 w 7802218"/>
                <a:gd name="connsiteY56" fmla="*/ 2405270 h 3886200"/>
                <a:gd name="connsiteX57" fmla="*/ 7603435 w 7802218"/>
                <a:gd name="connsiteY57" fmla="*/ 2544417 h 3886200"/>
                <a:gd name="connsiteX58" fmla="*/ 7361583 w 7802218"/>
                <a:gd name="connsiteY58" fmla="*/ 3044687 h 3886200"/>
                <a:gd name="connsiteX59" fmla="*/ 6370983 w 7802218"/>
                <a:gd name="connsiteY59" fmla="*/ 3120887 h 3886200"/>
                <a:gd name="connsiteX60" fmla="*/ 5608983 w 7802218"/>
                <a:gd name="connsiteY60" fmla="*/ 2511287 h 3886200"/>
                <a:gd name="connsiteX61" fmla="*/ 5367131 w 7802218"/>
                <a:gd name="connsiteY61" fmla="*/ 2107096 h 3886200"/>
                <a:gd name="connsiteX62" fmla="*/ 4721087 w 7802218"/>
                <a:gd name="connsiteY62" fmla="*/ 1470991 h 3886200"/>
                <a:gd name="connsiteX63" fmla="*/ 4949687 w 7802218"/>
                <a:gd name="connsiteY63" fmla="*/ 2226365 h 3886200"/>
                <a:gd name="connsiteX64" fmla="*/ 4681331 w 7802218"/>
                <a:gd name="connsiteY64" fmla="*/ 2345635 h 3886200"/>
                <a:gd name="connsiteX65" fmla="*/ 4134679 w 7802218"/>
                <a:gd name="connsiteY65" fmla="*/ 1679713 h 3886200"/>
                <a:gd name="connsiteX66" fmla="*/ 3826566 w 7802218"/>
                <a:gd name="connsiteY66" fmla="*/ 1789044 h 3886200"/>
                <a:gd name="connsiteX67" fmla="*/ 3578087 w 7802218"/>
                <a:gd name="connsiteY67" fmla="*/ 2216426 h 3886200"/>
                <a:gd name="connsiteX68" fmla="*/ 3478696 w 7802218"/>
                <a:gd name="connsiteY68" fmla="*/ 2266122 h 3886200"/>
                <a:gd name="connsiteX69" fmla="*/ 3071192 w 7802218"/>
                <a:gd name="connsiteY69" fmla="*/ 2305878 h 3886200"/>
                <a:gd name="connsiteX70" fmla="*/ 2782957 w 7802218"/>
                <a:gd name="connsiteY70" fmla="*/ 2365513 h 3886200"/>
                <a:gd name="connsiteX71" fmla="*/ 2763079 w 7802218"/>
                <a:gd name="connsiteY71" fmla="*/ 2663687 h 3886200"/>
                <a:gd name="connsiteX72" fmla="*/ 2753140 w 7802218"/>
                <a:gd name="connsiteY72" fmla="*/ 2792896 h 3886200"/>
                <a:gd name="connsiteX73" fmla="*/ 2743200 w 7802218"/>
                <a:gd name="connsiteY73" fmla="*/ 2862470 h 3886200"/>
                <a:gd name="connsiteX74" fmla="*/ 2723322 w 7802218"/>
                <a:gd name="connsiteY74" fmla="*/ 2882348 h 3886200"/>
                <a:gd name="connsiteX75" fmla="*/ 2564296 w 7802218"/>
                <a:gd name="connsiteY75" fmla="*/ 3309730 h 3886200"/>
                <a:gd name="connsiteX76" fmla="*/ 2594113 w 7802218"/>
                <a:gd name="connsiteY76" fmla="*/ 3399183 h 3886200"/>
                <a:gd name="connsiteX77" fmla="*/ 2454966 w 7802218"/>
                <a:gd name="connsiteY77" fmla="*/ 3737113 h 3886200"/>
                <a:gd name="connsiteX78" fmla="*/ 2196548 w 7802218"/>
                <a:gd name="connsiteY78" fmla="*/ 3886200 h 3886200"/>
                <a:gd name="connsiteX79" fmla="*/ 2077279 w 7802218"/>
                <a:gd name="connsiteY79" fmla="*/ 3886200 h 3886200"/>
                <a:gd name="connsiteX80" fmla="*/ 1490870 w 7802218"/>
                <a:gd name="connsiteY80" fmla="*/ 3756991 h 3886200"/>
                <a:gd name="connsiteX81" fmla="*/ 1103244 w 7802218"/>
                <a:gd name="connsiteY81" fmla="*/ 3409122 h 3886200"/>
                <a:gd name="connsiteX82" fmla="*/ 1053548 w 7802218"/>
                <a:gd name="connsiteY82" fmla="*/ 3319670 h 3886200"/>
                <a:gd name="connsiteX83" fmla="*/ 755374 w 7802218"/>
                <a:gd name="connsiteY83" fmla="*/ 2852530 h 3886200"/>
                <a:gd name="connsiteX84" fmla="*/ 745435 w 7802218"/>
                <a:gd name="connsiteY84" fmla="*/ 2763078 h 3886200"/>
                <a:gd name="connsiteX85" fmla="*/ 725557 w 7802218"/>
                <a:gd name="connsiteY85" fmla="*/ 2723322 h 3886200"/>
                <a:gd name="connsiteX86" fmla="*/ 715618 w 7802218"/>
                <a:gd name="connsiteY86" fmla="*/ 2693504 h 3886200"/>
                <a:gd name="connsiteX87" fmla="*/ 536713 w 7802218"/>
                <a:gd name="connsiteY87" fmla="*/ 2454965 h 3886200"/>
                <a:gd name="connsiteX88" fmla="*/ 168966 w 7802218"/>
                <a:gd name="connsiteY88" fmla="*/ 2226365 h 3886200"/>
                <a:gd name="connsiteX89" fmla="*/ 0 w 7802218"/>
                <a:gd name="connsiteY89" fmla="*/ 1958009 h 3886200"/>
                <a:gd name="connsiteX90" fmla="*/ 337931 w 7802218"/>
                <a:gd name="connsiteY90" fmla="*/ 1769165 h 3886200"/>
                <a:gd name="connsiteX0" fmla="*/ 337931 w 7802218"/>
                <a:gd name="connsiteY0" fmla="*/ 1769165 h 3886200"/>
                <a:gd name="connsiteX1" fmla="*/ 1063487 w 7802218"/>
                <a:gd name="connsiteY1" fmla="*/ 2077278 h 3886200"/>
                <a:gd name="connsiteX2" fmla="*/ 1550505 w 7802218"/>
                <a:gd name="connsiteY2" fmla="*/ 2574235 h 3886200"/>
                <a:gd name="connsiteX3" fmla="*/ 1610140 w 7802218"/>
                <a:gd name="connsiteY3" fmla="*/ 2653748 h 3886200"/>
                <a:gd name="connsiteX4" fmla="*/ 1838740 w 7802218"/>
                <a:gd name="connsiteY4" fmla="*/ 3011557 h 3886200"/>
                <a:gd name="connsiteX5" fmla="*/ 1918253 w 7802218"/>
                <a:gd name="connsiteY5" fmla="*/ 2564296 h 3886200"/>
                <a:gd name="connsiteX6" fmla="*/ 1958009 w 7802218"/>
                <a:gd name="connsiteY6" fmla="*/ 2474844 h 3886200"/>
                <a:gd name="connsiteX7" fmla="*/ 2027583 w 7802218"/>
                <a:gd name="connsiteY7" fmla="*/ 2097157 h 3886200"/>
                <a:gd name="connsiteX8" fmla="*/ 1779105 w 7802218"/>
                <a:gd name="connsiteY8" fmla="*/ 1639957 h 3886200"/>
                <a:gd name="connsiteX9" fmla="*/ 2554357 w 7802218"/>
                <a:gd name="connsiteY9" fmla="*/ 1500809 h 3886200"/>
                <a:gd name="connsiteX10" fmla="*/ 2782957 w 7802218"/>
                <a:gd name="connsiteY10" fmla="*/ 1649896 h 3886200"/>
                <a:gd name="connsiteX11" fmla="*/ 2991679 w 7802218"/>
                <a:gd name="connsiteY11" fmla="*/ 1560444 h 3886200"/>
                <a:gd name="connsiteX12" fmla="*/ 3081131 w 7802218"/>
                <a:gd name="connsiteY12" fmla="*/ 1192696 h 3886200"/>
                <a:gd name="connsiteX13" fmla="*/ 3289853 w 7802218"/>
                <a:gd name="connsiteY13" fmla="*/ 1182757 h 3886200"/>
                <a:gd name="connsiteX14" fmla="*/ 3279913 w 7802218"/>
                <a:gd name="connsiteY14" fmla="*/ 1510748 h 3886200"/>
                <a:gd name="connsiteX15" fmla="*/ 3667540 w 7802218"/>
                <a:gd name="connsiteY15" fmla="*/ 1341783 h 3886200"/>
                <a:gd name="connsiteX16" fmla="*/ 3727174 w 7802218"/>
                <a:gd name="connsiteY16" fmla="*/ 1063487 h 3886200"/>
                <a:gd name="connsiteX17" fmla="*/ 3876261 w 7802218"/>
                <a:gd name="connsiteY17" fmla="*/ 1013791 h 3886200"/>
                <a:gd name="connsiteX18" fmla="*/ 4015409 w 7802218"/>
                <a:gd name="connsiteY18" fmla="*/ 1212574 h 3886200"/>
                <a:gd name="connsiteX19" fmla="*/ 4383157 w 7802218"/>
                <a:gd name="connsiteY19" fmla="*/ 1083365 h 3886200"/>
                <a:gd name="connsiteX20" fmla="*/ 4472609 w 7802218"/>
                <a:gd name="connsiteY20" fmla="*/ 765313 h 3886200"/>
                <a:gd name="connsiteX21" fmla="*/ 4472609 w 7802218"/>
                <a:gd name="connsiteY21" fmla="*/ 318052 h 3886200"/>
                <a:gd name="connsiteX22" fmla="*/ 4522305 w 7802218"/>
                <a:gd name="connsiteY22" fmla="*/ 119270 h 3886200"/>
                <a:gd name="connsiteX23" fmla="*/ 4850296 w 7802218"/>
                <a:gd name="connsiteY23" fmla="*/ 0 h 3886200"/>
                <a:gd name="connsiteX24" fmla="*/ 4840357 w 7802218"/>
                <a:gd name="connsiteY24" fmla="*/ 347870 h 3886200"/>
                <a:gd name="connsiteX25" fmla="*/ 5088835 w 7802218"/>
                <a:gd name="connsiteY25" fmla="*/ 268357 h 3886200"/>
                <a:gd name="connsiteX26" fmla="*/ 5098774 w 7802218"/>
                <a:gd name="connsiteY26" fmla="*/ 467139 h 3886200"/>
                <a:gd name="connsiteX27" fmla="*/ 4929809 w 7802218"/>
                <a:gd name="connsiteY27" fmla="*/ 695739 h 3886200"/>
                <a:gd name="connsiteX28" fmla="*/ 5267740 w 7802218"/>
                <a:gd name="connsiteY28" fmla="*/ 685800 h 3886200"/>
                <a:gd name="connsiteX29" fmla="*/ 5565913 w 7802218"/>
                <a:gd name="connsiteY29" fmla="*/ 974035 h 3886200"/>
                <a:gd name="connsiteX30" fmla="*/ 5536096 w 7802218"/>
                <a:gd name="connsiteY30" fmla="*/ 1302026 h 3886200"/>
                <a:gd name="connsiteX31" fmla="*/ 5436705 w 7802218"/>
                <a:gd name="connsiteY31" fmla="*/ 1401417 h 3886200"/>
                <a:gd name="connsiteX32" fmla="*/ 5635487 w 7802218"/>
                <a:gd name="connsiteY32" fmla="*/ 1451113 h 3886200"/>
                <a:gd name="connsiteX33" fmla="*/ 5883966 w 7802218"/>
                <a:gd name="connsiteY33" fmla="*/ 1361661 h 3886200"/>
                <a:gd name="connsiteX34" fmla="*/ 6072809 w 7802218"/>
                <a:gd name="connsiteY34" fmla="*/ 1580322 h 3886200"/>
                <a:gd name="connsiteX35" fmla="*/ 6062870 w 7802218"/>
                <a:gd name="connsiteY35" fmla="*/ 1719470 h 3886200"/>
                <a:gd name="connsiteX36" fmla="*/ 6301409 w 7802218"/>
                <a:gd name="connsiteY36" fmla="*/ 1838739 h 3886200"/>
                <a:gd name="connsiteX37" fmla="*/ 6520070 w 7802218"/>
                <a:gd name="connsiteY37" fmla="*/ 1888435 h 3886200"/>
                <a:gd name="connsiteX38" fmla="*/ 6828183 w 7802218"/>
                <a:gd name="connsiteY38" fmla="*/ 1901687 h 3886200"/>
                <a:gd name="connsiteX39" fmla="*/ 7132983 w 7802218"/>
                <a:gd name="connsiteY39" fmla="*/ 2054087 h 3886200"/>
                <a:gd name="connsiteX40" fmla="*/ 7166113 w 7802218"/>
                <a:gd name="connsiteY40" fmla="*/ 1898374 h 3886200"/>
                <a:gd name="connsiteX41" fmla="*/ 7017026 w 7802218"/>
                <a:gd name="connsiteY41" fmla="*/ 1649896 h 3886200"/>
                <a:gd name="connsiteX42" fmla="*/ 7017026 w 7802218"/>
                <a:gd name="connsiteY42" fmla="*/ 1550504 h 3886200"/>
                <a:gd name="connsiteX43" fmla="*/ 7007087 w 7802218"/>
                <a:gd name="connsiteY43" fmla="*/ 1302026 h 3886200"/>
                <a:gd name="connsiteX44" fmla="*/ 7205870 w 7802218"/>
                <a:gd name="connsiteY44" fmla="*/ 1083365 h 3886200"/>
                <a:gd name="connsiteX45" fmla="*/ 7325140 w 7802218"/>
                <a:gd name="connsiteY45" fmla="*/ 536713 h 3886200"/>
                <a:gd name="connsiteX46" fmla="*/ 7484166 w 7802218"/>
                <a:gd name="connsiteY46" fmla="*/ 228600 h 3886200"/>
                <a:gd name="connsiteX47" fmla="*/ 7663070 w 7802218"/>
                <a:gd name="connsiteY47" fmla="*/ 19878 h 3886200"/>
                <a:gd name="connsiteX48" fmla="*/ 7802218 w 7802218"/>
                <a:gd name="connsiteY48" fmla="*/ 9939 h 3886200"/>
                <a:gd name="connsiteX49" fmla="*/ 7583557 w 7802218"/>
                <a:gd name="connsiteY49" fmla="*/ 467139 h 3886200"/>
                <a:gd name="connsiteX50" fmla="*/ 7494105 w 7802218"/>
                <a:gd name="connsiteY50" fmla="*/ 894522 h 3886200"/>
                <a:gd name="connsiteX51" fmla="*/ 7484166 w 7802218"/>
                <a:gd name="connsiteY51" fmla="*/ 1272209 h 3886200"/>
                <a:gd name="connsiteX52" fmla="*/ 7533861 w 7802218"/>
                <a:gd name="connsiteY52" fmla="*/ 1600200 h 3886200"/>
                <a:gd name="connsiteX53" fmla="*/ 7583557 w 7802218"/>
                <a:gd name="connsiteY53" fmla="*/ 1669774 h 3886200"/>
                <a:gd name="connsiteX54" fmla="*/ 7663070 w 7802218"/>
                <a:gd name="connsiteY54" fmla="*/ 2017644 h 3886200"/>
                <a:gd name="connsiteX55" fmla="*/ 7663070 w 7802218"/>
                <a:gd name="connsiteY55" fmla="*/ 2136913 h 3886200"/>
                <a:gd name="connsiteX56" fmla="*/ 7653131 w 7802218"/>
                <a:gd name="connsiteY56" fmla="*/ 2405270 h 3886200"/>
                <a:gd name="connsiteX57" fmla="*/ 7603435 w 7802218"/>
                <a:gd name="connsiteY57" fmla="*/ 2544417 h 3886200"/>
                <a:gd name="connsiteX58" fmla="*/ 7361583 w 7802218"/>
                <a:gd name="connsiteY58" fmla="*/ 3044687 h 3886200"/>
                <a:gd name="connsiteX59" fmla="*/ 6370983 w 7802218"/>
                <a:gd name="connsiteY59" fmla="*/ 3120887 h 3886200"/>
                <a:gd name="connsiteX60" fmla="*/ 5608983 w 7802218"/>
                <a:gd name="connsiteY60" fmla="*/ 2511287 h 3886200"/>
                <a:gd name="connsiteX61" fmla="*/ 5367131 w 7802218"/>
                <a:gd name="connsiteY61" fmla="*/ 2107096 h 3886200"/>
                <a:gd name="connsiteX62" fmla="*/ 4721087 w 7802218"/>
                <a:gd name="connsiteY62" fmla="*/ 1470991 h 3886200"/>
                <a:gd name="connsiteX63" fmla="*/ 4949687 w 7802218"/>
                <a:gd name="connsiteY63" fmla="*/ 2226365 h 3886200"/>
                <a:gd name="connsiteX64" fmla="*/ 4681331 w 7802218"/>
                <a:gd name="connsiteY64" fmla="*/ 2345635 h 3886200"/>
                <a:gd name="connsiteX65" fmla="*/ 4134679 w 7802218"/>
                <a:gd name="connsiteY65" fmla="*/ 1679713 h 3886200"/>
                <a:gd name="connsiteX66" fmla="*/ 3826566 w 7802218"/>
                <a:gd name="connsiteY66" fmla="*/ 1789044 h 3886200"/>
                <a:gd name="connsiteX67" fmla="*/ 3578087 w 7802218"/>
                <a:gd name="connsiteY67" fmla="*/ 2216426 h 3886200"/>
                <a:gd name="connsiteX68" fmla="*/ 3478696 w 7802218"/>
                <a:gd name="connsiteY68" fmla="*/ 2266122 h 3886200"/>
                <a:gd name="connsiteX69" fmla="*/ 3071192 w 7802218"/>
                <a:gd name="connsiteY69" fmla="*/ 2305878 h 3886200"/>
                <a:gd name="connsiteX70" fmla="*/ 2782957 w 7802218"/>
                <a:gd name="connsiteY70" fmla="*/ 2365513 h 3886200"/>
                <a:gd name="connsiteX71" fmla="*/ 2763079 w 7802218"/>
                <a:gd name="connsiteY71" fmla="*/ 2663687 h 3886200"/>
                <a:gd name="connsiteX72" fmla="*/ 2753140 w 7802218"/>
                <a:gd name="connsiteY72" fmla="*/ 2792896 h 3886200"/>
                <a:gd name="connsiteX73" fmla="*/ 2743200 w 7802218"/>
                <a:gd name="connsiteY73" fmla="*/ 2862470 h 3886200"/>
                <a:gd name="connsiteX74" fmla="*/ 2723322 w 7802218"/>
                <a:gd name="connsiteY74" fmla="*/ 2882348 h 3886200"/>
                <a:gd name="connsiteX75" fmla="*/ 2564296 w 7802218"/>
                <a:gd name="connsiteY75" fmla="*/ 3309730 h 3886200"/>
                <a:gd name="connsiteX76" fmla="*/ 2594113 w 7802218"/>
                <a:gd name="connsiteY76" fmla="*/ 3399183 h 3886200"/>
                <a:gd name="connsiteX77" fmla="*/ 2454966 w 7802218"/>
                <a:gd name="connsiteY77" fmla="*/ 3737113 h 3886200"/>
                <a:gd name="connsiteX78" fmla="*/ 2196548 w 7802218"/>
                <a:gd name="connsiteY78" fmla="*/ 3886200 h 3886200"/>
                <a:gd name="connsiteX79" fmla="*/ 2077279 w 7802218"/>
                <a:gd name="connsiteY79" fmla="*/ 3886200 h 3886200"/>
                <a:gd name="connsiteX80" fmla="*/ 1490870 w 7802218"/>
                <a:gd name="connsiteY80" fmla="*/ 3756991 h 3886200"/>
                <a:gd name="connsiteX81" fmla="*/ 1103244 w 7802218"/>
                <a:gd name="connsiteY81" fmla="*/ 3409122 h 3886200"/>
                <a:gd name="connsiteX82" fmla="*/ 1053548 w 7802218"/>
                <a:gd name="connsiteY82" fmla="*/ 3319670 h 3886200"/>
                <a:gd name="connsiteX83" fmla="*/ 755374 w 7802218"/>
                <a:gd name="connsiteY83" fmla="*/ 2852530 h 3886200"/>
                <a:gd name="connsiteX84" fmla="*/ 745435 w 7802218"/>
                <a:gd name="connsiteY84" fmla="*/ 2763078 h 3886200"/>
                <a:gd name="connsiteX85" fmla="*/ 725557 w 7802218"/>
                <a:gd name="connsiteY85" fmla="*/ 2723322 h 3886200"/>
                <a:gd name="connsiteX86" fmla="*/ 715618 w 7802218"/>
                <a:gd name="connsiteY86" fmla="*/ 2693504 h 3886200"/>
                <a:gd name="connsiteX87" fmla="*/ 536713 w 7802218"/>
                <a:gd name="connsiteY87" fmla="*/ 2454965 h 3886200"/>
                <a:gd name="connsiteX88" fmla="*/ 168966 w 7802218"/>
                <a:gd name="connsiteY88" fmla="*/ 2226365 h 3886200"/>
                <a:gd name="connsiteX89" fmla="*/ 0 w 7802218"/>
                <a:gd name="connsiteY89" fmla="*/ 1958009 h 3886200"/>
                <a:gd name="connsiteX90" fmla="*/ 337931 w 7802218"/>
                <a:gd name="connsiteY90" fmla="*/ 1769165 h 3886200"/>
                <a:gd name="connsiteX0" fmla="*/ 337931 w 7802218"/>
                <a:gd name="connsiteY0" fmla="*/ 1769165 h 3886200"/>
                <a:gd name="connsiteX1" fmla="*/ 1063487 w 7802218"/>
                <a:gd name="connsiteY1" fmla="*/ 2077278 h 3886200"/>
                <a:gd name="connsiteX2" fmla="*/ 1550505 w 7802218"/>
                <a:gd name="connsiteY2" fmla="*/ 2574235 h 3886200"/>
                <a:gd name="connsiteX3" fmla="*/ 1610140 w 7802218"/>
                <a:gd name="connsiteY3" fmla="*/ 2653748 h 3886200"/>
                <a:gd name="connsiteX4" fmla="*/ 1838740 w 7802218"/>
                <a:gd name="connsiteY4" fmla="*/ 3011557 h 3886200"/>
                <a:gd name="connsiteX5" fmla="*/ 1918253 w 7802218"/>
                <a:gd name="connsiteY5" fmla="*/ 2564296 h 3886200"/>
                <a:gd name="connsiteX6" fmla="*/ 1958009 w 7802218"/>
                <a:gd name="connsiteY6" fmla="*/ 2474844 h 3886200"/>
                <a:gd name="connsiteX7" fmla="*/ 2027583 w 7802218"/>
                <a:gd name="connsiteY7" fmla="*/ 2097157 h 3886200"/>
                <a:gd name="connsiteX8" fmla="*/ 1779105 w 7802218"/>
                <a:gd name="connsiteY8" fmla="*/ 1639957 h 3886200"/>
                <a:gd name="connsiteX9" fmla="*/ 2554357 w 7802218"/>
                <a:gd name="connsiteY9" fmla="*/ 1500809 h 3886200"/>
                <a:gd name="connsiteX10" fmla="*/ 2782957 w 7802218"/>
                <a:gd name="connsiteY10" fmla="*/ 1649896 h 3886200"/>
                <a:gd name="connsiteX11" fmla="*/ 2991679 w 7802218"/>
                <a:gd name="connsiteY11" fmla="*/ 1560444 h 3886200"/>
                <a:gd name="connsiteX12" fmla="*/ 3081131 w 7802218"/>
                <a:gd name="connsiteY12" fmla="*/ 1192696 h 3886200"/>
                <a:gd name="connsiteX13" fmla="*/ 3289853 w 7802218"/>
                <a:gd name="connsiteY13" fmla="*/ 1182757 h 3886200"/>
                <a:gd name="connsiteX14" fmla="*/ 3279913 w 7802218"/>
                <a:gd name="connsiteY14" fmla="*/ 1510748 h 3886200"/>
                <a:gd name="connsiteX15" fmla="*/ 3667540 w 7802218"/>
                <a:gd name="connsiteY15" fmla="*/ 1341783 h 3886200"/>
                <a:gd name="connsiteX16" fmla="*/ 3727174 w 7802218"/>
                <a:gd name="connsiteY16" fmla="*/ 1063487 h 3886200"/>
                <a:gd name="connsiteX17" fmla="*/ 3876261 w 7802218"/>
                <a:gd name="connsiteY17" fmla="*/ 1013791 h 3886200"/>
                <a:gd name="connsiteX18" fmla="*/ 4015409 w 7802218"/>
                <a:gd name="connsiteY18" fmla="*/ 1212574 h 3886200"/>
                <a:gd name="connsiteX19" fmla="*/ 4383157 w 7802218"/>
                <a:gd name="connsiteY19" fmla="*/ 1083365 h 3886200"/>
                <a:gd name="connsiteX20" fmla="*/ 4472609 w 7802218"/>
                <a:gd name="connsiteY20" fmla="*/ 765313 h 3886200"/>
                <a:gd name="connsiteX21" fmla="*/ 4472609 w 7802218"/>
                <a:gd name="connsiteY21" fmla="*/ 318052 h 3886200"/>
                <a:gd name="connsiteX22" fmla="*/ 4522305 w 7802218"/>
                <a:gd name="connsiteY22" fmla="*/ 119270 h 3886200"/>
                <a:gd name="connsiteX23" fmla="*/ 4850296 w 7802218"/>
                <a:gd name="connsiteY23" fmla="*/ 0 h 3886200"/>
                <a:gd name="connsiteX24" fmla="*/ 4840357 w 7802218"/>
                <a:gd name="connsiteY24" fmla="*/ 347870 h 3886200"/>
                <a:gd name="connsiteX25" fmla="*/ 5088835 w 7802218"/>
                <a:gd name="connsiteY25" fmla="*/ 268357 h 3886200"/>
                <a:gd name="connsiteX26" fmla="*/ 5098774 w 7802218"/>
                <a:gd name="connsiteY26" fmla="*/ 467139 h 3886200"/>
                <a:gd name="connsiteX27" fmla="*/ 4929809 w 7802218"/>
                <a:gd name="connsiteY27" fmla="*/ 695739 h 3886200"/>
                <a:gd name="connsiteX28" fmla="*/ 5267740 w 7802218"/>
                <a:gd name="connsiteY28" fmla="*/ 685800 h 3886200"/>
                <a:gd name="connsiteX29" fmla="*/ 5565913 w 7802218"/>
                <a:gd name="connsiteY29" fmla="*/ 974035 h 3886200"/>
                <a:gd name="connsiteX30" fmla="*/ 5536096 w 7802218"/>
                <a:gd name="connsiteY30" fmla="*/ 1302026 h 3886200"/>
                <a:gd name="connsiteX31" fmla="*/ 5436705 w 7802218"/>
                <a:gd name="connsiteY31" fmla="*/ 1401417 h 3886200"/>
                <a:gd name="connsiteX32" fmla="*/ 5635487 w 7802218"/>
                <a:gd name="connsiteY32" fmla="*/ 1451113 h 3886200"/>
                <a:gd name="connsiteX33" fmla="*/ 5883966 w 7802218"/>
                <a:gd name="connsiteY33" fmla="*/ 1361661 h 3886200"/>
                <a:gd name="connsiteX34" fmla="*/ 6072809 w 7802218"/>
                <a:gd name="connsiteY34" fmla="*/ 1580322 h 3886200"/>
                <a:gd name="connsiteX35" fmla="*/ 6062870 w 7802218"/>
                <a:gd name="connsiteY35" fmla="*/ 1719470 h 3886200"/>
                <a:gd name="connsiteX36" fmla="*/ 6301409 w 7802218"/>
                <a:gd name="connsiteY36" fmla="*/ 1838739 h 3886200"/>
                <a:gd name="connsiteX37" fmla="*/ 6599583 w 7802218"/>
                <a:gd name="connsiteY37" fmla="*/ 1825487 h 3886200"/>
                <a:gd name="connsiteX38" fmla="*/ 6828183 w 7802218"/>
                <a:gd name="connsiteY38" fmla="*/ 1901687 h 3886200"/>
                <a:gd name="connsiteX39" fmla="*/ 7132983 w 7802218"/>
                <a:gd name="connsiteY39" fmla="*/ 2054087 h 3886200"/>
                <a:gd name="connsiteX40" fmla="*/ 7166113 w 7802218"/>
                <a:gd name="connsiteY40" fmla="*/ 1898374 h 3886200"/>
                <a:gd name="connsiteX41" fmla="*/ 7017026 w 7802218"/>
                <a:gd name="connsiteY41" fmla="*/ 1649896 h 3886200"/>
                <a:gd name="connsiteX42" fmla="*/ 7017026 w 7802218"/>
                <a:gd name="connsiteY42" fmla="*/ 1550504 h 3886200"/>
                <a:gd name="connsiteX43" fmla="*/ 7007087 w 7802218"/>
                <a:gd name="connsiteY43" fmla="*/ 1302026 h 3886200"/>
                <a:gd name="connsiteX44" fmla="*/ 7205870 w 7802218"/>
                <a:gd name="connsiteY44" fmla="*/ 1083365 h 3886200"/>
                <a:gd name="connsiteX45" fmla="*/ 7325140 w 7802218"/>
                <a:gd name="connsiteY45" fmla="*/ 536713 h 3886200"/>
                <a:gd name="connsiteX46" fmla="*/ 7484166 w 7802218"/>
                <a:gd name="connsiteY46" fmla="*/ 228600 h 3886200"/>
                <a:gd name="connsiteX47" fmla="*/ 7663070 w 7802218"/>
                <a:gd name="connsiteY47" fmla="*/ 19878 h 3886200"/>
                <a:gd name="connsiteX48" fmla="*/ 7802218 w 7802218"/>
                <a:gd name="connsiteY48" fmla="*/ 9939 h 3886200"/>
                <a:gd name="connsiteX49" fmla="*/ 7583557 w 7802218"/>
                <a:gd name="connsiteY49" fmla="*/ 467139 h 3886200"/>
                <a:gd name="connsiteX50" fmla="*/ 7494105 w 7802218"/>
                <a:gd name="connsiteY50" fmla="*/ 894522 h 3886200"/>
                <a:gd name="connsiteX51" fmla="*/ 7484166 w 7802218"/>
                <a:gd name="connsiteY51" fmla="*/ 1272209 h 3886200"/>
                <a:gd name="connsiteX52" fmla="*/ 7533861 w 7802218"/>
                <a:gd name="connsiteY52" fmla="*/ 1600200 h 3886200"/>
                <a:gd name="connsiteX53" fmla="*/ 7583557 w 7802218"/>
                <a:gd name="connsiteY53" fmla="*/ 1669774 h 3886200"/>
                <a:gd name="connsiteX54" fmla="*/ 7663070 w 7802218"/>
                <a:gd name="connsiteY54" fmla="*/ 2017644 h 3886200"/>
                <a:gd name="connsiteX55" fmla="*/ 7663070 w 7802218"/>
                <a:gd name="connsiteY55" fmla="*/ 2136913 h 3886200"/>
                <a:gd name="connsiteX56" fmla="*/ 7653131 w 7802218"/>
                <a:gd name="connsiteY56" fmla="*/ 2405270 h 3886200"/>
                <a:gd name="connsiteX57" fmla="*/ 7603435 w 7802218"/>
                <a:gd name="connsiteY57" fmla="*/ 2544417 h 3886200"/>
                <a:gd name="connsiteX58" fmla="*/ 7361583 w 7802218"/>
                <a:gd name="connsiteY58" fmla="*/ 3044687 h 3886200"/>
                <a:gd name="connsiteX59" fmla="*/ 6370983 w 7802218"/>
                <a:gd name="connsiteY59" fmla="*/ 3120887 h 3886200"/>
                <a:gd name="connsiteX60" fmla="*/ 5608983 w 7802218"/>
                <a:gd name="connsiteY60" fmla="*/ 2511287 h 3886200"/>
                <a:gd name="connsiteX61" fmla="*/ 5367131 w 7802218"/>
                <a:gd name="connsiteY61" fmla="*/ 2107096 h 3886200"/>
                <a:gd name="connsiteX62" fmla="*/ 4721087 w 7802218"/>
                <a:gd name="connsiteY62" fmla="*/ 1470991 h 3886200"/>
                <a:gd name="connsiteX63" fmla="*/ 4949687 w 7802218"/>
                <a:gd name="connsiteY63" fmla="*/ 2226365 h 3886200"/>
                <a:gd name="connsiteX64" fmla="*/ 4681331 w 7802218"/>
                <a:gd name="connsiteY64" fmla="*/ 2345635 h 3886200"/>
                <a:gd name="connsiteX65" fmla="*/ 4134679 w 7802218"/>
                <a:gd name="connsiteY65" fmla="*/ 1679713 h 3886200"/>
                <a:gd name="connsiteX66" fmla="*/ 3826566 w 7802218"/>
                <a:gd name="connsiteY66" fmla="*/ 1789044 h 3886200"/>
                <a:gd name="connsiteX67" fmla="*/ 3578087 w 7802218"/>
                <a:gd name="connsiteY67" fmla="*/ 2216426 h 3886200"/>
                <a:gd name="connsiteX68" fmla="*/ 3478696 w 7802218"/>
                <a:gd name="connsiteY68" fmla="*/ 2266122 h 3886200"/>
                <a:gd name="connsiteX69" fmla="*/ 3071192 w 7802218"/>
                <a:gd name="connsiteY69" fmla="*/ 2305878 h 3886200"/>
                <a:gd name="connsiteX70" fmla="*/ 2782957 w 7802218"/>
                <a:gd name="connsiteY70" fmla="*/ 2365513 h 3886200"/>
                <a:gd name="connsiteX71" fmla="*/ 2763079 w 7802218"/>
                <a:gd name="connsiteY71" fmla="*/ 2663687 h 3886200"/>
                <a:gd name="connsiteX72" fmla="*/ 2753140 w 7802218"/>
                <a:gd name="connsiteY72" fmla="*/ 2792896 h 3886200"/>
                <a:gd name="connsiteX73" fmla="*/ 2743200 w 7802218"/>
                <a:gd name="connsiteY73" fmla="*/ 2862470 h 3886200"/>
                <a:gd name="connsiteX74" fmla="*/ 2723322 w 7802218"/>
                <a:gd name="connsiteY74" fmla="*/ 2882348 h 3886200"/>
                <a:gd name="connsiteX75" fmla="*/ 2564296 w 7802218"/>
                <a:gd name="connsiteY75" fmla="*/ 3309730 h 3886200"/>
                <a:gd name="connsiteX76" fmla="*/ 2594113 w 7802218"/>
                <a:gd name="connsiteY76" fmla="*/ 3399183 h 3886200"/>
                <a:gd name="connsiteX77" fmla="*/ 2454966 w 7802218"/>
                <a:gd name="connsiteY77" fmla="*/ 3737113 h 3886200"/>
                <a:gd name="connsiteX78" fmla="*/ 2196548 w 7802218"/>
                <a:gd name="connsiteY78" fmla="*/ 3886200 h 3886200"/>
                <a:gd name="connsiteX79" fmla="*/ 2077279 w 7802218"/>
                <a:gd name="connsiteY79" fmla="*/ 3886200 h 3886200"/>
                <a:gd name="connsiteX80" fmla="*/ 1490870 w 7802218"/>
                <a:gd name="connsiteY80" fmla="*/ 3756991 h 3886200"/>
                <a:gd name="connsiteX81" fmla="*/ 1103244 w 7802218"/>
                <a:gd name="connsiteY81" fmla="*/ 3409122 h 3886200"/>
                <a:gd name="connsiteX82" fmla="*/ 1053548 w 7802218"/>
                <a:gd name="connsiteY82" fmla="*/ 3319670 h 3886200"/>
                <a:gd name="connsiteX83" fmla="*/ 755374 w 7802218"/>
                <a:gd name="connsiteY83" fmla="*/ 2852530 h 3886200"/>
                <a:gd name="connsiteX84" fmla="*/ 745435 w 7802218"/>
                <a:gd name="connsiteY84" fmla="*/ 2763078 h 3886200"/>
                <a:gd name="connsiteX85" fmla="*/ 725557 w 7802218"/>
                <a:gd name="connsiteY85" fmla="*/ 2723322 h 3886200"/>
                <a:gd name="connsiteX86" fmla="*/ 715618 w 7802218"/>
                <a:gd name="connsiteY86" fmla="*/ 2693504 h 3886200"/>
                <a:gd name="connsiteX87" fmla="*/ 536713 w 7802218"/>
                <a:gd name="connsiteY87" fmla="*/ 2454965 h 3886200"/>
                <a:gd name="connsiteX88" fmla="*/ 168966 w 7802218"/>
                <a:gd name="connsiteY88" fmla="*/ 2226365 h 3886200"/>
                <a:gd name="connsiteX89" fmla="*/ 0 w 7802218"/>
                <a:gd name="connsiteY89" fmla="*/ 1958009 h 3886200"/>
                <a:gd name="connsiteX90" fmla="*/ 337931 w 7802218"/>
                <a:gd name="connsiteY90" fmla="*/ 1769165 h 3886200"/>
                <a:gd name="connsiteX0" fmla="*/ 337931 w 7802218"/>
                <a:gd name="connsiteY0" fmla="*/ 1769165 h 3886200"/>
                <a:gd name="connsiteX1" fmla="*/ 1063487 w 7802218"/>
                <a:gd name="connsiteY1" fmla="*/ 2077278 h 3886200"/>
                <a:gd name="connsiteX2" fmla="*/ 1550505 w 7802218"/>
                <a:gd name="connsiteY2" fmla="*/ 2574235 h 3886200"/>
                <a:gd name="connsiteX3" fmla="*/ 1610140 w 7802218"/>
                <a:gd name="connsiteY3" fmla="*/ 2653748 h 3886200"/>
                <a:gd name="connsiteX4" fmla="*/ 1838740 w 7802218"/>
                <a:gd name="connsiteY4" fmla="*/ 3011557 h 3886200"/>
                <a:gd name="connsiteX5" fmla="*/ 1918253 w 7802218"/>
                <a:gd name="connsiteY5" fmla="*/ 2564296 h 3886200"/>
                <a:gd name="connsiteX6" fmla="*/ 1958009 w 7802218"/>
                <a:gd name="connsiteY6" fmla="*/ 2474844 h 3886200"/>
                <a:gd name="connsiteX7" fmla="*/ 2027583 w 7802218"/>
                <a:gd name="connsiteY7" fmla="*/ 2097157 h 3886200"/>
                <a:gd name="connsiteX8" fmla="*/ 1779105 w 7802218"/>
                <a:gd name="connsiteY8" fmla="*/ 1639957 h 3886200"/>
                <a:gd name="connsiteX9" fmla="*/ 2554357 w 7802218"/>
                <a:gd name="connsiteY9" fmla="*/ 1500809 h 3886200"/>
                <a:gd name="connsiteX10" fmla="*/ 2782957 w 7802218"/>
                <a:gd name="connsiteY10" fmla="*/ 1649896 h 3886200"/>
                <a:gd name="connsiteX11" fmla="*/ 2991679 w 7802218"/>
                <a:gd name="connsiteY11" fmla="*/ 1560444 h 3886200"/>
                <a:gd name="connsiteX12" fmla="*/ 3081131 w 7802218"/>
                <a:gd name="connsiteY12" fmla="*/ 1192696 h 3886200"/>
                <a:gd name="connsiteX13" fmla="*/ 3289853 w 7802218"/>
                <a:gd name="connsiteY13" fmla="*/ 1182757 h 3886200"/>
                <a:gd name="connsiteX14" fmla="*/ 3279913 w 7802218"/>
                <a:gd name="connsiteY14" fmla="*/ 1510748 h 3886200"/>
                <a:gd name="connsiteX15" fmla="*/ 3667540 w 7802218"/>
                <a:gd name="connsiteY15" fmla="*/ 1341783 h 3886200"/>
                <a:gd name="connsiteX16" fmla="*/ 3727174 w 7802218"/>
                <a:gd name="connsiteY16" fmla="*/ 1063487 h 3886200"/>
                <a:gd name="connsiteX17" fmla="*/ 3876261 w 7802218"/>
                <a:gd name="connsiteY17" fmla="*/ 1013791 h 3886200"/>
                <a:gd name="connsiteX18" fmla="*/ 4015409 w 7802218"/>
                <a:gd name="connsiteY18" fmla="*/ 1212574 h 3886200"/>
                <a:gd name="connsiteX19" fmla="*/ 4383157 w 7802218"/>
                <a:gd name="connsiteY19" fmla="*/ 1083365 h 3886200"/>
                <a:gd name="connsiteX20" fmla="*/ 4472609 w 7802218"/>
                <a:gd name="connsiteY20" fmla="*/ 765313 h 3886200"/>
                <a:gd name="connsiteX21" fmla="*/ 4472609 w 7802218"/>
                <a:gd name="connsiteY21" fmla="*/ 318052 h 3886200"/>
                <a:gd name="connsiteX22" fmla="*/ 4522305 w 7802218"/>
                <a:gd name="connsiteY22" fmla="*/ 119270 h 3886200"/>
                <a:gd name="connsiteX23" fmla="*/ 4850296 w 7802218"/>
                <a:gd name="connsiteY23" fmla="*/ 0 h 3886200"/>
                <a:gd name="connsiteX24" fmla="*/ 4840357 w 7802218"/>
                <a:gd name="connsiteY24" fmla="*/ 347870 h 3886200"/>
                <a:gd name="connsiteX25" fmla="*/ 5088835 w 7802218"/>
                <a:gd name="connsiteY25" fmla="*/ 268357 h 3886200"/>
                <a:gd name="connsiteX26" fmla="*/ 5098774 w 7802218"/>
                <a:gd name="connsiteY26" fmla="*/ 467139 h 3886200"/>
                <a:gd name="connsiteX27" fmla="*/ 4929809 w 7802218"/>
                <a:gd name="connsiteY27" fmla="*/ 695739 h 3886200"/>
                <a:gd name="connsiteX28" fmla="*/ 5267740 w 7802218"/>
                <a:gd name="connsiteY28" fmla="*/ 685800 h 3886200"/>
                <a:gd name="connsiteX29" fmla="*/ 5565913 w 7802218"/>
                <a:gd name="connsiteY29" fmla="*/ 974035 h 3886200"/>
                <a:gd name="connsiteX30" fmla="*/ 5536096 w 7802218"/>
                <a:gd name="connsiteY30" fmla="*/ 1302026 h 3886200"/>
                <a:gd name="connsiteX31" fmla="*/ 5436705 w 7802218"/>
                <a:gd name="connsiteY31" fmla="*/ 1401417 h 3886200"/>
                <a:gd name="connsiteX32" fmla="*/ 5635487 w 7802218"/>
                <a:gd name="connsiteY32" fmla="*/ 1451113 h 3886200"/>
                <a:gd name="connsiteX33" fmla="*/ 5883966 w 7802218"/>
                <a:gd name="connsiteY33" fmla="*/ 1361661 h 3886200"/>
                <a:gd name="connsiteX34" fmla="*/ 6072809 w 7802218"/>
                <a:gd name="connsiteY34" fmla="*/ 1580322 h 3886200"/>
                <a:gd name="connsiteX35" fmla="*/ 6062870 w 7802218"/>
                <a:gd name="connsiteY35" fmla="*/ 1719470 h 3886200"/>
                <a:gd name="connsiteX36" fmla="*/ 6294783 w 7802218"/>
                <a:gd name="connsiteY36" fmla="*/ 1825487 h 3886200"/>
                <a:gd name="connsiteX37" fmla="*/ 6599583 w 7802218"/>
                <a:gd name="connsiteY37" fmla="*/ 1825487 h 3886200"/>
                <a:gd name="connsiteX38" fmla="*/ 6828183 w 7802218"/>
                <a:gd name="connsiteY38" fmla="*/ 1901687 h 3886200"/>
                <a:gd name="connsiteX39" fmla="*/ 7132983 w 7802218"/>
                <a:gd name="connsiteY39" fmla="*/ 2054087 h 3886200"/>
                <a:gd name="connsiteX40" fmla="*/ 7166113 w 7802218"/>
                <a:gd name="connsiteY40" fmla="*/ 1898374 h 3886200"/>
                <a:gd name="connsiteX41" fmla="*/ 7017026 w 7802218"/>
                <a:gd name="connsiteY41" fmla="*/ 1649896 h 3886200"/>
                <a:gd name="connsiteX42" fmla="*/ 7017026 w 7802218"/>
                <a:gd name="connsiteY42" fmla="*/ 1550504 h 3886200"/>
                <a:gd name="connsiteX43" fmla="*/ 7007087 w 7802218"/>
                <a:gd name="connsiteY43" fmla="*/ 1302026 h 3886200"/>
                <a:gd name="connsiteX44" fmla="*/ 7205870 w 7802218"/>
                <a:gd name="connsiteY44" fmla="*/ 1083365 h 3886200"/>
                <a:gd name="connsiteX45" fmla="*/ 7325140 w 7802218"/>
                <a:gd name="connsiteY45" fmla="*/ 536713 h 3886200"/>
                <a:gd name="connsiteX46" fmla="*/ 7484166 w 7802218"/>
                <a:gd name="connsiteY46" fmla="*/ 228600 h 3886200"/>
                <a:gd name="connsiteX47" fmla="*/ 7663070 w 7802218"/>
                <a:gd name="connsiteY47" fmla="*/ 19878 h 3886200"/>
                <a:gd name="connsiteX48" fmla="*/ 7802218 w 7802218"/>
                <a:gd name="connsiteY48" fmla="*/ 9939 h 3886200"/>
                <a:gd name="connsiteX49" fmla="*/ 7583557 w 7802218"/>
                <a:gd name="connsiteY49" fmla="*/ 467139 h 3886200"/>
                <a:gd name="connsiteX50" fmla="*/ 7494105 w 7802218"/>
                <a:gd name="connsiteY50" fmla="*/ 894522 h 3886200"/>
                <a:gd name="connsiteX51" fmla="*/ 7484166 w 7802218"/>
                <a:gd name="connsiteY51" fmla="*/ 1272209 h 3886200"/>
                <a:gd name="connsiteX52" fmla="*/ 7533861 w 7802218"/>
                <a:gd name="connsiteY52" fmla="*/ 1600200 h 3886200"/>
                <a:gd name="connsiteX53" fmla="*/ 7583557 w 7802218"/>
                <a:gd name="connsiteY53" fmla="*/ 1669774 h 3886200"/>
                <a:gd name="connsiteX54" fmla="*/ 7663070 w 7802218"/>
                <a:gd name="connsiteY54" fmla="*/ 2017644 h 3886200"/>
                <a:gd name="connsiteX55" fmla="*/ 7663070 w 7802218"/>
                <a:gd name="connsiteY55" fmla="*/ 2136913 h 3886200"/>
                <a:gd name="connsiteX56" fmla="*/ 7653131 w 7802218"/>
                <a:gd name="connsiteY56" fmla="*/ 2405270 h 3886200"/>
                <a:gd name="connsiteX57" fmla="*/ 7603435 w 7802218"/>
                <a:gd name="connsiteY57" fmla="*/ 2544417 h 3886200"/>
                <a:gd name="connsiteX58" fmla="*/ 7361583 w 7802218"/>
                <a:gd name="connsiteY58" fmla="*/ 3044687 h 3886200"/>
                <a:gd name="connsiteX59" fmla="*/ 6370983 w 7802218"/>
                <a:gd name="connsiteY59" fmla="*/ 3120887 h 3886200"/>
                <a:gd name="connsiteX60" fmla="*/ 5608983 w 7802218"/>
                <a:gd name="connsiteY60" fmla="*/ 2511287 h 3886200"/>
                <a:gd name="connsiteX61" fmla="*/ 5367131 w 7802218"/>
                <a:gd name="connsiteY61" fmla="*/ 2107096 h 3886200"/>
                <a:gd name="connsiteX62" fmla="*/ 4721087 w 7802218"/>
                <a:gd name="connsiteY62" fmla="*/ 1470991 h 3886200"/>
                <a:gd name="connsiteX63" fmla="*/ 4949687 w 7802218"/>
                <a:gd name="connsiteY63" fmla="*/ 2226365 h 3886200"/>
                <a:gd name="connsiteX64" fmla="*/ 4681331 w 7802218"/>
                <a:gd name="connsiteY64" fmla="*/ 2345635 h 3886200"/>
                <a:gd name="connsiteX65" fmla="*/ 4134679 w 7802218"/>
                <a:gd name="connsiteY65" fmla="*/ 1679713 h 3886200"/>
                <a:gd name="connsiteX66" fmla="*/ 3826566 w 7802218"/>
                <a:gd name="connsiteY66" fmla="*/ 1789044 h 3886200"/>
                <a:gd name="connsiteX67" fmla="*/ 3578087 w 7802218"/>
                <a:gd name="connsiteY67" fmla="*/ 2216426 h 3886200"/>
                <a:gd name="connsiteX68" fmla="*/ 3478696 w 7802218"/>
                <a:gd name="connsiteY68" fmla="*/ 2266122 h 3886200"/>
                <a:gd name="connsiteX69" fmla="*/ 3071192 w 7802218"/>
                <a:gd name="connsiteY69" fmla="*/ 2305878 h 3886200"/>
                <a:gd name="connsiteX70" fmla="*/ 2782957 w 7802218"/>
                <a:gd name="connsiteY70" fmla="*/ 2365513 h 3886200"/>
                <a:gd name="connsiteX71" fmla="*/ 2763079 w 7802218"/>
                <a:gd name="connsiteY71" fmla="*/ 2663687 h 3886200"/>
                <a:gd name="connsiteX72" fmla="*/ 2753140 w 7802218"/>
                <a:gd name="connsiteY72" fmla="*/ 2792896 h 3886200"/>
                <a:gd name="connsiteX73" fmla="*/ 2743200 w 7802218"/>
                <a:gd name="connsiteY73" fmla="*/ 2862470 h 3886200"/>
                <a:gd name="connsiteX74" fmla="*/ 2723322 w 7802218"/>
                <a:gd name="connsiteY74" fmla="*/ 2882348 h 3886200"/>
                <a:gd name="connsiteX75" fmla="*/ 2564296 w 7802218"/>
                <a:gd name="connsiteY75" fmla="*/ 3309730 h 3886200"/>
                <a:gd name="connsiteX76" fmla="*/ 2594113 w 7802218"/>
                <a:gd name="connsiteY76" fmla="*/ 3399183 h 3886200"/>
                <a:gd name="connsiteX77" fmla="*/ 2454966 w 7802218"/>
                <a:gd name="connsiteY77" fmla="*/ 3737113 h 3886200"/>
                <a:gd name="connsiteX78" fmla="*/ 2196548 w 7802218"/>
                <a:gd name="connsiteY78" fmla="*/ 3886200 h 3886200"/>
                <a:gd name="connsiteX79" fmla="*/ 2077279 w 7802218"/>
                <a:gd name="connsiteY79" fmla="*/ 3886200 h 3886200"/>
                <a:gd name="connsiteX80" fmla="*/ 1490870 w 7802218"/>
                <a:gd name="connsiteY80" fmla="*/ 3756991 h 3886200"/>
                <a:gd name="connsiteX81" fmla="*/ 1103244 w 7802218"/>
                <a:gd name="connsiteY81" fmla="*/ 3409122 h 3886200"/>
                <a:gd name="connsiteX82" fmla="*/ 1053548 w 7802218"/>
                <a:gd name="connsiteY82" fmla="*/ 3319670 h 3886200"/>
                <a:gd name="connsiteX83" fmla="*/ 755374 w 7802218"/>
                <a:gd name="connsiteY83" fmla="*/ 2852530 h 3886200"/>
                <a:gd name="connsiteX84" fmla="*/ 745435 w 7802218"/>
                <a:gd name="connsiteY84" fmla="*/ 2763078 h 3886200"/>
                <a:gd name="connsiteX85" fmla="*/ 725557 w 7802218"/>
                <a:gd name="connsiteY85" fmla="*/ 2723322 h 3886200"/>
                <a:gd name="connsiteX86" fmla="*/ 715618 w 7802218"/>
                <a:gd name="connsiteY86" fmla="*/ 2693504 h 3886200"/>
                <a:gd name="connsiteX87" fmla="*/ 536713 w 7802218"/>
                <a:gd name="connsiteY87" fmla="*/ 2454965 h 3886200"/>
                <a:gd name="connsiteX88" fmla="*/ 168966 w 7802218"/>
                <a:gd name="connsiteY88" fmla="*/ 2226365 h 3886200"/>
                <a:gd name="connsiteX89" fmla="*/ 0 w 7802218"/>
                <a:gd name="connsiteY89" fmla="*/ 1958009 h 3886200"/>
                <a:gd name="connsiteX90" fmla="*/ 337931 w 7802218"/>
                <a:gd name="connsiteY90" fmla="*/ 1769165 h 3886200"/>
                <a:gd name="connsiteX0" fmla="*/ 337931 w 7802218"/>
                <a:gd name="connsiteY0" fmla="*/ 1769165 h 3886200"/>
                <a:gd name="connsiteX1" fmla="*/ 1063487 w 7802218"/>
                <a:gd name="connsiteY1" fmla="*/ 2077278 h 3886200"/>
                <a:gd name="connsiteX2" fmla="*/ 1550505 w 7802218"/>
                <a:gd name="connsiteY2" fmla="*/ 2574235 h 3886200"/>
                <a:gd name="connsiteX3" fmla="*/ 1610140 w 7802218"/>
                <a:gd name="connsiteY3" fmla="*/ 2653748 h 3886200"/>
                <a:gd name="connsiteX4" fmla="*/ 1838740 w 7802218"/>
                <a:gd name="connsiteY4" fmla="*/ 3011557 h 3886200"/>
                <a:gd name="connsiteX5" fmla="*/ 1918253 w 7802218"/>
                <a:gd name="connsiteY5" fmla="*/ 2564296 h 3886200"/>
                <a:gd name="connsiteX6" fmla="*/ 1958009 w 7802218"/>
                <a:gd name="connsiteY6" fmla="*/ 2474844 h 3886200"/>
                <a:gd name="connsiteX7" fmla="*/ 2027583 w 7802218"/>
                <a:gd name="connsiteY7" fmla="*/ 2097157 h 3886200"/>
                <a:gd name="connsiteX8" fmla="*/ 1779105 w 7802218"/>
                <a:gd name="connsiteY8" fmla="*/ 1639957 h 3886200"/>
                <a:gd name="connsiteX9" fmla="*/ 2554357 w 7802218"/>
                <a:gd name="connsiteY9" fmla="*/ 1500809 h 3886200"/>
                <a:gd name="connsiteX10" fmla="*/ 2782957 w 7802218"/>
                <a:gd name="connsiteY10" fmla="*/ 1649896 h 3886200"/>
                <a:gd name="connsiteX11" fmla="*/ 2991679 w 7802218"/>
                <a:gd name="connsiteY11" fmla="*/ 1560444 h 3886200"/>
                <a:gd name="connsiteX12" fmla="*/ 3081131 w 7802218"/>
                <a:gd name="connsiteY12" fmla="*/ 1192696 h 3886200"/>
                <a:gd name="connsiteX13" fmla="*/ 3289853 w 7802218"/>
                <a:gd name="connsiteY13" fmla="*/ 1182757 h 3886200"/>
                <a:gd name="connsiteX14" fmla="*/ 3279913 w 7802218"/>
                <a:gd name="connsiteY14" fmla="*/ 1510748 h 3886200"/>
                <a:gd name="connsiteX15" fmla="*/ 3667540 w 7802218"/>
                <a:gd name="connsiteY15" fmla="*/ 1341783 h 3886200"/>
                <a:gd name="connsiteX16" fmla="*/ 3727174 w 7802218"/>
                <a:gd name="connsiteY16" fmla="*/ 1063487 h 3886200"/>
                <a:gd name="connsiteX17" fmla="*/ 3876261 w 7802218"/>
                <a:gd name="connsiteY17" fmla="*/ 1013791 h 3886200"/>
                <a:gd name="connsiteX18" fmla="*/ 4015409 w 7802218"/>
                <a:gd name="connsiteY18" fmla="*/ 1212574 h 3886200"/>
                <a:gd name="connsiteX19" fmla="*/ 4383157 w 7802218"/>
                <a:gd name="connsiteY19" fmla="*/ 1083365 h 3886200"/>
                <a:gd name="connsiteX20" fmla="*/ 4472609 w 7802218"/>
                <a:gd name="connsiteY20" fmla="*/ 765313 h 3886200"/>
                <a:gd name="connsiteX21" fmla="*/ 4472609 w 7802218"/>
                <a:gd name="connsiteY21" fmla="*/ 318052 h 3886200"/>
                <a:gd name="connsiteX22" fmla="*/ 4522305 w 7802218"/>
                <a:gd name="connsiteY22" fmla="*/ 119270 h 3886200"/>
                <a:gd name="connsiteX23" fmla="*/ 4850296 w 7802218"/>
                <a:gd name="connsiteY23" fmla="*/ 0 h 3886200"/>
                <a:gd name="connsiteX24" fmla="*/ 4840357 w 7802218"/>
                <a:gd name="connsiteY24" fmla="*/ 347870 h 3886200"/>
                <a:gd name="connsiteX25" fmla="*/ 5088835 w 7802218"/>
                <a:gd name="connsiteY25" fmla="*/ 268357 h 3886200"/>
                <a:gd name="connsiteX26" fmla="*/ 5098774 w 7802218"/>
                <a:gd name="connsiteY26" fmla="*/ 467139 h 3886200"/>
                <a:gd name="connsiteX27" fmla="*/ 4929809 w 7802218"/>
                <a:gd name="connsiteY27" fmla="*/ 695739 h 3886200"/>
                <a:gd name="connsiteX28" fmla="*/ 5267740 w 7802218"/>
                <a:gd name="connsiteY28" fmla="*/ 685800 h 3886200"/>
                <a:gd name="connsiteX29" fmla="*/ 5565913 w 7802218"/>
                <a:gd name="connsiteY29" fmla="*/ 974035 h 3886200"/>
                <a:gd name="connsiteX30" fmla="*/ 5536096 w 7802218"/>
                <a:gd name="connsiteY30" fmla="*/ 1302026 h 3886200"/>
                <a:gd name="connsiteX31" fmla="*/ 5436705 w 7802218"/>
                <a:gd name="connsiteY31" fmla="*/ 1401417 h 3886200"/>
                <a:gd name="connsiteX32" fmla="*/ 5635487 w 7802218"/>
                <a:gd name="connsiteY32" fmla="*/ 1451113 h 3886200"/>
                <a:gd name="connsiteX33" fmla="*/ 5883966 w 7802218"/>
                <a:gd name="connsiteY33" fmla="*/ 1361661 h 3886200"/>
                <a:gd name="connsiteX34" fmla="*/ 6072809 w 7802218"/>
                <a:gd name="connsiteY34" fmla="*/ 1580322 h 3886200"/>
                <a:gd name="connsiteX35" fmla="*/ 6062870 w 7802218"/>
                <a:gd name="connsiteY35" fmla="*/ 1719470 h 3886200"/>
                <a:gd name="connsiteX36" fmla="*/ 6294783 w 7802218"/>
                <a:gd name="connsiteY36" fmla="*/ 1749287 h 3886200"/>
                <a:gd name="connsiteX37" fmla="*/ 6599583 w 7802218"/>
                <a:gd name="connsiteY37" fmla="*/ 1825487 h 3886200"/>
                <a:gd name="connsiteX38" fmla="*/ 6828183 w 7802218"/>
                <a:gd name="connsiteY38" fmla="*/ 1901687 h 3886200"/>
                <a:gd name="connsiteX39" fmla="*/ 7132983 w 7802218"/>
                <a:gd name="connsiteY39" fmla="*/ 2054087 h 3886200"/>
                <a:gd name="connsiteX40" fmla="*/ 7166113 w 7802218"/>
                <a:gd name="connsiteY40" fmla="*/ 1898374 h 3886200"/>
                <a:gd name="connsiteX41" fmla="*/ 7017026 w 7802218"/>
                <a:gd name="connsiteY41" fmla="*/ 1649896 h 3886200"/>
                <a:gd name="connsiteX42" fmla="*/ 7017026 w 7802218"/>
                <a:gd name="connsiteY42" fmla="*/ 1550504 h 3886200"/>
                <a:gd name="connsiteX43" fmla="*/ 7007087 w 7802218"/>
                <a:gd name="connsiteY43" fmla="*/ 1302026 h 3886200"/>
                <a:gd name="connsiteX44" fmla="*/ 7205870 w 7802218"/>
                <a:gd name="connsiteY44" fmla="*/ 1083365 h 3886200"/>
                <a:gd name="connsiteX45" fmla="*/ 7325140 w 7802218"/>
                <a:gd name="connsiteY45" fmla="*/ 536713 h 3886200"/>
                <a:gd name="connsiteX46" fmla="*/ 7484166 w 7802218"/>
                <a:gd name="connsiteY46" fmla="*/ 228600 h 3886200"/>
                <a:gd name="connsiteX47" fmla="*/ 7663070 w 7802218"/>
                <a:gd name="connsiteY47" fmla="*/ 19878 h 3886200"/>
                <a:gd name="connsiteX48" fmla="*/ 7802218 w 7802218"/>
                <a:gd name="connsiteY48" fmla="*/ 9939 h 3886200"/>
                <a:gd name="connsiteX49" fmla="*/ 7583557 w 7802218"/>
                <a:gd name="connsiteY49" fmla="*/ 467139 h 3886200"/>
                <a:gd name="connsiteX50" fmla="*/ 7494105 w 7802218"/>
                <a:gd name="connsiteY50" fmla="*/ 894522 h 3886200"/>
                <a:gd name="connsiteX51" fmla="*/ 7484166 w 7802218"/>
                <a:gd name="connsiteY51" fmla="*/ 1272209 h 3886200"/>
                <a:gd name="connsiteX52" fmla="*/ 7533861 w 7802218"/>
                <a:gd name="connsiteY52" fmla="*/ 1600200 h 3886200"/>
                <a:gd name="connsiteX53" fmla="*/ 7583557 w 7802218"/>
                <a:gd name="connsiteY53" fmla="*/ 1669774 h 3886200"/>
                <a:gd name="connsiteX54" fmla="*/ 7663070 w 7802218"/>
                <a:gd name="connsiteY54" fmla="*/ 2017644 h 3886200"/>
                <a:gd name="connsiteX55" fmla="*/ 7663070 w 7802218"/>
                <a:gd name="connsiteY55" fmla="*/ 2136913 h 3886200"/>
                <a:gd name="connsiteX56" fmla="*/ 7653131 w 7802218"/>
                <a:gd name="connsiteY56" fmla="*/ 2405270 h 3886200"/>
                <a:gd name="connsiteX57" fmla="*/ 7603435 w 7802218"/>
                <a:gd name="connsiteY57" fmla="*/ 2544417 h 3886200"/>
                <a:gd name="connsiteX58" fmla="*/ 7361583 w 7802218"/>
                <a:gd name="connsiteY58" fmla="*/ 3044687 h 3886200"/>
                <a:gd name="connsiteX59" fmla="*/ 6370983 w 7802218"/>
                <a:gd name="connsiteY59" fmla="*/ 3120887 h 3886200"/>
                <a:gd name="connsiteX60" fmla="*/ 5608983 w 7802218"/>
                <a:gd name="connsiteY60" fmla="*/ 2511287 h 3886200"/>
                <a:gd name="connsiteX61" fmla="*/ 5367131 w 7802218"/>
                <a:gd name="connsiteY61" fmla="*/ 2107096 h 3886200"/>
                <a:gd name="connsiteX62" fmla="*/ 4721087 w 7802218"/>
                <a:gd name="connsiteY62" fmla="*/ 1470991 h 3886200"/>
                <a:gd name="connsiteX63" fmla="*/ 4949687 w 7802218"/>
                <a:gd name="connsiteY63" fmla="*/ 2226365 h 3886200"/>
                <a:gd name="connsiteX64" fmla="*/ 4681331 w 7802218"/>
                <a:gd name="connsiteY64" fmla="*/ 2345635 h 3886200"/>
                <a:gd name="connsiteX65" fmla="*/ 4134679 w 7802218"/>
                <a:gd name="connsiteY65" fmla="*/ 1679713 h 3886200"/>
                <a:gd name="connsiteX66" fmla="*/ 3826566 w 7802218"/>
                <a:gd name="connsiteY66" fmla="*/ 1789044 h 3886200"/>
                <a:gd name="connsiteX67" fmla="*/ 3578087 w 7802218"/>
                <a:gd name="connsiteY67" fmla="*/ 2216426 h 3886200"/>
                <a:gd name="connsiteX68" fmla="*/ 3478696 w 7802218"/>
                <a:gd name="connsiteY68" fmla="*/ 2266122 h 3886200"/>
                <a:gd name="connsiteX69" fmla="*/ 3071192 w 7802218"/>
                <a:gd name="connsiteY69" fmla="*/ 2305878 h 3886200"/>
                <a:gd name="connsiteX70" fmla="*/ 2782957 w 7802218"/>
                <a:gd name="connsiteY70" fmla="*/ 2365513 h 3886200"/>
                <a:gd name="connsiteX71" fmla="*/ 2763079 w 7802218"/>
                <a:gd name="connsiteY71" fmla="*/ 2663687 h 3886200"/>
                <a:gd name="connsiteX72" fmla="*/ 2753140 w 7802218"/>
                <a:gd name="connsiteY72" fmla="*/ 2792896 h 3886200"/>
                <a:gd name="connsiteX73" fmla="*/ 2743200 w 7802218"/>
                <a:gd name="connsiteY73" fmla="*/ 2862470 h 3886200"/>
                <a:gd name="connsiteX74" fmla="*/ 2723322 w 7802218"/>
                <a:gd name="connsiteY74" fmla="*/ 2882348 h 3886200"/>
                <a:gd name="connsiteX75" fmla="*/ 2564296 w 7802218"/>
                <a:gd name="connsiteY75" fmla="*/ 3309730 h 3886200"/>
                <a:gd name="connsiteX76" fmla="*/ 2594113 w 7802218"/>
                <a:gd name="connsiteY76" fmla="*/ 3399183 h 3886200"/>
                <a:gd name="connsiteX77" fmla="*/ 2454966 w 7802218"/>
                <a:gd name="connsiteY77" fmla="*/ 3737113 h 3886200"/>
                <a:gd name="connsiteX78" fmla="*/ 2196548 w 7802218"/>
                <a:gd name="connsiteY78" fmla="*/ 3886200 h 3886200"/>
                <a:gd name="connsiteX79" fmla="*/ 2077279 w 7802218"/>
                <a:gd name="connsiteY79" fmla="*/ 3886200 h 3886200"/>
                <a:gd name="connsiteX80" fmla="*/ 1490870 w 7802218"/>
                <a:gd name="connsiteY80" fmla="*/ 3756991 h 3886200"/>
                <a:gd name="connsiteX81" fmla="*/ 1103244 w 7802218"/>
                <a:gd name="connsiteY81" fmla="*/ 3409122 h 3886200"/>
                <a:gd name="connsiteX82" fmla="*/ 1053548 w 7802218"/>
                <a:gd name="connsiteY82" fmla="*/ 3319670 h 3886200"/>
                <a:gd name="connsiteX83" fmla="*/ 755374 w 7802218"/>
                <a:gd name="connsiteY83" fmla="*/ 2852530 h 3886200"/>
                <a:gd name="connsiteX84" fmla="*/ 745435 w 7802218"/>
                <a:gd name="connsiteY84" fmla="*/ 2763078 h 3886200"/>
                <a:gd name="connsiteX85" fmla="*/ 725557 w 7802218"/>
                <a:gd name="connsiteY85" fmla="*/ 2723322 h 3886200"/>
                <a:gd name="connsiteX86" fmla="*/ 715618 w 7802218"/>
                <a:gd name="connsiteY86" fmla="*/ 2693504 h 3886200"/>
                <a:gd name="connsiteX87" fmla="*/ 536713 w 7802218"/>
                <a:gd name="connsiteY87" fmla="*/ 2454965 h 3886200"/>
                <a:gd name="connsiteX88" fmla="*/ 168966 w 7802218"/>
                <a:gd name="connsiteY88" fmla="*/ 2226365 h 3886200"/>
                <a:gd name="connsiteX89" fmla="*/ 0 w 7802218"/>
                <a:gd name="connsiteY89" fmla="*/ 1958009 h 3886200"/>
                <a:gd name="connsiteX90" fmla="*/ 337931 w 7802218"/>
                <a:gd name="connsiteY90" fmla="*/ 1769165 h 3886200"/>
                <a:gd name="connsiteX0" fmla="*/ 337931 w 7802218"/>
                <a:gd name="connsiteY0" fmla="*/ 1769165 h 3886200"/>
                <a:gd name="connsiteX1" fmla="*/ 1063487 w 7802218"/>
                <a:gd name="connsiteY1" fmla="*/ 2077278 h 3886200"/>
                <a:gd name="connsiteX2" fmla="*/ 1550505 w 7802218"/>
                <a:gd name="connsiteY2" fmla="*/ 2574235 h 3886200"/>
                <a:gd name="connsiteX3" fmla="*/ 1610140 w 7802218"/>
                <a:gd name="connsiteY3" fmla="*/ 2653748 h 3886200"/>
                <a:gd name="connsiteX4" fmla="*/ 1838740 w 7802218"/>
                <a:gd name="connsiteY4" fmla="*/ 3011557 h 3886200"/>
                <a:gd name="connsiteX5" fmla="*/ 1918253 w 7802218"/>
                <a:gd name="connsiteY5" fmla="*/ 2564296 h 3886200"/>
                <a:gd name="connsiteX6" fmla="*/ 1958009 w 7802218"/>
                <a:gd name="connsiteY6" fmla="*/ 2474844 h 3886200"/>
                <a:gd name="connsiteX7" fmla="*/ 2027583 w 7802218"/>
                <a:gd name="connsiteY7" fmla="*/ 2097157 h 3886200"/>
                <a:gd name="connsiteX8" fmla="*/ 1779105 w 7802218"/>
                <a:gd name="connsiteY8" fmla="*/ 1639957 h 3886200"/>
                <a:gd name="connsiteX9" fmla="*/ 2554357 w 7802218"/>
                <a:gd name="connsiteY9" fmla="*/ 1500809 h 3886200"/>
                <a:gd name="connsiteX10" fmla="*/ 2782957 w 7802218"/>
                <a:gd name="connsiteY10" fmla="*/ 1649896 h 3886200"/>
                <a:gd name="connsiteX11" fmla="*/ 2991679 w 7802218"/>
                <a:gd name="connsiteY11" fmla="*/ 1560444 h 3886200"/>
                <a:gd name="connsiteX12" fmla="*/ 3081131 w 7802218"/>
                <a:gd name="connsiteY12" fmla="*/ 1192696 h 3886200"/>
                <a:gd name="connsiteX13" fmla="*/ 3289853 w 7802218"/>
                <a:gd name="connsiteY13" fmla="*/ 1182757 h 3886200"/>
                <a:gd name="connsiteX14" fmla="*/ 3279913 w 7802218"/>
                <a:gd name="connsiteY14" fmla="*/ 1510748 h 3886200"/>
                <a:gd name="connsiteX15" fmla="*/ 3667540 w 7802218"/>
                <a:gd name="connsiteY15" fmla="*/ 1341783 h 3886200"/>
                <a:gd name="connsiteX16" fmla="*/ 3727174 w 7802218"/>
                <a:gd name="connsiteY16" fmla="*/ 1063487 h 3886200"/>
                <a:gd name="connsiteX17" fmla="*/ 3876261 w 7802218"/>
                <a:gd name="connsiteY17" fmla="*/ 1013791 h 3886200"/>
                <a:gd name="connsiteX18" fmla="*/ 4015409 w 7802218"/>
                <a:gd name="connsiteY18" fmla="*/ 1212574 h 3886200"/>
                <a:gd name="connsiteX19" fmla="*/ 4383157 w 7802218"/>
                <a:gd name="connsiteY19" fmla="*/ 1083365 h 3886200"/>
                <a:gd name="connsiteX20" fmla="*/ 4472609 w 7802218"/>
                <a:gd name="connsiteY20" fmla="*/ 765313 h 3886200"/>
                <a:gd name="connsiteX21" fmla="*/ 4472609 w 7802218"/>
                <a:gd name="connsiteY21" fmla="*/ 318052 h 3886200"/>
                <a:gd name="connsiteX22" fmla="*/ 4522305 w 7802218"/>
                <a:gd name="connsiteY22" fmla="*/ 119270 h 3886200"/>
                <a:gd name="connsiteX23" fmla="*/ 4850296 w 7802218"/>
                <a:gd name="connsiteY23" fmla="*/ 0 h 3886200"/>
                <a:gd name="connsiteX24" fmla="*/ 4840357 w 7802218"/>
                <a:gd name="connsiteY24" fmla="*/ 347870 h 3886200"/>
                <a:gd name="connsiteX25" fmla="*/ 5088835 w 7802218"/>
                <a:gd name="connsiteY25" fmla="*/ 268357 h 3886200"/>
                <a:gd name="connsiteX26" fmla="*/ 5098774 w 7802218"/>
                <a:gd name="connsiteY26" fmla="*/ 467139 h 3886200"/>
                <a:gd name="connsiteX27" fmla="*/ 4929809 w 7802218"/>
                <a:gd name="connsiteY27" fmla="*/ 695739 h 3886200"/>
                <a:gd name="connsiteX28" fmla="*/ 5267740 w 7802218"/>
                <a:gd name="connsiteY28" fmla="*/ 685800 h 3886200"/>
                <a:gd name="connsiteX29" fmla="*/ 5565913 w 7802218"/>
                <a:gd name="connsiteY29" fmla="*/ 974035 h 3886200"/>
                <a:gd name="connsiteX30" fmla="*/ 5536096 w 7802218"/>
                <a:gd name="connsiteY30" fmla="*/ 1302026 h 3886200"/>
                <a:gd name="connsiteX31" fmla="*/ 5436705 w 7802218"/>
                <a:gd name="connsiteY31" fmla="*/ 1401417 h 3886200"/>
                <a:gd name="connsiteX32" fmla="*/ 5635487 w 7802218"/>
                <a:gd name="connsiteY32" fmla="*/ 1451113 h 3886200"/>
                <a:gd name="connsiteX33" fmla="*/ 5883966 w 7802218"/>
                <a:gd name="connsiteY33" fmla="*/ 1361661 h 3886200"/>
                <a:gd name="connsiteX34" fmla="*/ 6072809 w 7802218"/>
                <a:gd name="connsiteY34" fmla="*/ 1580322 h 3886200"/>
                <a:gd name="connsiteX35" fmla="*/ 6294783 w 7802218"/>
                <a:gd name="connsiteY35" fmla="*/ 1749287 h 3886200"/>
                <a:gd name="connsiteX36" fmla="*/ 6599583 w 7802218"/>
                <a:gd name="connsiteY36" fmla="*/ 1825487 h 3886200"/>
                <a:gd name="connsiteX37" fmla="*/ 6828183 w 7802218"/>
                <a:gd name="connsiteY37" fmla="*/ 1901687 h 3886200"/>
                <a:gd name="connsiteX38" fmla="*/ 7132983 w 7802218"/>
                <a:gd name="connsiteY38" fmla="*/ 2054087 h 3886200"/>
                <a:gd name="connsiteX39" fmla="*/ 7166113 w 7802218"/>
                <a:gd name="connsiteY39" fmla="*/ 1898374 h 3886200"/>
                <a:gd name="connsiteX40" fmla="*/ 7017026 w 7802218"/>
                <a:gd name="connsiteY40" fmla="*/ 1649896 h 3886200"/>
                <a:gd name="connsiteX41" fmla="*/ 7017026 w 7802218"/>
                <a:gd name="connsiteY41" fmla="*/ 1550504 h 3886200"/>
                <a:gd name="connsiteX42" fmla="*/ 7007087 w 7802218"/>
                <a:gd name="connsiteY42" fmla="*/ 1302026 h 3886200"/>
                <a:gd name="connsiteX43" fmla="*/ 7205870 w 7802218"/>
                <a:gd name="connsiteY43" fmla="*/ 1083365 h 3886200"/>
                <a:gd name="connsiteX44" fmla="*/ 7325140 w 7802218"/>
                <a:gd name="connsiteY44" fmla="*/ 536713 h 3886200"/>
                <a:gd name="connsiteX45" fmla="*/ 7484166 w 7802218"/>
                <a:gd name="connsiteY45" fmla="*/ 228600 h 3886200"/>
                <a:gd name="connsiteX46" fmla="*/ 7663070 w 7802218"/>
                <a:gd name="connsiteY46" fmla="*/ 19878 h 3886200"/>
                <a:gd name="connsiteX47" fmla="*/ 7802218 w 7802218"/>
                <a:gd name="connsiteY47" fmla="*/ 9939 h 3886200"/>
                <a:gd name="connsiteX48" fmla="*/ 7583557 w 7802218"/>
                <a:gd name="connsiteY48" fmla="*/ 467139 h 3886200"/>
                <a:gd name="connsiteX49" fmla="*/ 7494105 w 7802218"/>
                <a:gd name="connsiteY49" fmla="*/ 894522 h 3886200"/>
                <a:gd name="connsiteX50" fmla="*/ 7484166 w 7802218"/>
                <a:gd name="connsiteY50" fmla="*/ 1272209 h 3886200"/>
                <a:gd name="connsiteX51" fmla="*/ 7533861 w 7802218"/>
                <a:gd name="connsiteY51" fmla="*/ 1600200 h 3886200"/>
                <a:gd name="connsiteX52" fmla="*/ 7583557 w 7802218"/>
                <a:gd name="connsiteY52" fmla="*/ 1669774 h 3886200"/>
                <a:gd name="connsiteX53" fmla="*/ 7663070 w 7802218"/>
                <a:gd name="connsiteY53" fmla="*/ 2017644 h 3886200"/>
                <a:gd name="connsiteX54" fmla="*/ 7663070 w 7802218"/>
                <a:gd name="connsiteY54" fmla="*/ 2136913 h 3886200"/>
                <a:gd name="connsiteX55" fmla="*/ 7653131 w 7802218"/>
                <a:gd name="connsiteY55" fmla="*/ 2405270 h 3886200"/>
                <a:gd name="connsiteX56" fmla="*/ 7603435 w 7802218"/>
                <a:gd name="connsiteY56" fmla="*/ 2544417 h 3886200"/>
                <a:gd name="connsiteX57" fmla="*/ 7361583 w 7802218"/>
                <a:gd name="connsiteY57" fmla="*/ 3044687 h 3886200"/>
                <a:gd name="connsiteX58" fmla="*/ 6370983 w 7802218"/>
                <a:gd name="connsiteY58" fmla="*/ 3120887 h 3886200"/>
                <a:gd name="connsiteX59" fmla="*/ 5608983 w 7802218"/>
                <a:gd name="connsiteY59" fmla="*/ 2511287 h 3886200"/>
                <a:gd name="connsiteX60" fmla="*/ 5367131 w 7802218"/>
                <a:gd name="connsiteY60" fmla="*/ 2107096 h 3886200"/>
                <a:gd name="connsiteX61" fmla="*/ 4721087 w 7802218"/>
                <a:gd name="connsiteY61" fmla="*/ 1470991 h 3886200"/>
                <a:gd name="connsiteX62" fmla="*/ 4949687 w 7802218"/>
                <a:gd name="connsiteY62" fmla="*/ 2226365 h 3886200"/>
                <a:gd name="connsiteX63" fmla="*/ 4681331 w 7802218"/>
                <a:gd name="connsiteY63" fmla="*/ 2345635 h 3886200"/>
                <a:gd name="connsiteX64" fmla="*/ 4134679 w 7802218"/>
                <a:gd name="connsiteY64" fmla="*/ 1679713 h 3886200"/>
                <a:gd name="connsiteX65" fmla="*/ 3826566 w 7802218"/>
                <a:gd name="connsiteY65" fmla="*/ 1789044 h 3886200"/>
                <a:gd name="connsiteX66" fmla="*/ 3578087 w 7802218"/>
                <a:gd name="connsiteY66" fmla="*/ 2216426 h 3886200"/>
                <a:gd name="connsiteX67" fmla="*/ 3478696 w 7802218"/>
                <a:gd name="connsiteY67" fmla="*/ 2266122 h 3886200"/>
                <a:gd name="connsiteX68" fmla="*/ 3071192 w 7802218"/>
                <a:gd name="connsiteY68" fmla="*/ 2305878 h 3886200"/>
                <a:gd name="connsiteX69" fmla="*/ 2782957 w 7802218"/>
                <a:gd name="connsiteY69" fmla="*/ 2365513 h 3886200"/>
                <a:gd name="connsiteX70" fmla="*/ 2763079 w 7802218"/>
                <a:gd name="connsiteY70" fmla="*/ 2663687 h 3886200"/>
                <a:gd name="connsiteX71" fmla="*/ 2753140 w 7802218"/>
                <a:gd name="connsiteY71" fmla="*/ 2792896 h 3886200"/>
                <a:gd name="connsiteX72" fmla="*/ 2743200 w 7802218"/>
                <a:gd name="connsiteY72" fmla="*/ 2862470 h 3886200"/>
                <a:gd name="connsiteX73" fmla="*/ 2723322 w 7802218"/>
                <a:gd name="connsiteY73" fmla="*/ 2882348 h 3886200"/>
                <a:gd name="connsiteX74" fmla="*/ 2564296 w 7802218"/>
                <a:gd name="connsiteY74" fmla="*/ 3309730 h 3886200"/>
                <a:gd name="connsiteX75" fmla="*/ 2594113 w 7802218"/>
                <a:gd name="connsiteY75" fmla="*/ 3399183 h 3886200"/>
                <a:gd name="connsiteX76" fmla="*/ 2454966 w 7802218"/>
                <a:gd name="connsiteY76" fmla="*/ 3737113 h 3886200"/>
                <a:gd name="connsiteX77" fmla="*/ 2196548 w 7802218"/>
                <a:gd name="connsiteY77" fmla="*/ 3886200 h 3886200"/>
                <a:gd name="connsiteX78" fmla="*/ 2077279 w 7802218"/>
                <a:gd name="connsiteY78" fmla="*/ 3886200 h 3886200"/>
                <a:gd name="connsiteX79" fmla="*/ 1490870 w 7802218"/>
                <a:gd name="connsiteY79" fmla="*/ 3756991 h 3886200"/>
                <a:gd name="connsiteX80" fmla="*/ 1103244 w 7802218"/>
                <a:gd name="connsiteY80" fmla="*/ 3409122 h 3886200"/>
                <a:gd name="connsiteX81" fmla="*/ 1053548 w 7802218"/>
                <a:gd name="connsiteY81" fmla="*/ 3319670 h 3886200"/>
                <a:gd name="connsiteX82" fmla="*/ 755374 w 7802218"/>
                <a:gd name="connsiteY82" fmla="*/ 2852530 h 3886200"/>
                <a:gd name="connsiteX83" fmla="*/ 745435 w 7802218"/>
                <a:gd name="connsiteY83" fmla="*/ 2763078 h 3886200"/>
                <a:gd name="connsiteX84" fmla="*/ 725557 w 7802218"/>
                <a:gd name="connsiteY84" fmla="*/ 2723322 h 3886200"/>
                <a:gd name="connsiteX85" fmla="*/ 715618 w 7802218"/>
                <a:gd name="connsiteY85" fmla="*/ 2693504 h 3886200"/>
                <a:gd name="connsiteX86" fmla="*/ 536713 w 7802218"/>
                <a:gd name="connsiteY86" fmla="*/ 2454965 h 3886200"/>
                <a:gd name="connsiteX87" fmla="*/ 168966 w 7802218"/>
                <a:gd name="connsiteY87" fmla="*/ 2226365 h 3886200"/>
                <a:gd name="connsiteX88" fmla="*/ 0 w 7802218"/>
                <a:gd name="connsiteY88" fmla="*/ 1958009 h 3886200"/>
                <a:gd name="connsiteX89" fmla="*/ 337931 w 7802218"/>
                <a:gd name="connsiteY89" fmla="*/ 1769165 h 3886200"/>
                <a:gd name="connsiteX0" fmla="*/ 337931 w 7802218"/>
                <a:gd name="connsiteY0" fmla="*/ 1769165 h 3886200"/>
                <a:gd name="connsiteX1" fmla="*/ 1063487 w 7802218"/>
                <a:gd name="connsiteY1" fmla="*/ 2077278 h 3886200"/>
                <a:gd name="connsiteX2" fmla="*/ 1550505 w 7802218"/>
                <a:gd name="connsiteY2" fmla="*/ 2574235 h 3886200"/>
                <a:gd name="connsiteX3" fmla="*/ 1610140 w 7802218"/>
                <a:gd name="connsiteY3" fmla="*/ 2653748 h 3886200"/>
                <a:gd name="connsiteX4" fmla="*/ 1838740 w 7802218"/>
                <a:gd name="connsiteY4" fmla="*/ 3011557 h 3886200"/>
                <a:gd name="connsiteX5" fmla="*/ 1918253 w 7802218"/>
                <a:gd name="connsiteY5" fmla="*/ 2564296 h 3886200"/>
                <a:gd name="connsiteX6" fmla="*/ 1958009 w 7802218"/>
                <a:gd name="connsiteY6" fmla="*/ 2474844 h 3886200"/>
                <a:gd name="connsiteX7" fmla="*/ 2027583 w 7802218"/>
                <a:gd name="connsiteY7" fmla="*/ 2097157 h 3886200"/>
                <a:gd name="connsiteX8" fmla="*/ 1779105 w 7802218"/>
                <a:gd name="connsiteY8" fmla="*/ 1639957 h 3886200"/>
                <a:gd name="connsiteX9" fmla="*/ 2554357 w 7802218"/>
                <a:gd name="connsiteY9" fmla="*/ 1500809 h 3886200"/>
                <a:gd name="connsiteX10" fmla="*/ 2782957 w 7802218"/>
                <a:gd name="connsiteY10" fmla="*/ 1649896 h 3886200"/>
                <a:gd name="connsiteX11" fmla="*/ 2991679 w 7802218"/>
                <a:gd name="connsiteY11" fmla="*/ 1560444 h 3886200"/>
                <a:gd name="connsiteX12" fmla="*/ 3081131 w 7802218"/>
                <a:gd name="connsiteY12" fmla="*/ 1192696 h 3886200"/>
                <a:gd name="connsiteX13" fmla="*/ 3289853 w 7802218"/>
                <a:gd name="connsiteY13" fmla="*/ 1182757 h 3886200"/>
                <a:gd name="connsiteX14" fmla="*/ 3279913 w 7802218"/>
                <a:gd name="connsiteY14" fmla="*/ 1510748 h 3886200"/>
                <a:gd name="connsiteX15" fmla="*/ 3667540 w 7802218"/>
                <a:gd name="connsiteY15" fmla="*/ 1341783 h 3886200"/>
                <a:gd name="connsiteX16" fmla="*/ 3727174 w 7802218"/>
                <a:gd name="connsiteY16" fmla="*/ 1063487 h 3886200"/>
                <a:gd name="connsiteX17" fmla="*/ 3876261 w 7802218"/>
                <a:gd name="connsiteY17" fmla="*/ 1013791 h 3886200"/>
                <a:gd name="connsiteX18" fmla="*/ 4015409 w 7802218"/>
                <a:gd name="connsiteY18" fmla="*/ 1212574 h 3886200"/>
                <a:gd name="connsiteX19" fmla="*/ 4383157 w 7802218"/>
                <a:gd name="connsiteY19" fmla="*/ 1083365 h 3886200"/>
                <a:gd name="connsiteX20" fmla="*/ 4472609 w 7802218"/>
                <a:gd name="connsiteY20" fmla="*/ 765313 h 3886200"/>
                <a:gd name="connsiteX21" fmla="*/ 4472609 w 7802218"/>
                <a:gd name="connsiteY21" fmla="*/ 318052 h 3886200"/>
                <a:gd name="connsiteX22" fmla="*/ 4522305 w 7802218"/>
                <a:gd name="connsiteY22" fmla="*/ 119270 h 3886200"/>
                <a:gd name="connsiteX23" fmla="*/ 4850296 w 7802218"/>
                <a:gd name="connsiteY23" fmla="*/ 0 h 3886200"/>
                <a:gd name="connsiteX24" fmla="*/ 4840357 w 7802218"/>
                <a:gd name="connsiteY24" fmla="*/ 347870 h 3886200"/>
                <a:gd name="connsiteX25" fmla="*/ 5088835 w 7802218"/>
                <a:gd name="connsiteY25" fmla="*/ 268357 h 3886200"/>
                <a:gd name="connsiteX26" fmla="*/ 5098774 w 7802218"/>
                <a:gd name="connsiteY26" fmla="*/ 467139 h 3886200"/>
                <a:gd name="connsiteX27" fmla="*/ 4929809 w 7802218"/>
                <a:gd name="connsiteY27" fmla="*/ 695739 h 3886200"/>
                <a:gd name="connsiteX28" fmla="*/ 5267740 w 7802218"/>
                <a:gd name="connsiteY28" fmla="*/ 685800 h 3886200"/>
                <a:gd name="connsiteX29" fmla="*/ 5565913 w 7802218"/>
                <a:gd name="connsiteY29" fmla="*/ 974035 h 3886200"/>
                <a:gd name="connsiteX30" fmla="*/ 5536096 w 7802218"/>
                <a:gd name="connsiteY30" fmla="*/ 1302026 h 3886200"/>
                <a:gd name="connsiteX31" fmla="*/ 5436705 w 7802218"/>
                <a:gd name="connsiteY31" fmla="*/ 1401417 h 3886200"/>
                <a:gd name="connsiteX32" fmla="*/ 5635487 w 7802218"/>
                <a:gd name="connsiteY32" fmla="*/ 1451113 h 3886200"/>
                <a:gd name="connsiteX33" fmla="*/ 5883966 w 7802218"/>
                <a:gd name="connsiteY33" fmla="*/ 1361661 h 3886200"/>
                <a:gd name="connsiteX34" fmla="*/ 6072809 w 7802218"/>
                <a:gd name="connsiteY34" fmla="*/ 1580322 h 3886200"/>
                <a:gd name="connsiteX35" fmla="*/ 6294783 w 7802218"/>
                <a:gd name="connsiteY35" fmla="*/ 1749287 h 3886200"/>
                <a:gd name="connsiteX36" fmla="*/ 6599583 w 7802218"/>
                <a:gd name="connsiteY36" fmla="*/ 1825487 h 3886200"/>
                <a:gd name="connsiteX37" fmla="*/ 6828183 w 7802218"/>
                <a:gd name="connsiteY37" fmla="*/ 1901687 h 3886200"/>
                <a:gd name="connsiteX38" fmla="*/ 7132983 w 7802218"/>
                <a:gd name="connsiteY38" fmla="*/ 2054087 h 3886200"/>
                <a:gd name="connsiteX39" fmla="*/ 7166113 w 7802218"/>
                <a:gd name="connsiteY39" fmla="*/ 1898374 h 3886200"/>
                <a:gd name="connsiteX40" fmla="*/ 7017026 w 7802218"/>
                <a:gd name="connsiteY40" fmla="*/ 1649896 h 3886200"/>
                <a:gd name="connsiteX41" fmla="*/ 7017026 w 7802218"/>
                <a:gd name="connsiteY41" fmla="*/ 1550504 h 3886200"/>
                <a:gd name="connsiteX42" fmla="*/ 7007087 w 7802218"/>
                <a:gd name="connsiteY42" fmla="*/ 1302026 h 3886200"/>
                <a:gd name="connsiteX43" fmla="*/ 7092925 w 7802218"/>
                <a:gd name="connsiteY43" fmla="*/ 953047 h 3886200"/>
                <a:gd name="connsiteX44" fmla="*/ 7325140 w 7802218"/>
                <a:gd name="connsiteY44" fmla="*/ 536713 h 3886200"/>
                <a:gd name="connsiteX45" fmla="*/ 7484166 w 7802218"/>
                <a:gd name="connsiteY45" fmla="*/ 228600 h 3886200"/>
                <a:gd name="connsiteX46" fmla="*/ 7663070 w 7802218"/>
                <a:gd name="connsiteY46" fmla="*/ 19878 h 3886200"/>
                <a:gd name="connsiteX47" fmla="*/ 7802218 w 7802218"/>
                <a:gd name="connsiteY47" fmla="*/ 9939 h 3886200"/>
                <a:gd name="connsiteX48" fmla="*/ 7583557 w 7802218"/>
                <a:gd name="connsiteY48" fmla="*/ 467139 h 3886200"/>
                <a:gd name="connsiteX49" fmla="*/ 7494105 w 7802218"/>
                <a:gd name="connsiteY49" fmla="*/ 894522 h 3886200"/>
                <a:gd name="connsiteX50" fmla="*/ 7484166 w 7802218"/>
                <a:gd name="connsiteY50" fmla="*/ 1272209 h 3886200"/>
                <a:gd name="connsiteX51" fmla="*/ 7533861 w 7802218"/>
                <a:gd name="connsiteY51" fmla="*/ 1600200 h 3886200"/>
                <a:gd name="connsiteX52" fmla="*/ 7583557 w 7802218"/>
                <a:gd name="connsiteY52" fmla="*/ 1669774 h 3886200"/>
                <a:gd name="connsiteX53" fmla="*/ 7663070 w 7802218"/>
                <a:gd name="connsiteY53" fmla="*/ 2017644 h 3886200"/>
                <a:gd name="connsiteX54" fmla="*/ 7663070 w 7802218"/>
                <a:gd name="connsiteY54" fmla="*/ 2136913 h 3886200"/>
                <a:gd name="connsiteX55" fmla="*/ 7653131 w 7802218"/>
                <a:gd name="connsiteY55" fmla="*/ 2405270 h 3886200"/>
                <a:gd name="connsiteX56" fmla="*/ 7603435 w 7802218"/>
                <a:gd name="connsiteY56" fmla="*/ 2544417 h 3886200"/>
                <a:gd name="connsiteX57" fmla="*/ 7361583 w 7802218"/>
                <a:gd name="connsiteY57" fmla="*/ 3044687 h 3886200"/>
                <a:gd name="connsiteX58" fmla="*/ 6370983 w 7802218"/>
                <a:gd name="connsiteY58" fmla="*/ 3120887 h 3886200"/>
                <a:gd name="connsiteX59" fmla="*/ 5608983 w 7802218"/>
                <a:gd name="connsiteY59" fmla="*/ 2511287 h 3886200"/>
                <a:gd name="connsiteX60" fmla="*/ 5367131 w 7802218"/>
                <a:gd name="connsiteY60" fmla="*/ 2107096 h 3886200"/>
                <a:gd name="connsiteX61" fmla="*/ 4721087 w 7802218"/>
                <a:gd name="connsiteY61" fmla="*/ 1470991 h 3886200"/>
                <a:gd name="connsiteX62" fmla="*/ 4949687 w 7802218"/>
                <a:gd name="connsiteY62" fmla="*/ 2226365 h 3886200"/>
                <a:gd name="connsiteX63" fmla="*/ 4681331 w 7802218"/>
                <a:gd name="connsiteY63" fmla="*/ 2345635 h 3886200"/>
                <a:gd name="connsiteX64" fmla="*/ 4134679 w 7802218"/>
                <a:gd name="connsiteY64" fmla="*/ 1679713 h 3886200"/>
                <a:gd name="connsiteX65" fmla="*/ 3826566 w 7802218"/>
                <a:gd name="connsiteY65" fmla="*/ 1789044 h 3886200"/>
                <a:gd name="connsiteX66" fmla="*/ 3578087 w 7802218"/>
                <a:gd name="connsiteY66" fmla="*/ 2216426 h 3886200"/>
                <a:gd name="connsiteX67" fmla="*/ 3478696 w 7802218"/>
                <a:gd name="connsiteY67" fmla="*/ 2266122 h 3886200"/>
                <a:gd name="connsiteX68" fmla="*/ 3071192 w 7802218"/>
                <a:gd name="connsiteY68" fmla="*/ 2305878 h 3886200"/>
                <a:gd name="connsiteX69" fmla="*/ 2782957 w 7802218"/>
                <a:gd name="connsiteY69" fmla="*/ 2365513 h 3886200"/>
                <a:gd name="connsiteX70" fmla="*/ 2763079 w 7802218"/>
                <a:gd name="connsiteY70" fmla="*/ 2663687 h 3886200"/>
                <a:gd name="connsiteX71" fmla="*/ 2753140 w 7802218"/>
                <a:gd name="connsiteY71" fmla="*/ 2792896 h 3886200"/>
                <a:gd name="connsiteX72" fmla="*/ 2743200 w 7802218"/>
                <a:gd name="connsiteY72" fmla="*/ 2862470 h 3886200"/>
                <a:gd name="connsiteX73" fmla="*/ 2723322 w 7802218"/>
                <a:gd name="connsiteY73" fmla="*/ 2882348 h 3886200"/>
                <a:gd name="connsiteX74" fmla="*/ 2564296 w 7802218"/>
                <a:gd name="connsiteY74" fmla="*/ 3309730 h 3886200"/>
                <a:gd name="connsiteX75" fmla="*/ 2594113 w 7802218"/>
                <a:gd name="connsiteY75" fmla="*/ 3399183 h 3886200"/>
                <a:gd name="connsiteX76" fmla="*/ 2454966 w 7802218"/>
                <a:gd name="connsiteY76" fmla="*/ 3737113 h 3886200"/>
                <a:gd name="connsiteX77" fmla="*/ 2196548 w 7802218"/>
                <a:gd name="connsiteY77" fmla="*/ 3886200 h 3886200"/>
                <a:gd name="connsiteX78" fmla="*/ 2077279 w 7802218"/>
                <a:gd name="connsiteY78" fmla="*/ 3886200 h 3886200"/>
                <a:gd name="connsiteX79" fmla="*/ 1490870 w 7802218"/>
                <a:gd name="connsiteY79" fmla="*/ 3756991 h 3886200"/>
                <a:gd name="connsiteX80" fmla="*/ 1103244 w 7802218"/>
                <a:gd name="connsiteY80" fmla="*/ 3409122 h 3886200"/>
                <a:gd name="connsiteX81" fmla="*/ 1053548 w 7802218"/>
                <a:gd name="connsiteY81" fmla="*/ 3319670 h 3886200"/>
                <a:gd name="connsiteX82" fmla="*/ 755374 w 7802218"/>
                <a:gd name="connsiteY82" fmla="*/ 2852530 h 3886200"/>
                <a:gd name="connsiteX83" fmla="*/ 745435 w 7802218"/>
                <a:gd name="connsiteY83" fmla="*/ 2763078 h 3886200"/>
                <a:gd name="connsiteX84" fmla="*/ 725557 w 7802218"/>
                <a:gd name="connsiteY84" fmla="*/ 2723322 h 3886200"/>
                <a:gd name="connsiteX85" fmla="*/ 715618 w 7802218"/>
                <a:gd name="connsiteY85" fmla="*/ 2693504 h 3886200"/>
                <a:gd name="connsiteX86" fmla="*/ 536713 w 7802218"/>
                <a:gd name="connsiteY86" fmla="*/ 2454965 h 3886200"/>
                <a:gd name="connsiteX87" fmla="*/ 168966 w 7802218"/>
                <a:gd name="connsiteY87" fmla="*/ 2226365 h 3886200"/>
                <a:gd name="connsiteX88" fmla="*/ 0 w 7802218"/>
                <a:gd name="connsiteY88" fmla="*/ 1958009 h 3886200"/>
                <a:gd name="connsiteX89" fmla="*/ 337931 w 7802218"/>
                <a:gd name="connsiteY89" fmla="*/ 1769165 h 3886200"/>
                <a:gd name="connsiteX0" fmla="*/ 337931 w 7802218"/>
                <a:gd name="connsiteY0" fmla="*/ 1769165 h 3886200"/>
                <a:gd name="connsiteX1" fmla="*/ 1063487 w 7802218"/>
                <a:gd name="connsiteY1" fmla="*/ 2077278 h 3886200"/>
                <a:gd name="connsiteX2" fmla="*/ 1550505 w 7802218"/>
                <a:gd name="connsiteY2" fmla="*/ 2574235 h 3886200"/>
                <a:gd name="connsiteX3" fmla="*/ 1610140 w 7802218"/>
                <a:gd name="connsiteY3" fmla="*/ 2653748 h 3886200"/>
                <a:gd name="connsiteX4" fmla="*/ 1838740 w 7802218"/>
                <a:gd name="connsiteY4" fmla="*/ 3011557 h 3886200"/>
                <a:gd name="connsiteX5" fmla="*/ 1918253 w 7802218"/>
                <a:gd name="connsiteY5" fmla="*/ 2564296 h 3886200"/>
                <a:gd name="connsiteX6" fmla="*/ 1958009 w 7802218"/>
                <a:gd name="connsiteY6" fmla="*/ 2474844 h 3886200"/>
                <a:gd name="connsiteX7" fmla="*/ 2027583 w 7802218"/>
                <a:gd name="connsiteY7" fmla="*/ 2097157 h 3886200"/>
                <a:gd name="connsiteX8" fmla="*/ 1779105 w 7802218"/>
                <a:gd name="connsiteY8" fmla="*/ 1639957 h 3886200"/>
                <a:gd name="connsiteX9" fmla="*/ 2554357 w 7802218"/>
                <a:gd name="connsiteY9" fmla="*/ 1500809 h 3886200"/>
                <a:gd name="connsiteX10" fmla="*/ 2782957 w 7802218"/>
                <a:gd name="connsiteY10" fmla="*/ 1649896 h 3886200"/>
                <a:gd name="connsiteX11" fmla="*/ 2991679 w 7802218"/>
                <a:gd name="connsiteY11" fmla="*/ 1560444 h 3886200"/>
                <a:gd name="connsiteX12" fmla="*/ 3081131 w 7802218"/>
                <a:gd name="connsiteY12" fmla="*/ 1192696 h 3886200"/>
                <a:gd name="connsiteX13" fmla="*/ 3289853 w 7802218"/>
                <a:gd name="connsiteY13" fmla="*/ 1182757 h 3886200"/>
                <a:gd name="connsiteX14" fmla="*/ 3279913 w 7802218"/>
                <a:gd name="connsiteY14" fmla="*/ 1510748 h 3886200"/>
                <a:gd name="connsiteX15" fmla="*/ 3667540 w 7802218"/>
                <a:gd name="connsiteY15" fmla="*/ 1341783 h 3886200"/>
                <a:gd name="connsiteX16" fmla="*/ 3727174 w 7802218"/>
                <a:gd name="connsiteY16" fmla="*/ 1063487 h 3886200"/>
                <a:gd name="connsiteX17" fmla="*/ 3876261 w 7802218"/>
                <a:gd name="connsiteY17" fmla="*/ 1013791 h 3886200"/>
                <a:gd name="connsiteX18" fmla="*/ 4015409 w 7802218"/>
                <a:gd name="connsiteY18" fmla="*/ 1212574 h 3886200"/>
                <a:gd name="connsiteX19" fmla="*/ 4383157 w 7802218"/>
                <a:gd name="connsiteY19" fmla="*/ 1083365 h 3886200"/>
                <a:gd name="connsiteX20" fmla="*/ 4472609 w 7802218"/>
                <a:gd name="connsiteY20" fmla="*/ 765313 h 3886200"/>
                <a:gd name="connsiteX21" fmla="*/ 4472609 w 7802218"/>
                <a:gd name="connsiteY21" fmla="*/ 318052 h 3886200"/>
                <a:gd name="connsiteX22" fmla="*/ 4522305 w 7802218"/>
                <a:gd name="connsiteY22" fmla="*/ 119270 h 3886200"/>
                <a:gd name="connsiteX23" fmla="*/ 4850296 w 7802218"/>
                <a:gd name="connsiteY23" fmla="*/ 0 h 3886200"/>
                <a:gd name="connsiteX24" fmla="*/ 4840357 w 7802218"/>
                <a:gd name="connsiteY24" fmla="*/ 347870 h 3886200"/>
                <a:gd name="connsiteX25" fmla="*/ 5088835 w 7802218"/>
                <a:gd name="connsiteY25" fmla="*/ 268357 h 3886200"/>
                <a:gd name="connsiteX26" fmla="*/ 5098774 w 7802218"/>
                <a:gd name="connsiteY26" fmla="*/ 467139 h 3886200"/>
                <a:gd name="connsiteX27" fmla="*/ 4929809 w 7802218"/>
                <a:gd name="connsiteY27" fmla="*/ 695739 h 3886200"/>
                <a:gd name="connsiteX28" fmla="*/ 5267740 w 7802218"/>
                <a:gd name="connsiteY28" fmla="*/ 685800 h 3886200"/>
                <a:gd name="connsiteX29" fmla="*/ 5565913 w 7802218"/>
                <a:gd name="connsiteY29" fmla="*/ 974035 h 3886200"/>
                <a:gd name="connsiteX30" fmla="*/ 5536096 w 7802218"/>
                <a:gd name="connsiteY30" fmla="*/ 1302026 h 3886200"/>
                <a:gd name="connsiteX31" fmla="*/ 5436705 w 7802218"/>
                <a:gd name="connsiteY31" fmla="*/ 1401417 h 3886200"/>
                <a:gd name="connsiteX32" fmla="*/ 5635487 w 7802218"/>
                <a:gd name="connsiteY32" fmla="*/ 1451113 h 3886200"/>
                <a:gd name="connsiteX33" fmla="*/ 5883966 w 7802218"/>
                <a:gd name="connsiteY33" fmla="*/ 1361661 h 3886200"/>
                <a:gd name="connsiteX34" fmla="*/ 6072809 w 7802218"/>
                <a:gd name="connsiteY34" fmla="*/ 1580322 h 3886200"/>
                <a:gd name="connsiteX35" fmla="*/ 6294783 w 7802218"/>
                <a:gd name="connsiteY35" fmla="*/ 1749287 h 3886200"/>
                <a:gd name="connsiteX36" fmla="*/ 6599583 w 7802218"/>
                <a:gd name="connsiteY36" fmla="*/ 1825487 h 3886200"/>
                <a:gd name="connsiteX37" fmla="*/ 6828183 w 7802218"/>
                <a:gd name="connsiteY37" fmla="*/ 1901687 h 3886200"/>
                <a:gd name="connsiteX38" fmla="*/ 7132983 w 7802218"/>
                <a:gd name="connsiteY38" fmla="*/ 2054087 h 3886200"/>
                <a:gd name="connsiteX39" fmla="*/ 7166113 w 7802218"/>
                <a:gd name="connsiteY39" fmla="*/ 1898374 h 3886200"/>
                <a:gd name="connsiteX40" fmla="*/ 7017026 w 7802218"/>
                <a:gd name="connsiteY40" fmla="*/ 1649896 h 3886200"/>
                <a:gd name="connsiteX41" fmla="*/ 7017026 w 7802218"/>
                <a:gd name="connsiteY41" fmla="*/ 1550504 h 3886200"/>
                <a:gd name="connsiteX42" fmla="*/ 7007087 w 7802218"/>
                <a:gd name="connsiteY42" fmla="*/ 1302026 h 3886200"/>
                <a:gd name="connsiteX43" fmla="*/ 7092925 w 7802218"/>
                <a:gd name="connsiteY43" fmla="*/ 953047 h 3886200"/>
                <a:gd name="connsiteX44" fmla="*/ 7270249 w 7802218"/>
                <a:gd name="connsiteY44" fmla="*/ 476524 h 3886200"/>
                <a:gd name="connsiteX45" fmla="*/ 7484166 w 7802218"/>
                <a:gd name="connsiteY45" fmla="*/ 228600 h 3886200"/>
                <a:gd name="connsiteX46" fmla="*/ 7663070 w 7802218"/>
                <a:gd name="connsiteY46" fmla="*/ 19878 h 3886200"/>
                <a:gd name="connsiteX47" fmla="*/ 7802218 w 7802218"/>
                <a:gd name="connsiteY47" fmla="*/ 9939 h 3886200"/>
                <a:gd name="connsiteX48" fmla="*/ 7583557 w 7802218"/>
                <a:gd name="connsiteY48" fmla="*/ 467139 h 3886200"/>
                <a:gd name="connsiteX49" fmla="*/ 7494105 w 7802218"/>
                <a:gd name="connsiteY49" fmla="*/ 894522 h 3886200"/>
                <a:gd name="connsiteX50" fmla="*/ 7484166 w 7802218"/>
                <a:gd name="connsiteY50" fmla="*/ 1272209 h 3886200"/>
                <a:gd name="connsiteX51" fmla="*/ 7533861 w 7802218"/>
                <a:gd name="connsiteY51" fmla="*/ 1600200 h 3886200"/>
                <a:gd name="connsiteX52" fmla="*/ 7583557 w 7802218"/>
                <a:gd name="connsiteY52" fmla="*/ 1669774 h 3886200"/>
                <a:gd name="connsiteX53" fmla="*/ 7663070 w 7802218"/>
                <a:gd name="connsiteY53" fmla="*/ 2017644 h 3886200"/>
                <a:gd name="connsiteX54" fmla="*/ 7663070 w 7802218"/>
                <a:gd name="connsiteY54" fmla="*/ 2136913 h 3886200"/>
                <a:gd name="connsiteX55" fmla="*/ 7653131 w 7802218"/>
                <a:gd name="connsiteY55" fmla="*/ 2405270 h 3886200"/>
                <a:gd name="connsiteX56" fmla="*/ 7603435 w 7802218"/>
                <a:gd name="connsiteY56" fmla="*/ 2544417 h 3886200"/>
                <a:gd name="connsiteX57" fmla="*/ 7361583 w 7802218"/>
                <a:gd name="connsiteY57" fmla="*/ 3044687 h 3886200"/>
                <a:gd name="connsiteX58" fmla="*/ 6370983 w 7802218"/>
                <a:gd name="connsiteY58" fmla="*/ 3120887 h 3886200"/>
                <a:gd name="connsiteX59" fmla="*/ 5608983 w 7802218"/>
                <a:gd name="connsiteY59" fmla="*/ 2511287 h 3886200"/>
                <a:gd name="connsiteX60" fmla="*/ 5367131 w 7802218"/>
                <a:gd name="connsiteY60" fmla="*/ 2107096 h 3886200"/>
                <a:gd name="connsiteX61" fmla="*/ 4721087 w 7802218"/>
                <a:gd name="connsiteY61" fmla="*/ 1470991 h 3886200"/>
                <a:gd name="connsiteX62" fmla="*/ 4949687 w 7802218"/>
                <a:gd name="connsiteY62" fmla="*/ 2226365 h 3886200"/>
                <a:gd name="connsiteX63" fmla="*/ 4681331 w 7802218"/>
                <a:gd name="connsiteY63" fmla="*/ 2345635 h 3886200"/>
                <a:gd name="connsiteX64" fmla="*/ 4134679 w 7802218"/>
                <a:gd name="connsiteY64" fmla="*/ 1679713 h 3886200"/>
                <a:gd name="connsiteX65" fmla="*/ 3826566 w 7802218"/>
                <a:gd name="connsiteY65" fmla="*/ 1789044 h 3886200"/>
                <a:gd name="connsiteX66" fmla="*/ 3578087 w 7802218"/>
                <a:gd name="connsiteY66" fmla="*/ 2216426 h 3886200"/>
                <a:gd name="connsiteX67" fmla="*/ 3478696 w 7802218"/>
                <a:gd name="connsiteY67" fmla="*/ 2266122 h 3886200"/>
                <a:gd name="connsiteX68" fmla="*/ 3071192 w 7802218"/>
                <a:gd name="connsiteY68" fmla="*/ 2305878 h 3886200"/>
                <a:gd name="connsiteX69" fmla="*/ 2782957 w 7802218"/>
                <a:gd name="connsiteY69" fmla="*/ 2365513 h 3886200"/>
                <a:gd name="connsiteX70" fmla="*/ 2763079 w 7802218"/>
                <a:gd name="connsiteY70" fmla="*/ 2663687 h 3886200"/>
                <a:gd name="connsiteX71" fmla="*/ 2753140 w 7802218"/>
                <a:gd name="connsiteY71" fmla="*/ 2792896 h 3886200"/>
                <a:gd name="connsiteX72" fmla="*/ 2743200 w 7802218"/>
                <a:gd name="connsiteY72" fmla="*/ 2862470 h 3886200"/>
                <a:gd name="connsiteX73" fmla="*/ 2723322 w 7802218"/>
                <a:gd name="connsiteY73" fmla="*/ 2882348 h 3886200"/>
                <a:gd name="connsiteX74" fmla="*/ 2564296 w 7802218"/>
                <a:gd name="connsiteY74" fmla="*/ 3309730 h 3886200"/>
                <a:gd name="connsiteX75" fmla="*/ 2594113 w 7802218"/>
                <a:gd name="connsiteY75" fmla="*/ 3399183 h 3886200"/>
                <a:gd name="connsiteX76" fmla="*/ 2454966 w 7802218"/>
                <a:gd name="connsiteY76" fmla="*/ 3737113 h 3886200"/>
                <a:gd name="connsiteX77" fmla="*/ 2196548 w 7802218"/>
                <a:gd name="connsiteY77" fmla="*/ 3886200 h 3886200"/>
                <a:gd name="connsiteX78" fmla="*/ 2077279 w 7802218"/>
                <a:gd name="connsiteY78" fmla="*/ 3886200 h 3886200"/>
                <a:gd name="connsiteX79" fmla="*/ 1490870 w 7802218"/>
                <a:gd name="connsiteY79" fmla="*/ 3756991 h 3886200"/>
                <a:gd name="connsiteX80" fmla="*/ 1103244 w 7802218"/>
                <a:gd name="connsiteY80" fmla="*/ 3409122 h 3886200"/>
                <a:gd name="connsiteX81" fmla="*/ 1053548 w 7802218"/>
                <a:gd name="connsiteY81" fmla="*/ 3319670 h 3886200"/>
                <a:gd name="connsiteX82" fmla="*/ 755374 w 7802218"/>
                <a:gd name="connsiteY82" fmla="*/ 2852530 h 3886200"/>
                <a:gd name="connsiteX83" fmla="*/ 745435 w 7802218"/>
                <a:gd name="connsiteY83" fmla="*/ 2763078 h 3886200"/>
                <a:gd name="connsiteX84" fmla="*/ 725557 w 7802218"/>
                <a:gd name="connsiteY84" fmla="*/ 2723322 h 3886200"/>
                <a:gd name="connsiteX85" fmla="*/ 715618 w 7802218"/>
                <a:gd name="connsiteY85" fmla="*/ 2693504 h 3886200"/>
                <a:gd name="connsiteX86" fmla="*/ 536713 w 7802218"/>
                <a:gd name="connsiteY86" fmla="*/ 2454965 h 3886200"/>
                <a:gd name="connsiteX87" fmla="*/ 168966 w 7802218"/>
                <a:gd name="connsiteY87" fmla="*/ 2226365 h 3886200"/>
                <a:gd name="connsiteX88" fmla="*/ 0 w 7802218"/>
                <a:gd name="connsiteY88" fmla="*/ 1958009 h 3886200"/>
                <a:gd name="connsiteX89" fmla="*/ 337931 w 7802218"/>
                <a:gd name="connsiteY89" fmla="*/ 1769165 h 3886200"/>
                <a:gd name="connsiteX0" fmla="*/ 337931 w 7802218"/>
                <a:gd name="connsiteY0" fmla="*/ 1848586 h 3965621"/>
                <a:gd name="connsiteX1" fmla="*/ 1063487 w 7802218"/>
                <a:gd name="connsiteY1" fmla="*/ 2156699 h 3965621"/>
                <a:gd name="connsiteX2" fmla="*/ 1550505 w 7802218"/>
                <a:gd name="connsiteY2" fmla="*/ 2653656 h 3965621"/>
                <a:gd name="connsiteX3" fmla="*/ 1610140 w 7802218"/>
                <a:gd name="connsiteY3" fmla="*/ 2733169 h 3965621"/>
                <a:gd name="connsiteX4" fmla="*/ 1838740 w 7802218"/>
                <a:gd name="connsiteY4" fmla="*/ 3090978 h 3965621"/>
                <a:gd name="connsiteX5" fmla="*/ 1918253 w 7802218"/>
                <a:gd name="connsiteY5" fmla="*/ 2643717 h 3965621"/>
                <a:gd name="connsiteX6" fmla="*/ 1958009 w 7802218"/>
                <a:gd name="connsiteY6" fmla="*/ 2554265 h 3965621"/>
                <a:gd name="connsiteX7" fmla="*/ 2027583 w 7802218"/>
                <a:gd name="connsiteY7" fmla="*/ 2176578 h 3965621"/>
                <a:gd name="connsiteX8" fmla="*/ 1779105 w 7802218"/>
                <a:gd name="connsiteY8" fmla="*/ 1719378 h 3965621"/>
                <a:gd name="connsiteX9" fmla="*/ 2554357 w 7802218"/>
                <a:gd name="connsiteY9" fmla="*/ 1580230 h 3965621"/>
                <a:gd name="connsiteX10" fmla="*/ 2782957 w 7802218"/>
                <a:gd name="connsiteY10" fmla="*/ 1729317 h 3965621"/>
                <a:gd name="connsiteX11" fmla="*/ 2991679 w 7802218"/>
                <a:gd name="connsiteY11" fmla="*/ 1639865 h 3965621"/>
                <a:gd name="connsiteX12" fmla="*/ 3081131 w 7802218"/>
                <a:gd name="connsiteY12" fmla="*/ 1272117 h 3965621"/>
                <a:gd name="connsiteX13" fmla="*/ 3289853 w 7802218"/>
                <a:gd name="connsiteY13" fmla="*/ 1262178 h 3965621"/>
                <a:gd name="connsiteX14" fmla="*/ 3279913 w 7802218"/>
                <a:gd name="connsiteY14" fmla="*/ 1590169 h 3965621"/>
                <a:gd name="connsiteX15" fmla="*/ 3667540 w 7802218"/>
                <a:gd name="connsiteY15" fmla="*/ 1421204 h 3965621"/>
                <a:gd name="connsiteX16" fmla="*/ 3727174 w 7802218"/>
                <a:gd name="connsiteY16" fmla="*/ 1142908 h 3965621"/>
                <a:gd name="connsiteX17" fmla="*/ 3876261 w 7802218"/>
                <a:gd name="connsiteY17" fmla="*/ 1093212 h 3965621"/>
                <a:gd name="connsiteX18" fmla="*/ 4015409 w 7802218"/>
                <a:gd name="connsiteY18" fmla="*/ 1291995 h 3965621"/>
                <a:gd name="connsiteX19" fmla="*/ 4383157 w 7802218"/>
                <a:gd name="connsiteY19" fmla="*/ 1162786 h 3965621"/>
                <a:gd name="connsiteX20" fmla="*/ 4472609 w 7802218"/>
                <a:gd name="connsiteY20" fmla="*/ 844734 h 3965621"/>
                <a:gd name="connsiteX21" fmla="*/ 4472609 w 7802218"/>
                <a:gd name="connsiteY21" fmla="*/ 397473 h 3965621"/>
                <a:gd name="connsiteX22" fmla="*/ 4522305 w 7802218"/>
                <a:gd name="connsiteY22" fmla="*/ 198691 h 3965621"/>
                <a:gd name="connsiteX23" fmla="*/ 4850296 w 7802218"/>
                <a:gd name="connsiteY23" fmla="*/ 79421 h 3965621"/>
                <a:gd name="connsiteX24" fmla="*/ 4840357 w 7802218"/>
                <a:gd name="connsiteY24" fmla="*/ 427291 h 3965621"/>
                <a:gd name="connsiteX25" fmla="*/ 5088835 w 7802218"/>
                <a:gd name="connsiteY25" fmla="*/ 347778 h 3965621"/>
                <a:gd name="connsiteX26" fmla="*/ 5098774 w 7802218"/>
                <a:gd name="connsiteY26" fmla="*/ 546560 h 3965621"/>
                <a:gd name="connsiteX27" fmla="*/ 4929809 w 7802218"/>
                <a:gd name="connsiteY27" fmla="*/ 775160 h 3965621"/>
                <a:gd name="connsiteX28" fmla="*/ 5267740 w 7802218"/>
                <a:gd name="connsiteY28" fmla="*/ 765221 h 3965621"/>
                <a:gd name="connsiteX29" fmla="*/ 5565913 w 7802218"/>
                <a:gd name="connsiteY29" fmla="*/ 1053456 h 3965621"/>
                <a:gd name="connsiteX30" fmla="*/ 5536096 w 7802218"/>
                <a:gd name="connsiteY30" fmla="*/ 1381447 h 3965621"/>
                <a:gd name="connsiteX31" fmla="*/ 5436705 w 7802218"/>
                <a:gd name="connsiteY31" fmla="*/ 1480838 h 3965621"/>
                <a:gd name="connsiteX32" fmla="*/ 5635487 w 7802218"/>
                <a:gd name="connsiteY32" fmla="*/ 1530534 h 3965621"/>
                <a:gd name="connsiteX33" fmla="*/ 5883966 w 7802218"/>
                <a:gd name="connsiteY33" fmla="*/ 1441082 h 3965621"/>
                <a:gd name="connsiteX34" fmla="*/ 6072809 w 7802218"/>
                <a:gd name="connsiteY34" fmla="*/ 1659743 h 3965621"/>
                <a:gd name="connsiteX35" fmla="*/ 6294783 w 7802218"/>
                <a:gd name="connsiteY35" fmla="*/ 1828708 h 3965621"/>
                <a:gd name="connsiteX36" fmla="*/ 6599583 w 7802218"/>
                <a:gd name="connsiteY36" fmla="*/ 1904908 h 3965621"/>
                <a:gd name="connsiteX37" fmla="*/ 6828183 w 7802218"/>
                <a:gd name="connsiteY37" fmla="*/ 1981108 h 3965621"/>
                <a:gd name="connsiteX38" fmla="*/ 7132983 w 7802218"/>
                <a:gd name="connsiteY38" fmla="*/ 2133508 h 3965621"/>
                <a:gd name="connsiteX39" fmla="*/ 7166113 w 7802218"/>
                <a:gd name="connsiteY39" fmla="*/ 1977795 h 3965621"/>
                <a:gd name="connsiteX40" fmla="*/ 7017026 w 7802218"/>
                <a:gd name="connsiteY40" fmla="*/ 1729317 h 3965621"/>
                <a:gd name="connsiteX41" fmla="*/ 7017026 w 7802218"/>
                <a:gd name="connsiteY41" fmla="*/ 1629925 h 3965621"/>
                <a:gd name="connsiteX42" fmla="*/ 7007087 w 7802218"/>
                <a:gd name="connsiteY42" fmla="*/ 1381447 h 3965621"/>
                <a:gd name="connsiteX43" fmla="*/ 7092925 w 7802218"/>
                <a:gd name="connsiteY43" fmla="*/ 1032468 h 3965621"/>
                <a:gd name="connsiteX44" fmla="*/ 7270249 w 7802218"/>
                <a:gd name="connsiteY44" fmla="*/ 555945 h 3965621"/>
                <a:gd name="connsiteX45" fmla="*/ 7484166 w 7802218"/>
                <a:gd name="connsiteY45" fmla="*/ 308021 h 3965621"/>
                <a:gd name="connsiteX46" fmla="*/ 7624895 w 7802218"/>
                <a:gd name="connsiteY46" fmla="*/ 0 h 3965621"/>
                <a:gd name="connsiteX47" fmla="*/ 7802218 w 7802218"/>
                <a:gd name="connsiteY47" fmla="*/ 89360 h 3965621"/>
                <a:gd name="connsiteX48" fmla="*/ 7583557 w 7802218"/>
                <a:gd name="connsiteY48" fmla="*/ 546560 h 3965621"/>
                <a:gd name="connsiteX49" fmla="*/ 7494105 w 7802218"/>
                <a:gd name="connsiteY49" fmla="*/ 973943 h 3965621"/>
                <a:gd name="connsiteX50" fmla="*/ 7484166 w 7802218"/>
                <a:gd name="connsiteY50" fmla="*/ 1351630 h 3965621"/>
                <a:gd name="connsiteX51" fmla="*/ 7533861 w 7802218"/>
                <a:gd name="connsiteY51" fmla="*/ 1679621 h 3965621"/>
                <a:gd name="connsiteX52" fmla="*/ 7583557 w 7802218"/>
                <a:gd name="connsiteY52" fmla="*/ 1749195 h 3965621"/>
                <a:gd name="connsiteX53" fmla="*/ 7663070 w 7802218"/>
                <a:gd name="connsiteY53" fmla="*/ 2097065 h 3965621"/>
                <a:gd name="connsiteX54" fmla="*/ 7663070 w 7802218"/>
                <a:gd name="connsiteY54" fmla="*/ 2216334 h 3965621"/>
                <a:gd name="connsiteX55" fmla="*/ 7653131 w 7802218"/>
                <a:gd name="connsiteY55" fmla="*/ 2484691 h 3965621"/>
                <a:gd name="connsiteX56" fmla="*/ 7603435 w 7802218"/>
                <a:gd name="connsiteY56" fmla="*/ 2623838 h 3965621"/>
                <a:gd name="connsiteX57" fmla="*/ 7361583 w 7802218"/>
                <a:gd name="connsiteY57" fmla="*/ 3124108 h 3965621"/>
                <a:gd name="connsiteX58" fmla="*/ 6370983 w 7802218"/>
                <a:gd name="connsiteY58" fmla="*/ 3200308 h 3965621"/>
                <a:gd name="connsiteX59" fmla="*/ 5608983 w 7802218"/>
                <a:gd name="connsiteY59" fmla="*/ 2590708 h 3965621"/>
                <a:gd name="connsiteX60" fmla="*/ 5367131 w 7802218"/>
                <a:gd name="connsiteY60" fmla="*/ 2186517 h 3965621"/>
                <a:gd name="connsiteX61" fmla="*/ 4721087 w 7802218"/>
                <a:gd name="connsiteY61" fmla="*/ 1550412 h 3965621"/>
                <a:gd name="connsiteX62" fmla="*/ 4949687 w 7802218"/>
                <a:gd name="connsiteY62" fmla="*/ 2305786 h 3965621"/>
                <a:gd name="connsiteX63" fmla="*/ 4681331 w 7802218"/>
                <a:gd name="connsiteY63" fmla="*/ 2425056 h 3965621"/>
                <a:gd name="connsiteX64" fmla="*/ 4134679 w 7802218"/>
                <a:gd name="connsiteY64" fmla="*/ 1759134 h 3965621"/>
                <a:gd name="connsiteX65" fmla="*/ 3826566 w 7802218"/>
                <a:gd name="connsiteY65" fmla="*/ 1868465 h 3965621"/>
                <a:gd name="connsiteX66" fmla="*/ 3578087 w 7802218"/>
                <a:gd name="connsiteY66" fmla="*/ 2295847 h 3965621"/>
                <a:gd name="connsiteX67" fmla="*/ 3478696 w 7802218"/>
                <a:gd name="connsiteY67" fmla="*/ 2345543 h 3965621"/>
                <a:gd name="connsiteX68" fmla="*/ 3071192 w 7802218"/>
                <a:gd name="connsiteY68" fmla="*/ 2385299 h 3965621"/>
                <a:gd name="connsiteX69" fmla="*/ 2782957 w 7802218"/>
                <a:gd name="connsiteY69" fmla="*/ 2444934 h 3965621"/>
                <a:gd name="connsiteX70" fmla="*/ 2763079 w 7802218"/>
                <a:gd name="connsiteY70" fmla="*/ 2743108 h 3965621"/>
                <a:gd name="connsiteX71" fmla="*/ 2753140 w 7802218"/>
                <a:gd name="connsiteY71" fmla="*/ 2872317 h 3965621"/>
                <a:gd name="connsiteX72" fmla="*/ 2743200 w 7802218"/>
                <a:gd name="connsiteY72" fmla="*/ 2941891 h 3965621"/>
                <a:gd name="connsiteX73" fmla="*/ 2723322 w 7802218"/>
                <a:gd name="connsiteY73" fmla="*/ 2961769 h 3965621"/>
                <a:gd name="connsiteX74" fmla="*/ 2564296 w 7802218"/>
                <a:gd name="connsiteY74" fmla="*/ 3389151 h 3965621"/>
                <a:gd name="connsiteX75" fmla="*/ 2594113 w 7802218"/>
                <a:gd name="connsiteY75" fmla="*/ 3478604 h 3965621"/>
                <a:gd name="connsiteX76" fmla="*/ 2454966 w 7802218"/>
                <a:gd name="connsiteY76" fmla="*/ 3816534 h 3965621"/>
                <a:gd name="connsiteX77" fmla="*/ 2196548 w 7802218"/>
                <a:gd name="connsiteY77" fmla="*/ 3965621 h 3965621"/>
                <a:gd name="connsiteX78" fmla="*/ 2077279 w 7802218"/>
                <a:gd name="connsiteY78" fmla="*/ 3965621 h 3965621"/>
                <a:gd name="connsiteX79" fmla="*/ 1490870 w 7802218"/>
                <a:gd name="connsiteY79" fmla="*/ 3836412 h 3965621"/>
                <a:gd name="connsiteX80" fmla="*/ 1103244 w 7802218"/>
                <a:gd name="connsiteY80" fmla="*/ 3488543 h 3965621"/>
                <a:gd name="connsiteX81" fmla="*/ 1053548 w 7802218"/>
                <a:gd name="connsiteY81" fmla="*/ 3399091 h 3965621"/>
                <a:gd name="connsiteX82" fmla="*/ 755374 w 7802218"/>
                <a:gd name="connsiteY82" fmla="*/ 2931951 h 3965621"/>
                <a:gd name="connsiteX83" fmla="*/ 745435 w 7802218"/>
                <a:gd name="connsiteY83" fmla="*/ 2842499 h 3965621"/>
                <a:gd name="connsiteX84" fmla="*/ 725557 w 7802218"/>
                <a:gd name="connsiteY84" fmla="*/ 2802743 h 3965621"/>
                <a:gd name="connsiteX85" fmla="*/ 715618 w 7802218"/>
                <a:gd name="connsiteY85" fmla="*/ 2772925 h 3965621"/>
                <a:gd name="connsiteX86" fmla="*/ 536713 w 7802218"/>
                <a:gd name="connsiteY86" fmla="*/ 2534386 h 3965621"/>
                <a:gd name="connsiteX87" fmla="*/ 168966 w 7802218"/>
                <a:gd name="connsiteY87" fmla="*/ 2305786 h 3965621"/>
                <a:gd name="connsiteX88" fmla="*/ 0 w 7802218"/>
                <a:gd name="connsiteY88" fmla="*/ 2037430 h 3965621"/>
                <a:gd name="connsiteX89" fmla="*/ 337931 w 7802218"/>
                <a:gd name="connsiteY89" fmla="*/ 1848586 h 3965621"/>
                <a:gd name="connsiteX0" fmla="*/ 337931 w 8068203"/>
                <a:gd name="connsiteY0" fmla="*/ 2325110 h 4442145"/>
                <a:gd name="connsiteX1" fmla="*/ 1063487 w 8068203"/>
                <a:gd name="connsiteY1" fmla="*/ 2633223 h 4442145"/>
                <a:gd name="connsiteX2" fmla="*/ 1550505 w 8068203"/>
                <a:gd name="connsiteY2" fmla="*/ 3130180 h 4442145"/>
                <a:gd name="connsiteX3" fmla="*/ 1610140 w 8068203"/>
                <a:gd name="connsiteY3" fmla="*/ 3209693 h 4442145"/>
                <a:gd name="connsiteX4" fmla="*/ 1838740 w 8068203"/>
                <a:gd name="connsiteY4" fmla="*/ 3567502 h 4442145"/>
                <a:gd name="connsiteX5" fmla="*/ 1918253 w 8068203"/>
                <a:gd name="connsiteY5" fmla="*/ 3120241 h 4442145"/>
                <a:gd name="connsiteX6" fmla="*/ 1958009 w 8068203"/>
                <a:gd name="connsiteY6" fmla="*/ 3030789 h 4442145"/>
                <a:gd name="connsiteX7" fmla="*/ 2027583 w 8068203"/>
                <a:gd name="connsiteY7" fmla="*/ 2653102 h 4442145"/>
                <a:gd name="connsiteX8" fmla="*/ 1779105 w 8068203"/>
                <a:gd name="connsiteY8" fmla="*/ 2195902 h 4442145"/>
                <a:gd name="connsiteX9" fmla="*/ 2554357 w 8068203"/>
                <a:gd name="connsiteY9" fmla="*/ 2056754 h 4442145"/>
                <a:gd name="connsiteX10" fmla="*/ 2782957 w 8068203"/>
                <a:gd name="connsiteY10" fmla="*/ 2205841 h 4442145"/>
                <a:gd name="connsiteX11" fmla="*/ 2991679 w 8068203"/>
                <a:gd name="connsiteY11" fmla="*/ 2116389 h 4442145"/>
                <a:gd name="connsiteX12" fmla="*/ 3081131 w 8068203"/>
                <a:gd name="connsiteY12" fmla="*/ 1748641 h 4442145"/>
                <a:gd name="connsiteX13" fmla="*/ 3289853 w 8068203"/>
                <a:gd name="connsiteY13" fmla="*/ 1738702 h 4442145"/>
                <a:gd name="connsiteX14" fmla="*/ 3279913 w 8068203"/>
                <a:gd name="connsiteY14" fmla="*/ 2066693 h 4442145"/>
                <a:gd name="connsiteX15" fmla="*/ 3667540 w 8068203"/>
                <a:gd name="connsiteY15" fmla="*/ 1897728 h 4442145"/>
                <a:gd name="connsiteX16" fmla="*/ 3727174 w 8068203"/>
                <a:gd name="connsiteY16" fmla="*/ 1619432 h 4442145"/>
                <a:gd name="connsiteX17" fmla="*/ 3876261 w 8068203"/>
                <a:gd name="connsiteY17" fmla="*/ 1569736 h 4442145"/>
                <a:gd name="connsiteX18" fmla="*/ 4015409 w 8068203"/>
                <a:gd name="connsiteY18" fmla="*/ 1768519 h 4442145"/>
                <a:gd name="connsiteX19" fmla="*/ 4383157 w 8068203"/>
                <a:gd name="connsiteY19" fmla="*/ 1639310 h 4442145"/>
                <a:gd name="connsiteX20" fmla="*/ 4472609 w 8068203"/>
                <a:gd name="connsiteY20" fmla="*/ 1321258 h 4442145"/>
                <a:gd name="connsiteX21" fmla="*/ 4472609 w 8068203"/>
                <a:gd name="connsiteY21" fmla="*/ 873997 h 4442145"/>
                <a:gd name="connsiteX22" fmla="*/ 4522305 w 8068203"/>
                <a:gd name="connsiteY22" fmla="*/ 675215 h 4442145"/>
                <a:gd name="connsiteX23" fmla="*/ 4850296 w 8068203"/>
                <a:gd name="connsiteY23" fmla="*/ 555945 h 4442145"/>
                <a:gd name="connsiteX24" fmla="*/ 4840357 w 8068203"/>
                <a:gd name="connsiteY24" fmla="*/ 903815 h 4442145"/>
                <a:gd name="connsiteX25" fmla="*/ 5088835 w 8068203"/>
                <a:gd name="connsiteY25" fmla="*/ 824302 h 4442145"/>
                <a:gd name="connsiteX26" fmla="*/ 5098774 w 8068203"/>
                <a:gd name="connsiteY26" fmla="*/ 1023084 h 4442145"/>
                <a:gd name="connsiteX27" fmla="*/ 4929809 w 8068203"/>
                <a:gd name="connsiteY27" fmla="*/ 1251684 h 4442145"/>
                <a:gd name="connsiteX28" fmla="*/ 5267740 w 8068203"/>
                <a:gd name="connsiteY28" fmla="*/ 1241745 h 4442145"/>
                <a:gd name="connsiteX29" fmla="*/ 5565913 w 8068203"/>
                <a:gd name="connsiteY29" fmla="*/ 1529980 h 4442145"/>
                <a:gd name="connsiteX30" fmla="*/ 5536096 w 8068203"/>
                <a:gd name="connsiteY30" fmla="*/ 1857971 h 4442145"/>
                <a:gd name="connsiteX31" fmla="*/ 5436705 w 8068203"/>
                <a:gd name="connsiteY31" fmla="*/ 1957362 h 4442145"/>
                <a:gd name="connsiteX32" fmla="*/ 5635487 w 8068203"/>
                <a:gd name="connsiteY32" fmla="*/ 2007058 h 4442145"/>
                <a:gd name="connsiteX33" fmla="*/ 5883966 w 8068203"/>
                <a:gd name="connsiteY33" fmla="*/ 1917606 h 4442145"/>
                <a:gd name="connsiteX34" fmla="*/ 6072809 w 8068203"/>
                <a:gd name="connsiteY34" fmla="*/ 2136267 h 4442145"/>
                <a:gd name="connsiteX35" fmla="*/ 6294783 w 8068203"/>
                <a:gd name="connsiteY35" fmla="*/ 2305232 h 4442145"/>
                <a:gd name="connsiteX36" fmla="*/ 6599583 w 8068203"/>
                <a:gd name="connsiteY36" fmla="*/ 2381432 h 4442145"/>
                <a:gd name="connsiteX37" fmla="*/ 6828183 w 8068203"/>
                <a:gd name="connsiteY37" fmla="*/ 2457632 h 4442145"/>
                <a:gd name="connsiteX38" fmla="*/ 7132983 w 8068203"/>
                <a:gd name="connsiteY38" fmla="*/ 2610032 h 4442145"/>
                <a:gd name="connsiteX39" fmla="*/ 7166113 w 8068203"/>
                <a:gd name="connsiteY39" fmla="*/ 2454319 h 4442145"/>
                <a:gd name="connsiteX40" fmla="*/ 7017026 w 8068203"/>
                <a:gd name="connsiteY40" fmla="*/ 2205841 h 4442145"/>
                <a:gd name="connsiteX41" fmla="*/ 7017026 w 8068203"/>
                <a:gd name="connsiteY41" fmla="*/ 2106449 h 4442145"/>
                <a:gd name="connsiteX42" fmla="*/ 7007087 w 8068203"/>
                <a:gd name="connsiteY42" fmla="*/ 1857971 h 4442145"/>
                <a:gd name="connsiteX43" fmla="*/ 7092925 w 8068203"/>
                <a:gd name="connsiteY43" fmla="*/ 1508992 h 4442145"/>
                <a:gd name="connsiteX44" fmla="*/ 7270249 w 8068203"/>
                <a:gd name="connsiteY44" fmla="*/ 1032469 h 4442145"/>
                <a:gd name="connsiteX45" fmla="*/ 7484166 w 8068203"/>
                <a:gd name="connsiteY45" fmla="*/ 784545 h 4442145"/>
                <a:gd name="connsiteX46" fmla="*/ 7624895 w 8068203"/>
                <a:gd name="connsiteY46" fmla="*/ 476524 h 4442145"/>
                <a:gd name="connsiteX47" fmla="*/ 8068203 w 8068203"/>
                <a:gd name="connsiteY47" fmla="*/ 0 h 4442145"/>
                <a:gd name="connsiteX48" fmla="*/ 7583557 w 8068203"/>
                <a:gd name="connsiteY48" fmla="*/ 1023084 h 4442145"/>
                <a:gd name="connsiteX49" fmla="*/ 7494105 w 8068203"/>
                <a:gd name="connsiteY49" fmla="*/ 1450467 h 4442145"/>
                <a:gd name="connsiteX50" fmla="*/ 7484166 w 8068203"/>
                <a:gd name="connsiteY50" fmla="*/ 1828154 h 4442145"/>
                <a:gd name="connsiteX51" fmla="*/ 7533861 w 8068203"/>
                <a:gd name="connsiteY51" fmla="*/ 2156145 h 4442145"/>
                <a:gd name="connsiteX52" fmla="*/ 7583557 w 8068203"/>
                <a:gd name="connsiteY52" fmla="*/ 2225719 h 4442145"/>
                <a:gd name="connsiteX53" fmla="*/ 7663070 w 8068203"/>
                <a:gd name="connsiteY53" fmla="*/ 2573589 h 4442145"/>
                <a:gd name="connsiteX54" fmla="*/ 7663070 w 8068203"/>
                <a:gd name="connsiteY54" fmla="*/ 2692858 h 4442145"/>
                <a:gd name="connsiteX55" fmla="*/ 7653131 w 8068203"/>
                <a:gd name="connsiteY55" fmla="*/ 2961215 h 4442145"/>
                <a:gd name="connsiteX56" fmla="*/ 7603435 w 8068203"/>
                <a:gd name="connsiteY56" fmla="*/ 3100362 h 4442145"/>
                <a:gd name="connsiteX57" fmla="*/ 7361583 w 8068203"/>
                <a:gd name="connsiteY57" fmla="*/ 3600632 h 4442145"/>
                <a:gd name="connsiteX58" fmla="*/ 6370983 w 8068203"/>
                <a:gd name="connsiteY58" fmla="*/ 3676832 h 4442145"/>
                <a:gd name="connsiteX59" fmla="*/ 5608983 w 8068203"/>
                <a:gd name="connsiteY59" fmla="*/ 3067232 h 4442145"/>
                <a:gd name="connsiteX60" fmla="*/ 5367131 w 8068203"/>
                <a:gd name="connsiteY60" fmla="*/ 2663041 h 4442145"/>
                <a:gd name="connsiteX61" fmla="*/ 4721087 w 8068203"/>
                <a:gd name="connsiteY61" fmla="*/ 2026936 h 4442145"/>
                <a:gd name="connsiteX62" fmla="*/ 4949687 w 8068203"/>
                <a:gd name="connsiteY62" fmla="*/ 2782310 h 4442145"/>
                <a:gd name="connsiteX63" fmla="*/ 4681331 w 8068203"/>
                <a:gd name="connsiteY63" fmla="*/ 2901580 h 4442145"/>
                <a:gd name="connsiteX64" fmla="*/ 4134679 w 8068203"/>
                <a:gd name="connsiteY64" fmla="*/ 2235658 h 4442145"/>
                <a:gd name="connsiteX65" fmla="*/ 3826566 w 8068203"/>
                <a:gd name="connsiteY65" fmla="*/ 2344989 h 4442145"/>
                <a:gd name="connsiteX66" fmla="*/ 3578087 w 8068203"/>
                <a:gd name="connsiteY66" fmla="*/ 2772371 h 4442145"/>
                <a:gd name="connsiteX67" fmla="*/ 3478696 w 8068203"/>
                <a:gd name="connsiteY67" fmla="*/ 2822067 h 4442145"/>
                <a:gd name="connsiteX68" fmla="*/ 3071192 w 8068203"/>
                <a:gd name="connsiteY68" fmla="*/ 2861823 h 4442145"/>
                <a:gd name="connsiteX69" fmla="*/ 2782957 w 8068203"/>
                <a:gd name="connsiteY69" fmla="*/ 2921458 h 4442145"/>
                <a:gd name="connsiteX70" fmla="*/ 2763079 w 8068203"/>
                <a:gd name="connsiteY70" fmla="*/ 3219632 h 4442145"/>
                <a:gd name="connsiteX71" fmla="*/ 2753140 w 8068203"/>
                <a:gd name="connsiteY71" fmla="*/ 3348841 h 4442145"/>
                <a:gd name="connsiteX72" fmla="*/ 2743200 w 8068203"/>
                <a:gd name="connsiteY72" fmla="*/ 3418415 h 4442145"/>
                <a:gd name="connsiteX73" fmla="*/ 2723322 w 8068203"/>
                <a:gd name="connsiteY73" fmla="*/ 3438293 h 4442145"/>
                <a:gd name="connsiteX74" fmla="*/ 2564296 w 8068203"/>
                <a:gd name="connsiteY74" fmla="*/ 3865675 h 4442145"/>
                <a:gd name="connsiteX75" fmla="*/ 2594113 w 8068203"/>
                <a:gd name="connsiteY75" fmla="*/ 3955128 h 4442145"/>
                <a:gd name="connsiteX76" fmla="*/ 2454966 w 8068203"/>
                <a:gd name="connsiteY76" fmla="*/ 4293058 h 4442145"/>
                <a:gd name="connsiteX77" fmla="*/ 2196548 w 8068203"/>
                <a:gd name="connsiteY77" fmla="*/ 4442145 h 4442145"/>
                <a:gd name="connsiteX78" fmla="*/ 2077279 w 8068203"/>
                <a:gd name="connsiteY78" fmla="*/ 4442145 h 4442145"/>
                <a:gd name="connsiteX79" fmla="*/ 1490870 w 8068203"/>
                <a:gd name="connsiteY79" fmla="*/ 4312936 h 4442145"/>
                <a:gd name="connsiteX80" fmla="*/ 1103244 w 8068203"/>
                <a:gd name="connsiteY80" fmla="*/ 3965067 h 4442145"/>
                <a:gd name="connsiteX81" fmla="*/ 1053548 w 8068203"/>
                <a:gd name="connsiteY81" fmla="*/ 3875615 h 4442145"/>
                <a:gd name="connsiteX82" fmla="*/ 755374 w 8068203"/>
                <a:gd name="connsiteY82" fmla="*/ 3408475 h 4442145"/>
                <a:gd name="connsiteX83" fmla="*/ 745435 w 8068203"/>
                <a:gd name="connsiteY83" fmla="*/ 3319023 h 4442145"/>
                <a:gd name="connsiteX84" fmla="*/ 725557 w 8068203"/>
                <a:gd name="connsiteY84" fmla="*/ 3279267 h 4442145"/>
                <a:gd name="connsiteX85" fmla="*/ 715618 w 8068203"/>
                <a:gd name="connsiteY85" fmla="*/ 3249449 h 4442145"/>
                <a:gd name="connsiteX86" fmla="*/ 536713 w 8068203"/>
                <a:gd name="connsiteY86" fmla="*/ 3010910 h 4442145"/>
                <a:gd name="connsiteX87" fmla="*/ 168966 w 8068203"/>
                <a:gd name="connsiteY87" fmla="*/ 2782310 h 4442145"/>
                <a:gd name="connsiteX88" fmla="*/ 0 w 8068203"/>
                <a:gd name="connsiteY88" fmla="*/ 2513954 h 4442145"/>
                <a:gd name="connsiteX89" fmla="*/ 337931 w 8068203"/>
                <a:gd name="connsiteY89" fmla="*/ 2325110 h 4442145"/>
                <a:gd name="connsiteX0" fmla="*/ 337931 w 8068203"/>
                <a:gd name="connsiteY0" fmla="*/ 2325110 h 4442145"/>
                <a:gd name="connsiteX1" fmla="*/ 1063487 w 8068203"/>
                <a:gd name="connsiteY1" fmla="*/ 2633223 h 4442145"/>
                <a:gd name="connsiteX2" fmla="*/ 1550505 w 8068203"/>
                <a:gd name="connsiteY2" fmla="*/ 3130180 h 4442145"/>
                <a:gd name="connsiteX3" fmla="*/ 1610140 w 8068203"/>
                <a:gd name="connsiteY3" fmla="*/ 3209693 h 4442145"/>
                <a:gd name="connsiteX4" fmla="*/ 1838740 w 8068203"/>
                <a:gd name="connsiteY4" fmla="*/ 3567502 h 4442145"/>
                <a:gd name="connsiteX5" fmla="*/ 1918253 w 8068203"/>
                <a:gd name="connsiteY5" fmla="*/ 3120241 h 4442145"/>
                <a:gd name="connsiteX6" fmla="*/ 1958009 w 8068203"/>
                <a:gd name="connsiteY6" fmla="*/ 3030789 h 4442145"/>
                <a:gd name="connsiteX7" fmla="*/ 2027583 w 8068203"/>
                <a:gd name="connsiteY7" fmla="*/ 2653102 h 4442145"/>
                <a:gd name="connsiteX8" fmla="*/ 1779105 w 8068203"/>
                <a:gd name="connsiteY8" fmla="*/ 2195902 h 4442145"/>
                <a:gd name="connsiteX9" fmla="*/ 2554357 w 8068203"/>
                <a:gd name="connsiteY9" fmla="*/ 2056754 h 4442145"/>
                <a:gd name="connsiteX10" fmla="*/ 2782957 w 8068203"/>
                <a:gd name="connsiteY10" fmla="*/ 2205841 h 4442145"/>
                <a:gd name="connsiteX11" fmla="*/ 2991679 w 8068203"/>
                <a:gd name="connsiteY11" fmla="*/ 2116389 h 4442145"/>
                <a:gd name="connsiteX12" fmla="*/ 3081131 w 8068203"/>
                <a:gd name="connsiteY12" fmla="*/ 1748641 h 4442145"/>
                <a:gd name="connsiteX13" fmla="*/ 3289853 w 8068203"/>
                <a:gd name="connsiteY13" fmla="*/ 1738702 h 4442145"/>
                <a:gd name="connsiteX14" fmla="*/ 3279913 w 8068203"/>
                <a:gd name="connsiteY14" fmla="*/ 2066693 h 4442145"/>
                <a:gd name="connsiteX15" fmla="*/ 3667540 w 8068203"/>
                <a:gd name="connsiteY15" fmla="*/ 1897728 h 4442145"/>
                <a:gd name="connsiteX16" fmla="*/ 3727174 w 8068203"/>
                <a:gd name="connsiteY16" fmla="*/ 1619432 h 4442145"/>
                <a:gd name="connsiteX17" fmla="*/ 3876261 w 8068203"/>
                <a:gd name="connsiteY17" fmla="*/ 1569736 h 4442145"/>
                <a:gd name="connsiteX18" fmla="*/ 4015409 w 8068203"/>
                <a:gd name="connsiteY18" fmla="*/ 1768519 h 4442145"/>
                <a:gd name="connsiteX19" fmla="*/ 4383157 w 8068203"/>
                <a:gd name="connsiteY19" fmla="*/ 1639310 h 4442145"/>
                <a:gd name="connsiteX20" fmla="*/ 4472609 w 8068203"/>
                <a:gd name="connsiteY20" fmla="*/ 1321258 h 4442145"/>
                <a:gd name="connsiteX21" fmla="*/ 4472609 w 8068203"/>
                <a:gd name="connsiteY21" fmla="*/ 873997 h 4442145"/>
                <a:gd name="connsiteX22" fmla="*/ 4522305 w 8068203"/>
                <a:gd name="connsiteY22" fmla="*/ 675215 h 4442145"/>
                <a:gd name="connsiteX23" fmla="*/ 4850296 w 8068203"/>
                <a:gd name="connsiteY23" fmla="*/ 555945 h 4442145"/>
                <a:gd name="connsiteX24" fmla="*/ 4840357 w 8068203"/>
                <a:gd name="connsiteY24" fmla="*/ 903815 h 4442145"/>
                <a:gd name="connsiteX25" fmla="*/ 5088835 w 8068203"/>
                <a:gd name="connsiteY25" fmla="*/ 824302 h 4442145"/>
                <a:gd name="connsiteX26" fmla="*/ 5098774 w 8068203"/>
                <a:gd name="connsiteY26" fmla="*/ 1023084 h 4442145"/>
                <a:gd name="connsiteX27" fmla="*/ 4929809 w 8068203"/>
                <a:gd name="connsiteY27" fmla="*/ 1251684 h 4442145"/>
                <a:gd name="connsiteX28" fmla="*/ 5267740 w 8068203"/>
                <a:gd name="connsiteY28" fmla="*/ 1241745 h 4442145"/>
                <a:gd name="connsiteX29" fmla="*/ 5565913 w 8068203"/>
                <a:gd name="connsiteY29" fmla="*/ 1529980 h 4442145"/>
                <a:gd name="connsiteX30" fmla="*/ 5536096 w 8068203"/>
                <a:gd name="connsiteY30" fmla="*/ 1857971 h 4442145"/>
                <a:gd name="connsiteX31" fmla="*/ 5436705 w 8068203"/>
                <a:gd name="connsiteY31" fmla="*/ 1957362 h 4442145"/>
                <a:gd name="connsiteX32" fmla="*/ 5635487 w 8068203"/>
                <a:gd name="connsiteY32" fmla="*/ 2007058 h 4442145"/>
                <a:gd name="connsiteX33" fmla="*/ 5883966 w 8068203"/>
                <a:gd name="connsiteY33" fmla="*/ 1917606 h 4442145"/>
                <a:gd name="connsiteX34" fmla="*/ 6072809 w 8068203"/>
                <a:gd name="connsiteY34" fmla="*/ 2136267 h 4442145"/>
                <a:gd name="connsiteX35" fmla="*/ 6294783 w 8068203"/>
                <a:gd name="connsiteY35" fmla="*/ 2305232 h 4442145"/>
                <a:gd name="connsiteX36" fmla="*/ 6599583 w 8068203"/>
                <a:gd name="connsiteY36" fmla="*/ 2381432 h 4442145"/>
                <a:gd name="connsiteX37" fmla="*/ 6828183 w 8068203"/>
                <a:gd name="connsiteY37" fmla="*/ 2457632 h 4442145"/>
                <a:gd name="connsiteX38" fmla="*/ 7132983 w 8068203"/>
                <a:gd name="connsiteY38" fmla="*/ 2610032 h 4442145"/>
                <a:gd name="connsiteX39" fmla="*/ 7166113 w 8068203"/>
                <a:gd name="connsiteY39" fmla="*/ 2454319 h 4442145"/>
                <a:gd name="connsiteX40" fmla="*/ 7017026 w 8068203"/>
                <a:gd name="connsiteY40" fmla="*/ 2205841 h 4442145"/>
                <a:gd name="connsiteX41" fmla="*/ 7017026 w 8068203"/>
                <a:gd name="connsiteY41" fmla="*/ 2106449 h 4442145"/>
                <a:gd name="connsiteX42" fmla="*/ 7007087 w 8068203"/>
                <a:gd name="connsiteY42" fmla="*/ 1857971 h 4442145"/>
                <a:gd name="connsiteX43" fmla="*/ 7092925 w 8068203"/>
                <a:gd name="connsiteY43" fmla="*/ 1508992 h 4442145"/>
                <a:gd name="connsiteX44" fmla="*/ 7270249 w 8068203"/>
                <a:gd name="connsiteY44" fmla="*/ 1032469 h 4442145"/>
                <a:gd name="connsiteX45" fmla="*/ 7484166 w 8068203"/>
                <a:gd name="connsiteY45" fmla="*/ 784545 h 4442145"/>
                <a:gd name="connsiteX46" fmla="*/ 7624895 w 8068203"/>
                <a:gd name="connsiteY46" fmla="*/ 476524 h 4442145"/>
                <a:gd name="connsiteX47" fmla="*/ 8068203 w 8068203"/>
                <a:gd name="connsiteY47" fmla="*/ 0 h 4442145"/>
                <a:gd name="connsiteX48" fmla="*/ 7583557 w 8068203"/>
                <a:gd name="connsiteY48" fmla="*/ 1023084 h 4442145"/>
                <a:gd name="connsiteX49" fmla="*/ 7494105 w 8068203"/>
                <a:gd name="connsiteY49" fmla="*/ 1450467 h 4442145"/>
                <a:gd name="connsiteX50" fmla="*/ 7358910 w 8068203"/>
                <a:gd name="connsiteY50" fmla="*/ 1747254 h 4442145"/>
                <a:gd name="connsiteX51" fmla="*/ 7533861 w 8068203"/>
                <a:gd name="connsiteY51" fmla="*/ 2156145 h 4442145"/>
                <a:gd name="connsiteX52" fmla="*/ 7583557 w 8068203"/>
                <a:gd name="connsiteY52" fmla="*/ 2225719 h 4442145"/>
                <a:gd name="connsiteX53" fmla="*/ 7663070 w 8068203"/>
                <a:gd name="connsiteY53" fmla="*/ 2573589 h 4442145"/>
                <a:gd name="connsiteX54" fmla="*/ 7663070 w 8068203"/>
                <a:gd name="connsiteY54" fmla="*/ 2692858 h 4442145"/>
                <a:gd name="connsiteX55" fmla="*/ 7653131 w 8068203"/>
                <a:gd name="connsiteY55" fmla="*/ 2961215 h 4442145"/>
                <a:gd name="connsiteX56" fmla="*/ 7603435 w 8068203"/>
                <a:gd name="connsiteY56" fmla="*/ 3100362 h 4442145"/>
                <a:gd name="connsiteX57" fmla="*/ 7361583 w 8068203"/>
                <a:gd name="connsiteY57" fmla="*/ 3600632 h 4442145"/>
                <a:gd name="connsiteX58" fmla="*/ 6370983 w 8068203"/>
                <a:gd name="connsiteY58" fmla="*/ 3676832 h 4442145"/>
                <a:gd name="connsiteX59" fmla="*/ 5608983 w 8068203"/>
                <a:gd name="connsiteY59" fmla="*/ 3067232 h 4442145"/>
                <a:gd name="connsiteX60" fmla="*/ 5367131 w 8068203"/>
                <a:gd name="connsiteY60" fmla="*/ 2663041 h 4442145"/>
                <a:gd name="connsiteX61" fmla="*/ 4721087 w 8068203"/>
                <a:gd name="connsiteY61" fmla="*/ 2026936 h 4442145"/>
                <a:gd name="connsiteX62" fmla="*/ 4949687 w 8068203"/>
                <a:gd name="connsiteY62" fmla="*/ 2782310 h 4442145"/>
                <a:gd name="connsiteX63" fmla="*/ 4681331 w 8068203"/>
                <a:gd name="connsiteY63" fmla="*/ 2901580 h 4442145"/>
                <a:gd name="connsiteX64" fmla="*/ 4134679 w 8068203"/>
                <a:gd name="connsiteY64" fmla="*/ 2235658 h 4442145"/>
                <a:gd name="connsiteX65" fmla="*/ 3826566 w 8068203"/>
                <a:gd name="connsiteY65" fmla="*/ 2344989 h 4442145"/>
                <a:gd name="connsiteX66" fmla="*/ 3578087 w 8068203"/>
                <a:gd name="connsiteY66" fmla="*/ 2772371 h 4442145"/>
                <a:gd name="connsiteX67" fmla="*/ 3478696 w 8068203"/>
                <a:gd name="connsiteY67" fmla="*/ 2822067 h 4442145"/>
                <a:gd name="connsiteX68" fmla="*/ 3071192 w 8068203"/>
                <a:gd name="connsiteY68" fmla="*/ 2861823 h 4442145"/>
                <a:gd name="connsiteX69" fmla="*/ 2782957 w 8068203"/>
                <a:gd name="connsiteY69" fmla="*/ 2921458 h 4442145"/>
                <a:gd name="connsiteX70" fmla="*/ 2763079 w 8068203"/>
                <a:gd name="connsiteY70" fmla="*/ 3219632 h 4442145"/>
                <a:gd name="connsiteX71" fmla="*/ 2753140 w 8068203"/>
                <a:gd name="connsiteY71" fmla="*/ 3348841 h 4442145"/>
                <a:gd name="connsiteX72" fmla="*/ 2743200 w 8068203"/>
                <a:gd name="connsiteY72" fmla="*/ 3418415 h 4442145"/>
                <a:gd name="connsiteX73" fmla="*/ 2723322 w 8068203"/>
                <a:gd name="connsiteY73" fmla="*/ 3438293 h 4442145"/>
                <a:gd name="connsiteX74" fmla="*/ 2564296 w 8068203"/>
                <a:gd name="connsiteY74" fmla="*/ 3865675 h 4442145"/>
                <a:gd name="connsiteX75" fmla="*/ 2594113 w 8068203"/>
                <a:gd name="connsiteY75" fmla="*/ 3955128 h 4442145"/>
                <a:gd name="connsiteX76" fmla="*/ 2454966 w 8068203"/>
                <a:gd name="connsiteY76" fmla="*/ 4293058 h 4442145"/>
                <a:gd name="connsiteX77" fmla="*/ 2196548 w 8068203"/>
                <a:gd name="connsiteY77" fmla="*/ 4442145 h 4442145"/>
                <a:gd name="connsiteX78" fmla="*/ 2077279 w 8068203"/>
                <a:gd name="connsiteY78" fmla="*/ 4442145 h 4442145"/>
                <a:gd name="connsiteX79" fmla="*/ 1490870 w 8068203"/>
                <a:gd name="connsiteY79" fmla="*/ 4312936 h 4442145"/>
                <a:gd name="connsiteX80" fmla="*/ 1103244 w 8068203"/>
                <a:gd name="connsiteY80" fmla="*/ 3965067 h 4442145"/>
                <a:gd name="connsiteX81" fmla="*/ 1053548 w 8068203"/>
                <a:gd name="connsiteY81" fmla="*/ 3875615 h 4442145"/>
                <a:gd name="connsiteX82" fmla="*/ 755374 w 8068203"/>
                <a:gd name="connsiteY82" fmla="*/ 3408475 h 4442145"/>
                <a:gd name="connsiteX83" fmla="*/ 745435 w 8068203"/>
                <a:gd name="connsiteY83" fmla="*/ 3319023 h 4442145"/>
                <a:gd name="connsiteX84" fmla="*/ 725557 w 8068203"/>
                <a:gd name="connsiteY84" fmla="*/ 3279267 h 4442145"/>
                <a:gd name="connsiteX85" fmla="*/ 715618 w 8068203"/>
                <a:gd name="connsiteY85" fmla="*/ 3249449 h 4442145"/>
                <a:gd name="connsiteX86" fmla="*/ 536713 w 8068203"/>
                <a:gd name="connsiteY86" fmla="*/ 3010910 h 4442145"/>
                <a:gd name="connsiteX87" fmla="*/ 168966 w 8068203"/>
                <a:gd name="connsiteY87" fmla="*/ 2782310 h 4442145"/>
                <a:gd name="connsiteX88" fmla="*/ 0 w 8068203"/>
                <a:gd name="connsiteY88" fmla="*/ 2513954 h 4442145"/>
                <a:gd name="connsiteX89" fmla="*/ 337931 w 8068203"/>
                <a:gd name="connsiteY89" fmla="*/ 2325110 h 4442145"/>
                <a:gd name="connsiteX0" fmla="*/ 337931 w 8068203"/>
                <a:gd name="connsiteY0" fmla="*/ 2325110 h 4442145"/>
                <a:gd name="connsiteX1" fmla="*/ 1063487 w 8068203"/>
                <a:gd name="connsiteY1" fmla="*/ 2633223 h 4442145"/>
                <a:gd name="connsiteX2" fmla="*/ 1550505 w 8068203"/>
                <a:gd name="connsiteY2" fmla="*/ 3130180 h 4442145"/>
                <a:gd name="connsiteX3" fmla="*/ 1610140 w 8068203"/>
                <a:gd name="connsiteY3" fmla="*/ 3209693 h 4442145"/>
                <a:gd name="connsiteX4" fmla="*/ 1838740 w 8068203"/>
                <a:gd name="connsiteY4" fmla="*/ 3567502 h 4442145"/>
                <a:gd name="connsiteX5" fmla="*/ 1918253 w 8068203"/>
                <a:gd name="connsiteY5" fmla="*/ 3120241 h 4442145"/>
                <a:gd name="connsiteX6" fmla="*/ 1958009 w 8068203"/>
                <a:gd name="connsiteY6" fmla="*/ 3030789 h 4442145"/>
                <a:gd name="connsiteX7" fmla="*/ 2027583 w 8068203"/>
                <a:gd name="connsiteY7" fmla="*/ 2653102 h 4442145"/>
                <a:gd name="connsiteX8" fmla="*/ 1779105 w 8068203"/>
                <a:gd name="connsiteY8" fmla="*/ 2195902 h 4442145"/>
                <a:gd name="connsiteX9" fmla="*/ 2554357 w 8068203"/>
                <a:gd name="connsiteY9" fmla="*/ 2056754 h 4442145"/>
                <a:gd name="connsiteX10" fmla="*/ 2782957 w 8068203"/>
                <a:gd name="connsiteY10" fmla="*/ 2205841 h 4442145"/>
                <a:gd name="connsiteX11" fmla="*/ 2991679 w 8068203"/>
                <a:gd name="connsiteY11" fmla="*/ 2116389 h 4442145"/>
                <a:gd name="connsiteX12" fmla="*/ 3081131 w 8068203"/>
                <a:gd name="connsiteY12" fmla="*/ 1748641 h 4442145"/>
                <a:gd name="connsiteX13" fmla="*/ 3289853 w 8068203"/>
                <a:gd name="connsiteY13" fmla="*/ 1738702 h 4442145"/>
                <a:gd name="connsiteX14" fmla="*/ 3279913 w 8068203"/>
                <a:gd name="connsiteY14" fmla="*/ 2066693 h 4442145"/>
                <a:gd name="connsiteX15" fmla="*/ 3667540 w 8068203"/>
                <a:gd name="connsiteY15" fmla="*/ 1897728 h 4442145"/>
                <a:gd name="connsiteX16" fmla="*/ 3727174 w 8068203"/>
                <a:gd name="connsiteY16" fmla="*/ 1619432 h 4442145"/>
                <a:gd name="connsiteX17" fmla="*/ 3876261 w 8068203"/>
                <a:gd name="connsiteY17" fmla="*/ 1569736 h 4442145"/>
                <a:gd name="connsiteX18" fmla="*/ 4015409 w 8068203"/>
                <a:gd name="connsiteY18" fmla="*/ 1768519 h 4442145"/>
                <a:gd name="connsiteX19" fmla="*/ 4383157 w 8068203"/>
                <a:gd name="connsiteY19" fmla="*/ 1639310 h 4442145"/>
                <a:gd name="connsiteX20" fmla="*/ 4472609 w 8068203"/>
                <a:gd name="connsiteY20" fmla="*/ 1321258 h 4442145"/>
                <a:gd name="connsiteX21" fmla="*/ 4472609 w 8068203"/>
                <a:gd name="connsiteY21" fmla="*/ 873997 h 4442145"/>
                <a:gd name="connsiteX22" fmla="*/ 4522305 w 8068203"/>
                <a:gd name="connsiteY22" fmla="*/ 675215 h 4442145"/>
                <a:gd name="connsiteX23" fmla="*/ 4850296 w 8068203"/>
                <a:gd name="connsiteY23" fmla="*/ 555945 h 4442145"/>
                <a:gd name="connsiteX24" fmla="*/ 4840357 w 8068203"/>
                <a:gd name="connsiteY24" fmla="*/ 903815 h 4442145"/>
                <a:gd name="connsiteX25" fmla="*/ 5088835 w 8068203"/>
                <a:gd name="connsiteY25" fmla="*/ 824302 h 4442145"/>
                <a:gd name="connsiteX26" fmla="*/ 5098774 w 8068203"/>
                <a:gd name="connsiteY26" fmla="*/ 1023084 h 4442145"/>
                <a:gd name="connsiteX27" fmla="*/ 4929809 w 8068203"/>
                <a:gd name="connsiteY27" fmla="*/ 1251684 h 4442145"/>
                <a:gd name="connsiteX28" fmla="*/ 5267740 w 8068203"/>
                <a:gd name="connsiteY28" fmla="*/ 1241745 h 4442145"/>
                <a:gd name="connsiteX29" fmla="*/ 5565913 w 8068203"/>
                <a:gd name="connsiteY29" fmla="*/ 1529980 h 4442145"/>
                <a:gd name="connsiteX30" fmla="*/ 5536096 w 8068203"/>
                <a:gd name="connsiteY30" fmla="*/ 1857971 h 4442145"/>
                <a:gd name="connsiteX31" fmla="*/ 5436705 w 8068203"/>
                <a:gd name="connsiteY31" fmla="*/ 1957362 h 4442145"/>
                <a:gd name="connsiteX32" fmla="*/ 5635487 w 8068203"/>
                <a:gd name="connsiteY32" fmla="*/ 2007058 h 4442145"/>
                <a:gd name="connsiteX33" fmla="*/ 5883966 w 8068203"/>
                <a:gd name="connsiteY33" fmla="*/ 1917606 h 4442145"/>
                <a:gd name="connsiteX34" fmla="*/ 6072809 w 8068203"/>
                <a:gd name="connsiteY34" fmla="*/ 2136267 h 4442145"/>
                <a:gd name="connsiteX35" fmla="*/ 6294783 w 8068203"/>
                <a:gd name="connsiteY35" fmla="*/ 2305232 h 4442145"/>
                <a:gd name="connsiteX36" fmla="*/ 6599583 w 8068203"/>
                <a:gd name="connsiteY36" fmla="*/ 2381432 h 4442145"/>
                <a:gd name="connsiteX37" fmla="*/ 6828183 w 8068203"/>
                <a:gd name="connsiteY37" fmla="*/ 2457632 h 4442145"/>
                <a:gd name="connsiteX38" fmla="*/ 7132983 w 8068203"/>
                <a:gd name="connsiteY38" fmla="*/ 2610032 h 4442145"/>
                <a:gd name="connsiteX39" fmla="*/ 7166113 w 8068203"/>
                <a:gd name="connsiteY39" fmla="*/ 2454319 h 4442145"/>
                <a:gd name="connsiteX40" fmla="*/ 7017026 w 8068203"/>
                <a:gd name="connsiteY40" fmla="*/ 2205841 h 4442145"/>
                <a:gd name="connsiteX41" fmla="*/ 7017026 w 8068203"/>
                <a:gd name="connsiteY41" fmla="*/ 2106449 h 4442145"/>
                <a:gd name="connsiteX42" fmla="*/ 7007087 w 8068203"/>
                <a:gd name="connsiteY42" fmla="*/ 1857971 h 4442145"/>
                <a:gd name="connsiteX43" fmla="*/ 7092925 w 8068203"/>
                <a:gd name="connsiteY43" fmla="*/ 1508992 h 4442145"/>
                <a:gd name="connsiteX44" fmla="*/ 7270249 w 8068203"/>
                <a:gd name="connsiteY44" fmla="*/ 1032469 h 4442145"/>
                <a:gd name="connsiteX45" fmla="*/ 7484166 w 8068203"/>
                <a:gd name="connsiteY45" fmla="*/ 784545 h 4442145"/>
                <a:gd name="connsiteX46" fmla="*/ 7624895 w 8068203"/>
                <a:gd name="connsiteY46" fmla="*/ 476524 h 4442145"/>
                <a:gd name="connsiteX47" fmla="*/ 8068203 w 8068203"/>
                <a:gd name="connsiteY47" fmla="*/ 0 h 4442145"/>
                <a:gd name="connsiteX48" fmla="*/ 7583557 w 8068203"/>
                <a:gd name="connsiteY48" fmla="*/ 1023084 h 4442145"/>
                <a:gd name="connsiteX49" fmla="*/ 7536234 w 8068203"/>
                <a:gd name="connsiteY49" fmla="*/ 1350151 h 4442145"/>
                <a:gd name="connsiteX50" fmla="*/ 7358910 w 8068203"/>
                <a:gd name="connsiteY50" fmla="*/ 1747254 h 4442145"/>
                <a:gd name="connsiteX51" fmla="*/ 7533861 w 8068203"/>
                <a:gd name="connsiteY51" fmla="*/ 2156145 h 4442145"/>
                <a:gd name="connsiteX52" fmla="*/ 7583557 w 8068203"/>
                <a:gd name="connsiteY52" fmla="*/ 2225719 h 4442145"/>
                <a:gd name="connsiteX53" fmla="*/ 7663070 w 8068203"/>
                <a:gd name="connsiteY53" fmla="*/ 2573589 h 4442145"/>
                <a:gd name="connsiteX54" fmla="*/ 7663070 w 8068203"/>
                <a:gd name="connsiteY54" fmla="*/ 2692858 h 4442145"/>
                <a:gd name="connsiteX55" fmla="*/ 7653131 w 8068203"/>
                <a:gd name="connsiteY55" fmla="*/ 2961215 h 4442145"/>
                <a:gd name="connsiteX56" fmla="*/ 7603435 w 8068203"/>
                <a:gd name="connsiteY56" fmla="*/ 3100362 h 4442145"/>
                <a:gd name="connsiteX57" fmla="*/ 7361583 w 8068203"/>
                <a:gd name="connsiteY57" fmla="*/ 3600632 h 4442145"/>
                <a:gd name="connsiteX58" fmla="*/ 6370983 w 8068203"/>
                <a:gd name="connsiteY58" fmla="*/ 3676832 h 4442145"/>
                <a:gd name="connsiteX59" fmla="*/ 5608983 w 8068203"/>
                <a:gd name="connsiteY59" fmla="*/ 3067232 h 4442145"/>
                <a:gd name="connsiteX60" fmla="*/ 5367131 w 8068203"/>
                <a:gd name="connsiteY60" fmla="*/ 2663041 h 4442145"/>
                <a:gd name="connsiteX61" fmla="*/ 4721087 w 8068203"/>
                <a:gd name="connsiteY61" fmla="*/ 2026936 h 4442145"/>
                <a:gd name="connsiteX62" fmla="*/ 4949687 w 8068203"/>
                <a:gd name="connsiteY62" fmla="*/ 2782310 h 4442145"/>
                <a:gd name="connsiteX63" fmla="*/ 4681331 w 8068203"/>
                <a:gd name="connsiteY63" fmla="*/ 2901580 h 4442145"/>
                <a:gd name="connsiteX64" fmla="*/ 4134679 w 8068203"/>
                <a:gd name="connsiteY64" fmla="*/ 2235658 h 4442145"/>
                <a:gd name="connsiteX65" fmla="*/ 3826566 w 8068203"/>
                <a:gd name="connsiteY65" fmla="*/ 2344989 h 4442145"/>
                <a:gd name="connsiteX66" fmla="*/ 3578087 w 8068203"/>
                <a:gd name="connsiteY66" fmla="*/ 2772371 h 4442145"/>
                <a:gd name="connsiteX67" fmla="*/ 3478696 w 8068203"/>
                <a:gd name="connsiteY67" fmla="*/ 2822067 h 4442145"/>
                <a:gd name="connsiteX68" fmla="*/ 3071192 w 8068203"/>
                <a:gd name="connsiteY68" fmla="*/ 2861823 h 4442145"/>
                <a:gd name="connsiteX69" fmla="*/ 2782957 w 8068203"/>
                <a:gd name="connsiteY69" fmla="*/ 2921458 h 4442145"/>
                <a:gd name="connsiteX70" fmla="*/ 2763079 w 8068203"/>
                <a:gd name="connsiteY70" fmla="*/ 3219632 h 4442145"/>
                <a:gd name="connsiteX71" fmla="*/ 2753140 w 8068203"/>
                <a:gd name="connsiteY71" fmla="*/ 3348841 h 4442145"/>
                <a:gd name="connsiteX72" fmla="*/ 2743200 w 8068203"/>
                <a:gd name="connsiteY72" fmla="*/ 3418415 h 4442145"/>
                <a:gd name="connsiteX73" fmla="*/ 2723322 w 8068203"/>
                <a:gd name="connsiteY73" fmla="*/ 3438293 h 4442145"/>
                <a:gd name="connsiteX74" fmla="*/ 2564296 w 8068203"/>
                <a:gd name="connsiteY74" fmla="*/ 3865675 h 4442145"/>
                <a:gd name="connsiteX75" fmla="*/ 2594113 w 8068203"/>
                <a:gd name="connsiteY75" fmla="*/ 3955128 h 4442145"/>
                <a:gd name="connsiteX76" fmla="*/ 2454966 w 8068203"/>
                <a:gd name="connsiteY76" fmla="*/ 4293058 h 4442145"/>
                <a:gd name="connsiteX77" fmla="*/ 2196548 w 8068203"/>
                <a:gd name="connsiteY77" fmla="*/ 4442145 h 4442145"/>
                <a:gd name="connsiteX78" fmla="*/ 2077279 w 8068203"/>
                <a:gd name="connsiteY78" fmla="*/ 4442145 h 4442145"/>
                <a:gd name="connsiteX79" fmla="*/ 1490870 w 8068203"/>
                <a:gd name="connsiteY79" fmla="*/ 4312936 h 4442145"/>
                <a:gd name="connsiteX80" fmla="*/ 1103244 w 8068203"/>
                <a:gd name="connsiteY80" fmla="*/ 3965067 h 4442145"/>
                <a:gd name="connsiteX81" fmla="*/ 1053548 w 8068203"/>
                <a:gd name="connsiteY81" fmla="*/ 3875615 h 4442145"/>
                <a:gd name="connsiteX82" fmla="*/ 755374 w 8068203"/>
                <a:gd name="connsiteY82" fmla="*/ 3408475 h 4442145"/>
                <a:gd name="connsiteX83" fmla="*/ 745435 w 8068203"/>
                <a:gd name="connsiteY83" fmla="*/ 3319023 h 4442145"/>
                <a:gd name="connsiteX84" fmla="*/ 725557 w 8068203"/>
                <a:gd name="connsiteY84" fmla="*/ 3279267 h 4442145"/>
                <a:gd name="connsiteX85" fmla="*/ 715618 w 8068203"/>
                <a:gd name="connsiteY85" fmla="*/ 3249449 h 4442145"/>
                <a:gd name="connsiteX86" fmla="*/ 536713 w 8068203"/>
                <a:gd name="connsiteY86" fmla="*/ 3010910 h 4442145"/>
                <a:gd name="connsiteX87" fmla="*/ 168966 w 8068203"/>
                <a:gd name="connsiteY87" fmla="*/ 2782310 h 4442145"/>
                <a:gd name="connsiteX88" fmla="*/ 0 w 8068203"/>
                <a:gd name="connsiteY88" fmla="*/ 2513954 h 4442145"/>
                <a:gd name="connsiteX89" fmla="*/ 337931 w 8068203"/>
                <a:gd name="connsiteY89" fmla="*/ 2325110 h 4442145"/>
                <a:gd name="connsiteX0" fmla="*/ 337931 w 8068203"/>
                <a:gd name="connsiteY0" fmla="*/ 2325110 h 4442145"/>
                <a:gd name="connsiteX1" fmla="*/ 1063487 w 8068203"/>
                <a:gd name="connsiteY1" fmla="*/ 2633223 h 4442145"/>
                <a:gd name="connsiteX2" fmla="*/ 1550505 w 8068203"/>
                <a:gd name="connsiteY2" fmla="*/ 3130180 h 4442145"/>
                <a:gd name="connsiteX3" fmla="*/ 1610140 w 8068203"/>
                <a:gd name="connsiteY3" fmla="*/ 3209693 h 4442145"/>
                <a:gd name="connsiteX4" fmla="*/ 1838740 w 8068203"/>
                <a:gd name="connsiteY4" fmla="*/ 3567502 h 4442145"/>
                <a:gd name="connsiteX5" fmla="*/ 1918253 w 8068203"/>
                <a:gd name="connsiteY5" fmla="*/ 3120241 h 4442145"/>
                <a:gd name="connsiteX6" fmla="*/ 1958009 w 8068203"/>
                <a:gd name="connsiteY6" fmla="*/ 3030789 h 4442145"/>
                <a:gd name="connsiteX7" fmla="*/ 2027583 w 8068203"/>
                <a:gd name="connsiteY7" fmla="*/ 2653102 h 4442145"/>
                <a:gd name="connsiteX8" fmla="*/ 1779105 w 8068203"/>
                <a:gd name="connsiteY8" fmla="*/ 2195902 h 4442145"/>
                <a:gd name="connsiteX9" fmla="*/ 2554357 w 8068203"/>
                <a:gd name="connsiteY9" fmla="*/ 2056754 h 4442145"/>
                <a:gd name="connsiteX10" fmla="*/ 2782957 w 8068203"/>
                <a:gd name="connsiteY10" fmla="*/ 2205841 h 4442145"/>
                <a:gd name="connsiteX11" fmla="*/ 2991679 w 8068203"/>
                <a:gd name="connsiteY11" fmla="*/ 2116389 h 4442145"/>
                <a:gd name="connsiteX12" fmla="*/ 3081131 w 8068203"/>
                <a:gd name="connsiteY12" fmla="*/ 1748641 h 4442145"/>
                <a:gd name="connsiteX13" fmla="*/ 3289853 w 8068203"/>
                <a:gd name="connsiteY13" fmla="*/ 1738702 h 4442145"/>
                <a:gd name="connsiteX14" fmla="*/ 3279913 w 8068203"/>
                <a:gd name="connsiteY14" fmla="*/ 2066693 h 4442145"/>
                <a:gd name="connsiteX15" fmla="*/ 3667540 w 8068203"/>
                <a:gd name="connsiteY15" fmla="*/ 1897728 h 4442145"/>
                <a:gd name="connsiteX16" fmla="*/ 3727174 w 8068203"/>
                <a:gd name="connsiteY16" fmla="*/ 1619432 h 4442145"/>
                <a:gd name="connsiteX17" fmla="*/ 3876261 w 8068203"/>
                <a:gd name="connsiteY17" fmla="*/ 1569736 h 4442145"/>
                <a:gd name="connsiteX18" fmla="*/ 4015409 w 8068203"/>
                <a:gd name="connsiteY18" fmla="*/ 1768519 h 4442145"/>
                <a:gd name="connsiteX19" fmla="*/ 4383157 w 8068203"/>
                <a:gd name="connsiteY19" fmla="*/ 1639310 h 4442145"/>
                <a:gd name="connsiteX20" fmla="*/ 4472609 w 8068203"/>
                <a:gd name="connsiteY20" fmla="*/ 1321258 h 4442145"/>
                <a:gd name="connsiteX21" fmla="*/ 4472609 w 8068203"/>
                <a:gd name="connsiteY21" fmla="*/ 873997 h 4442145"/>
                <a:gd name="connsiteX22" fmla="*/ 4522305 w 8068203"/>
                <a:gd name="connsiteY22" fmla="*/ 675215 h 4442145"/>
                <a:gd name="connsiteX23" fmla="*/ 4850296 w 8068203"/>
                <a:gd name="connsiteY23" fmla="*/ 555945 h 4442145"/>
                <a:gd name="connsiteX24" fmla="*/ 4840357 w 8068203"/>
                <a:gd name="connsiteY24" fmla="*/ 903815 h 4442145"/>
                <a:gd name="connsiteX25" fmla="*/ 5088835 w 8068203"/>
                <a:gd name="connsiteY25" fmla="*/ 824302 h 4442145"/>
                <a:gd name="connsiteX26" fmla="*/ 5098774 w 8068203"/>
                <a:gd name="connsiteY26" fmla="*/ 1023084 h 4442145"/>
                <a:gd name="connsiteX27" fmla="*/ 4929809 w 8068203"/>
                <a:gd name="connsiteY27" fmla="*/ 1251684 h 4442145"/>
                <a:gd name="connsiteX28" fmla="*/ 5267740 w 8068203"/>
                <a:gd name="connsiteY28" fmla="*/ 1241745 h 4442145"/>
                <a:gd name="connsiteX29" fmla="*/ 5565913 w 8068203"/>
                <a:gd name="connsiteY29" fmla="*/ 1529980 h 4442145"/>
                <a:gd name="connsiteX30" fmla="*/ 5536096 w 8068203"/>
                <a:gd name="connsiteY30" fmla="*/ 1857971 h 4442145"/>
                <a:gd name="connsiteX31" fmla="*/ 5436705 w 8068203"/>
                <a:gd name="connsiteY31" fmla="*/ 1957362 h 4442145"/>
                <a:gd name="connsiteX32" fmla="*/ 5635487 w 8068203"/>
                <a:gd name="connsiteY32" fmla="*/ 2007058 h 4442145"/>
                <a:gd name="connsiteX33" fmla="*/ 5883966 w 8068203"/>
                <a:gd name="connsiteY33" fmla="*/ 1917606 h 4442145"/>
                <a:gd name="connsiteX34" fmla="*/ 6072809 w 8068203"/>
                <a:gd name="connsiteY34" fmla="*/ 2136267 h 4442145"/>
                <a:gd name="connsiteX35" fmla="*/ 6294783 w 8068203"/>
                <a:gd name="connsiteY35" fmla="*/ 2305232 h 4442145"/>
                <a:gd name="connsiteX36" fmla="*/ 6599583 w 8068203"/>
                <a:gd name="connsiteY36" fmla="*/ 2381432 h 4442145"/>
                <a:gd name="connsiteX37" fmla="*/ 6828183 w 8068203"/>
                <a:gd name="connsiteY37" fmla="*/ 2457632 h 4442145"/>
                <a:gd name="connsiteX38" fmla="*/ 7132983 w 8068203"/>
                <a:gd name="connsiteY38" fmla="*/ 2610032 h 4442145"/>
                <a:gd name="connsiteX39" fmla="*/ 7166113 w 8068203"/>
                <a:gd name="connsiteY39" fmla="*/ 2454319 h 4442145"/>
                <a:gd name="connsiteX40" fmla="*/ 7017026 w 8068203"/>
                <a:gd name="connsiteY40" fmla="*/ 2205841 h 4442145"/>
                <a:gd name="connsiteX41" fmla="*/ 7017026 w 8068203"/>
                <a:gd name="connsiteY41" fmla="*/ 2106449 h 4442145"/>
                <a:gd name="connsiteX42" fmla="*/ 7007087 w 8068203"/>
                <a:gd name="connsiteY42" fmla="*/ 1857971 h 4442145"/>
                <a:gd name="connsiteX43" fmla="*/ 7092925 w 8068203"/>
                <a:gd name="connsiteY43" fmla="*/ 1508992 h 4442145"/>
                <a:gd name="connsiteX44" fmla="*/ 7270249 w 8068203"/>
                <a:gd name="connsiteY44" fmla="*/ 1032469 h 4442145"/>
                <a:gd name="connsiteX45" fmla="*/ 7484166 w 8068203"/>
                <a:gd name="connsiteY45" fmla="*/ 784545 h 4442145"/>
                <a:gd name="connsiteX46" fmla="*/ 7624895 w 8068203"/>
                <a:gd name="connsiteY46" fmla="*/ 476524 h 4442145"/>
                <a:gd name="connsiteX47" fmla="*/ 8068203 w 8068203"/>
                <a:gd name="connsiteY47" fmla="*/ 0 h 4442145"/>
                <a:gd name="connsiteX48" fmla="*/ 7802218 w 8068203"/>
                <a:gd name="connsiteY48" fmla="*/ 714786 h 4442145"/>
                <a:gd name="connsiteX49" fmla="*/ 7536234 w 8068203"/>
                <a:gd name="connsiteY49" fmla="*/ 1350151 h 4442145"/>
                <a:gd name="connsiteX50" fmla="*/ 7358910 w 8068203"/>
                <a:gd name="connsiteY50" fmla="*/ 1747254 h 4442145"/>
                <a:gd name="connsiteX51" fmla="*/ 7533861 w 8068203"/>
                <a:gd name="connsiteY51" fmla="*/ 2156145 h 4442145"/>
                <a:gd name="connsiteX52" fmla="*/ 7583557 w 8068203"/>
                <a:gd name="connsiteY52" fmla="*/ 2225719 h 4442145"/>
                <a:gd name="connsiteX53" fmla="*/ 7663070 w 8068203"/>
                <a:gd name="connsiteY53" fmla="*/ 2573589 h 4442145"/>
                <a:gd name="connsiteX54" fmla="*/ 7663070 w 8068203"/>
                <a:gd name="connsiteY54" fmla="*/ 2692858 h 4442145"/>
                <a:gd name="connsiteX55" fmla="*/ 7653131 w 8068203"/>
                <a:gd name="connsiteY55" fmla="*/ 2961215 h 4442145"/>
                <a:gd name="connsiteX56" fmla="*/ 7603435 w 8068203"/>
                <a:gd name="connsiteY56" fmla="*/ 3100362 h 4442145"/>
                <a:gd name="connsiteX57" fmla="*/ 7361583 w 8068203"/>
                <a:gd name="connsiteY57" fmla="*/ 3600632 h 4442145"/>
                <a:gd name="connsiteX58" fmla="*/ 6370983 w 8068203"/>
                <a:gd name="connsiteY58" fmla="*/ 3676832 h 4442145"/>
                <a:gd name="connsiteX59" fmla="*/ 5608983 w 8068203"/>
                <a:gd name="connsiteY59" fmla="*/ 3067232 h 4442145"/>
                <a:gd name="connsiteX60" fmla="*/ 5367131 w 8068203"/>
                <a:gd name="connsiteY60" fmla="*/ 2663041 h 4442145"/>
                <a:gd name="connsiteX61" fmla="*/ 4721087 w 8068203"/>
                <a:gd name="connsiteY61" fmla="*/ 2026936 h 4442145"/>
                <a:gd name="connsiteX62" fmla="*/ 4949687 w 8068203"/>
                <a:gd name="connsiteY62" fmla="*/ 2782310 h 4442145"/>
                <a:gd name="connsiteX63" fmla="*/ 4681331 w 8068203"/>
                <a:gd name="connsiteY63" fmla="*/ 2901580 h 4442145"/>
                <a:gd name="connsiteX64" fmla="*/ 4134679 w 8068203"/>
                <a:gd name="connsiteY64" fmla="*/ 2235658 h 4442145"/>
                <a:gd name="connsiteX65" fmla="*/ 3826566 w 8068203"/>
                <a:gd name="connsiteY65" fmla="*/ 2344989 h 4442145"/>
                <a:gd name="connsiteX66" fmla="*/ 3578087 w 8068203"/>
                <a:gd name="connsiteY66" fmla="*/ 2772371 h 4442145"/>
                <a:gd name="connsiteX67" fmla="*/ 3478696 w 8068203"/>
                <a:gd name="connsiteY67" fmla="*/ 2822067 h 4442145"/>
                <a:gd name="connsiteX68" fmla="*/ 3071192 w 8068203"/>
                <a:gd name="connsiteY68" fmla="*/ 2861823 h 4442145"/>
                <a:gd name="connsiteX69" fmla="*/ 2782957 w 8068203"/>
                <a:gd name="connsiteY69" fmla="*/ 2921458 h 4442145"/>
                <a:gd name="connsiteX70" fmla="*/ 2763079 w 8068203"/>
                <a:gd name="connsiteY70" fmla="*/ 3219632 h 4442145"/>
                <a:gd name="connsiteX71" fmla="*/ 2753140 w 8068203"/>
                <a:gd name="connsiteY71" fmla="*/ 3348841 h 4442145"/>
                <a:gd name="connsiteX72" fmla="*/ 2743200 w 8068203"/>
                <a:gd name="connsiteY72" fmla="*/ 3418415 h 4442145"/>
                <a:gd name="connsiteX73" fmla="*/ 2723322 w 8068203"/>
                <a:gd name="connsiteY73" fmla="*/ 3438293 h 4442145"/>
                <a:gd name="connsiteX74" fmla="*/ 2564296 w 8068203"/>
                <a:gd name="connsiteY74" fmla="*/ 3865675 h 4442145"/>
                <a:gd name="connsiteX75" fmla="*/ 2594113 w 8068203"/>
                <a:gd name="connsiteY75" fmla="*/ 3955128 h 4442145"/>
                <a:gd name="connsiteX76" fmla="*/ 2454966 w 8068203"/>
                <a:gd name="connsiteY76" fmla="*/ 4293058 h 4442145"/>
                <a:gd name="connsiteX77" fmla="*/ 2196548 w 8068203"/>
                <a:gd name="connsiteY77" fmla="*/ 4442145 h 4442145"/>
                <a:gd name="connsiteX78" fmla="*/ 2077279 w 8068203"/>
                <a:gd name="connsiteY78" fmla="*/ 4442145 h 4442145"/>
                <a:gd name="connsiteX79" fmla="*/ 1490870 w 8068203"/>
                <a:gd name="connsiteY79" fmla="*/ 4312936 h 4442145"/>
                <a:gd name="connsiteX80" fmla="*/ 1103244 w 8068203"/>
                <a:gd name="connsiteY80" fmla="*/ 3965067 h 4442145"/>
                <a:gd name="connsiteX81" fmla="*/ 1053548 w 8068203"/>
                <a:gd name="connsiteY81" fmla="*/ 3875615 h 4442145"/>
                <a:gd name="connsiteX82" fmla="*/ 755374 w 8068203"/>
                <a:gd name="connsiteY82" fmla="*/ 3408475 h 4442145"/>
                <a:gd name="connsiteX83" fmla="*/ 745435 w 8068203"/>
                <a:gd name="connsiteY83" fmla="*/ 3319023 h 4442145"/>
                <a:gd name="connsiteX84" fmla="*/ 725557 w 8068203"/>
                <a:gd name="connsiteY84" fmla="*/ 3279267 h 4442145"/>
                <a:gd name="connsiteX85" fmla="*/ 715618 w 8068203"/>
                <a:gd name="connsiteY85" fmla="*/ 3249449 h 4442145"/>
                <a:gd name="connsiteX86" fmla="*/ 536713 w 8068203"/>
                <a:gd name="connsiteY86" fmla="*/ 3010910 h 4442145"/>
                <a:gd name="connsiteX87" fmla="*/ 168966 w 8068203"/>
                <a:gd name="connsiteY87" fmla="*/ 2782310 h 4442145"/>
                <a:gd name="connsiteX88" fmla="*/ 0 w 8068203"/>
                <a:gd name="connsiteY88" fmla="*/ 2513954 h 4442145"/>
                <a:gd name="connsiteX89" fmla="*/ 337931 w 8068203"/>
                <a:gd name="connsiteY89" fmla="*/ 2325110 h 4442145"/>
                <a:gd name="connsiteX0" fmla="*/ 337931 w 8068203"/>
                <a:gd name="connsiteY0" fmla="*/ 2325110 h 4442145"/>
                <a:gd name="connsiteX1" fmla="*/ 1063487 w 8068203"/>
                <a:gd name="connsiteY1" fmla="*/ 2633223 h 4442145"/>
                <a:gd name="connsiteX2" fmla="*/ 1550505 w 8068203"/>
                <a:gd name="connsiteY2" fmla="*/ 3130180 h 4442145"/>
                <a:gd name="connsiteX3" fmla="*/ 1610140 w 8068203"/>
                <a:gd name="connsiteY3" fmla="*/ 3209693 h 4442145"/>
                <a:gd name="connsiteX4" fmla="*/ 1838740 w 8068203"/>
                <a:gd name="connsiteY4" fmla="*/ 3567502 h 4442145"/>
                <a:gd name="connsiteX5" fmla="*/ 1918253 w 8068203"/>
                <a:gd name="connsiteY5" fmla="*/ 3120241 h 4442145"/>
                <a:gd name="connsiteX6" fmla="*/ 1958009 w 8068203"/>
                <a:gd name="connsiteY6" fmla="*/ 3030789 h 4442145"/>
                <a:gd name="connsiteX7" fmla="*/ 2027583 w 8068203"/>
                <a:gd name="connsiteY7" fmla="*/ 2653102 h 4442145"/>
                <a:gd name="connsiteX8" fmla="*/ 1779105 w 8068203"/>
                <a:gd name="connsiteY8" fmla="*/ 2195902 h 4442145"/>
                <a:gd name="connsiteX9" fmla="*/ 2554357 w 8068203"/>
                <a:gd name="connsiteY9" fmla="*/ 2056754 h 4442145"/>
                <a:gd name="connsiteX10" fmla="*/ 2782957 w 8068203"/>
                <a:gd name="connsiteY10" fmla="*/ 2205841 h 4442145"/>
                <a:gd name="connsiteX11" fmla="*/ 2991679 w 8068203"/>
                <a:gd name="connsiteY11" fmla="*/ 2116389 h 4442145"/>
                <a:gd name="connsiteX12" fmla="*/ 3081131 w 8068203"/>
                <a:gd name="connsiteY12" fmla="*/ 1748641 h 4442145"/>
                <a:gd name="connsiteX13" fmla="*/ 3289853 w 8068203"/>
                <a:gd name="connsiteY13" fmla="*/ 1738702 h 4442145"/>
                <a:gd name="connsiteX14" fmla="*/ 3279913 w 8068203"/>
                <a:gd name="connsiteY14" fmla="*/ 2066693 h 4442145"/>
                <a:gd name="connsiteX15" fmla="*/ 3667540 w 8068203"/>
                <a:gd name="connsiteY15" fmla="*/ 1897728 h 4442145"/>
                <a:gd name="connsiteX16" fmla="*/ 3727174 w 8068203"/>
                <a:gd name="connsiteY16" fmla="*/ 1619432 h 4442145"/>
                <a:gd name="connsiteX17" fmla="*/ 3876261 w 8068203"/>
                <a:gd name="connsiteY17" fmla="*/ 1569736 h 4442145"/>
                <a:gd name="connsiteX18" fmla="*/ 4015409 w 8068203"/>
                <a:gd name="connsiteY18" fmla="*/ 1768519 h 4442145"/>
                <a:gd name="connsiteX19" fmla="*/ 4383157 w 8068203"/>
                <a:gd name="connsiteY19" fmla="*/ 1639310 h 4442145"/>
                <a:gd name="connsiteX20" fmla="*/ 4472609 w 8068203"/>
                <a:gd name="connsiteY20" fmla="*/ 1321258 h 4442145"/>
                <a:gd name="connsiteX21" fmla="*/ 4472609 w 8068203"/>
                <a:gd name="connsiteY21" fmla="*/ 873997 h 4442145"/>
                <a:gd name="connsiteX22" fmla="*/ 4522305 w 8068203"/>
                <a:gd name="connsiteY22" fmla="*/ 675215 h 4442145"/>
                <a:gd name="connsiteX23" fmla="*/ 4850296 w 8068203"/>
                <a:gd name="connsiteY23" fmla="*/ 555945 h 4442145"/>
                <a:gd name="connsiteX24" fmla="*/ 4840357 w 8068203"/>
                <a:gd name="connsiteY24" fmla="*/ 903815 h 4442145"/>
                <a:gd name="connsiteX25" fmla="*/ 5088835 w 8068203"/>
                <a:gd name="connsiteY25" fmla="*/ 824302 h 4442145"/>
                <a:gd name="connsiteX26" fmla="*/ 5098774 w 8068203"/>
                <a:gd name="connsiteY26" fmla="*/ 1023084 h 4442145"/>
                <a:gd name="connsiteX27" fmla="*/ 4929809 w 8068203"/>
                <a:gd name="connsiteY27" fmla="*/ 1251684 h 4442145"/>
                <a:gd name="connsiteX28" fmla="*/ 5267740 w 8068203"/>
                <a:gd name="connsiteY28" fmla="*/ 1241745 h 4442145"/>
                <a:gd name="connsiteX29" fmla="*/ 5565913 w 8068203"/>
                <a:gd name="connsiteY29" fmla="*/ 1529980 h 4442145"/>
                <a:gd name="connsiteX30" fmla="*/ 5536096 w 8068203"/>
                <a:gd name="connsiteY30" fmla="*/ 1857971 h 4442145"/>
                <a:gd name="connsiteX31" fmla="*/ 5436705 w 8068203"/>
                <a:gd name="connsiteY31" fmla="*/ 1957362 h 4442145"/>
                <a:gd name="connsiteX32" fmla="*/ 5635487 w 8068203"/>
                <a:gd name="connsiteY32" fmla="*/ 2007058 h 4442145"/>
                <a:gd name="connsiteX33" fmla="*/ 5883966 w 8068203"/>
                <a:gd name="connsiteY33" fmla="*/ 1917606 h 4442145"/>
                <a:gd name="connsiteX34" fmla="*/ 6072809 w 8068203"/>
                <a:gd name="connsiteY34" fmla="*/ 2136267 h 4442145"/>
                <a:gd name="connsiteX35" fmla="*/ 6294783 w 8068203"/>
                <a:gd name="connsiteY35" fmla="*/ 2305232 h 4442145"/>
                <a:gd name="connsiteX36" fmla="*/ 6599583 w 8068203"/>
                <a:gd name="connsiteY36" fmla="*/ 2381432 h 4442145"/>
                <a:gd name="connsiteX37" fmla="*/ 6828183 w 8068203"/>
                <a:gd name="connsiteY37" fmla="*/ 2457632 h 4442145"/>
                <a:gd name="connsiteX38" fmla="*/ 7132983 w 8068203"/>
                <a:gd name="connsiteY38" fmla="*/ 2610032 h 4442145"/>
                <a:gd name="connsiteX39" fmla="*/ 7166113 w 8068203"/>
                <a:gd name="connsiteY39" fmla="*/ 2454319 h 4442145"/>
                <a:gd name="connsiteX40" fmla="*/ 7017026 w 8068203"/>
                <a:gd name="connsiteY40" fmla="*/ 2205841 h 4442145"/>
                <a:gd name="connsiteX41" fmla="*/ 7017026 w 8068203"/>
                <a:gd name="connsiteY41" fmla="*/ 2106449 h 4442145"/>
                <a:gd name="connsiteX42" fmla="*/ 7007087 w 8068203"/>
                <a:gd name="connsiteY42" fmla="*/ 1857971 h 4442145"/>
                <a:gd name="connsiteX43" fmla="*/ 7092925 w 8068203"/>
                <a:gd name="connsiteY43" fmla="*/ 1508992 h 4442145"/>
                <a:gd name="connsiteX44" fmla="*/ 7270249 w 8068203"/>
                <a:gd name="connsiteY44" fmla="*/ 1032469 h 4442145"/>
                <a:gd name="connsiteX45" fmla="*/ 7447572 w 8068203"/>
                <a:gd name="connsiteY45" fmla="*/ 714786 h 4442145"/>
                <a:gd name="connsiteX46" fmla="*/ 7624895 w 8068203"/>
                <a:gd name="connsiteY46" fmla="*/ 476524 h 4442145"/>
                <a:gd name="connsiteX47" fmla="*/ 8068203 w 8068203"/>
                <a:gd name="connsiteY47" fmla="*/ 0 h 4442145"/>
                <a:gd name="connsiteX48" fmla="*/ 7802218 w 8068203"/>
                <a:gd name="connsiteY48" fmla="*/ 714786 h 4442145"/>
                <a:gd name="connsiteX49" fmla="*/ 7536234 w 8068203"/>
                <a:gd name="connsiteY49" fmla="*/ 1350151 h 4442145"/>
                <a:gd name="connsiteX50" fmla="*/ 7358910 w 8068203"/>
                <a:gd name="connsiteY50" fmla="*/ 1747254 h 4442145"/>
                <a:gd name="connsiteX51" fmla="*/ 7533861 w 8068203"/>
                <a:gd name="connsiteY51" fmla="*/ 2156145 h 4442145"/>
                <a:gd name="connsiteX52" fmla="*/ 7583557 w 8068203"/>
                <a:gd name="connsiteY52" fmla="*/ 2225719 h 4442145"/>
                <a:gd name="connsiteX53" fmla="*/ 7663070 w 8068203"/>
                <a:gd name="connsiteY53" fmla="*/ 2573589 h 4442145"/>
                <a:gd name="connsiteX54" fmla="*/ 7663070 w 8068203"/>
                <a:gd name="connsiteY54" fmla="*/ 2692858 h 4442145"/>
                <a:gd name="connsiteX55" fmla="*/ 7653131 w 8068203"/>
                <a:gd name="connsiteY55" fmla="*/ 2961215 h 4442145"/>
                <a:gd name="connsiteX56" fmla="*/ 7603435 w 8068203"/>
                <a:gd name="connsiteY56" fmla="*/ 3100362 h 4442145"/>
                <a:gd name="connsiteX57" fmla="*/ 7361583 w 8068203"/>
                <a:gd name="connsiteY57" fmla="*/ 3600632 h 4442145"/>
                <a:gd name="connsiteX58" fmla="*/ 6370983 w 8068203"/>
                <a:gd name="connsiteY58" fmla="*/ 3676832 h 4442145"/>
                <a:gd name="connsiteX59" fmla="*/ 5608983 w 8068203"/>
                <a:gd name="connsiteY59" fmla="*/ 3067232 h 4442145"/>
                <a:gd name="connsiteX60" fmla="*/ 5367131 w 8068203"/>
                <a:gd name="connsiteY60" fmla="*/ 2663041 h 4442145"/>
                <a:gd name="connsiteX61" fmla="*/ 4721087 w 8068203"/>
                <a:gd name="connsiteY61" fmla="*/ 2026936 h 4442145"/>
                <a:gd name="connsiteX62" fmla="*/ 4949687 w 8068203"/>
                <a:gd name="connsiteY62" fmla="*/ 2782310 h 4442145"/>
                <a:gd name="connsiteX63" fmla="*/ 4681331 w 8068203"/>
                <a:gd name="connsiteY63" fmla="*/ 2901580 h 4442145"/>
                <a:gd name="connsiteX64" fmla="*/ 4134679 w 8068203"/>
                <a:gd name="connsiteY64" fmla="*/ 2235658 h 4442145"/>
                <a:gd name="connsiteX65" fmla="*/ 3826566 w 8068203"/>
                <a:gd name="connsiteY65" fmla="*/ 2344989 h 4442145"/>
                <a:gd name="connsiteX66" fmla="*/ 3578087 w 8068203"/>
                <a:gd name="connsiteY66" fmla="*/ 2772371 h 4442145"/>
                <a:gd name="connsiteX67" fmla="*/ 3478696 w 8068203"/>
                <a:gd name="connsiteY67" fmla="*/ 2822067 h 4442145"/>
                <a:gd name="connsiteX68" fmla="*/ 3071192 w 8068203"/>
                <a:gd name="connsiteY68" fmla="*/ 2861823 h 4442145"/>
                <a:gd name="connsiteX69" fmla="*/ 2782957 w 8068203"/>
                <a:gd name="connsiteY69" fmla="*/ 2921458 h 4442145"/>
                <a:gd name="connsiteX70" fmla="*/ 2763079 w 8068203"/>
                <a:gd name="connsiteY70" fmla="*/ 3219632 h 4442145"/>
                <a:gd name="connsiteX71" fmla="*/ 2753140 w 8068203"/>
                <a:gd name="connsiteY71" fmla="*/ 3348841 h 4442145"/>
                <a:gd name="connsiteX72" fmla="*/ 2743200 w 8068203"/>
                <a:gd name="connsiteY72" fmla="*/ 3418415 h 4442145"/>
                <a:gd name="connsiteX73" fmla="*/ 2723322 w 8068203"/>
                <a:gd name="connsiteY73" fmla="*/ 3438293 h 4442145"/>
                <a:gd name="connsiteX74" fmla="*/ 2564296 w 8068203"/>
                <a:gd name="connsiteY74" fmla="*/ 3865675 h 4442145"/>
                <a:gd name="connsiteX75" fmla="*/ 2594113 w 8068203"/>
                <a:gd name="connsiteY75" fmla="*/ 3955128 h 4442145"/>
                <a:gd name="connsiteX76" fmla="*/ 2454966 w 8068203"/>
                <a:gd name="connsiteY76" fmla="*/ 4293058 h 4442145"/>
                <a:gd name="connsiteX77" fmla="*/ 2196548 w 8068203"/>
                <a:gd name="connsiteY77" fmla="*/ 4442145 h 4442145"/>
                <a:gd name="connsiteX78" fmla="*/ 2077279 w 8068203"/>
                <a:gd name="connsiteY78" fmla="*/ 4442145 h 4442145"/>
                <a:gd name="connsiteX79" fmla="*/ 1490870 w 8068203"/>
                <a:gd name="connsiteY79" fmla="*/ 4312936 h 4442145"/>
                <a:gd name="connsiteX80" fmla="*/ 1103244 w 8068203"/>
                <a:gd name="connsiteY80" fmla="*/ 3965067 h 4442145"/>
                <a:gd name="connsiteX81" fmla="*/ 1053548 w 8068203"/>
                <a:gd name="connsiteY81" fmla="*/ 3875615 h 4442145"/>
                <a:gd name="connsiteX82" fmla="*/ 755374 w 8068203"/>
                <a:gd name="connsiteY82" fmla="*/ 3408475 h 4442145"/>
                <a:gd name="connsiteX83" fmla="*/ 745435 w 8068203"/>
                <a:gd name="connsiteY83" fmla="*/ 3319023 h 4442145"/>
                <a:gd name="connsiteX84" fmla="*/ 725557 w 8068203"/>
                <a:gd name="connsiteY84" fmla="*/ 3279267 h 4442145"/>
                <a:gd name="connsiteX85" fmla="*/ 715618 w 8068203"/>
                <a:gd name="connsiteY85" fmla="*/ 3249449 h 4442145"/>
                <a:gd name="connsiteX86" fmla="*/ 536713 w 8068203"/>
                <a:gd name="connsiteY86" fmla="*/ 3010910 h 4442145"/>
                <a:gd name="connsiteX87" fmla="*/ 168966 w 8068203"/>
                <a:gd name="connsiteY87" fmla="*/ 2782310 h 4442145"/>
                <a:gd name="connsiteX88" fmla="*/ 0 w 8068203"/>
                <a:gd name="connsiteY88" fmla="*/ 2513954 h 4442145"/>
                <a:gd name="connsiteX89" fmla="*/ 337931 w 8068203"/>
                <a:gd name="connsiteY89" fmla="*/ 2325110 h 444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8068203" h="4442145">
                  <a:moveTo>
                    <a:pt x="337931" y="2325110"/>
                  </a:moveTo>
                  <a:lnTo>
                    <a:pt x="1063487" y="2633223"/>
                  </a:lnTo>
                  <a:lnTo>
                    <a:pt x="1550505" y="3130180"/>
                  </a:lnTo>
                  <a:cubicBezTo>
                    <a:pt x="1602923" y="3203567"/>
                    <a:pt x="1580047" y="3179603"/>
                    <a:pt x="1610140" y="3209693"/>
                  </a:cubicBezTo>
                  <a:lnTo>
                    <a:pt x="1838740" y="3567502"/>
                  </a:lnTo>
                  <a:lnTo>
                    <a:pt x="1918253" y="3120241"/>
                  </a:lnTo>
                  <a:lnTo>
                    <a:pt x="1958009" y="3030789"/>
                  </a:lnTo>
                  <a:lnTo>
                    <a:pt x="2027583" y="2653102"/>
                  </a:lnTo>
                  <a:lnTo>
                    <a:pt x="1779105" y="2195902"/>
                  </a:lnTo>
                  <a:lnTo>
                    <a:pt x="2554357" y="2056754"/>
                  </a:lnTo>
                  <a:lnTo>
                    <a:pt x="2782957" y="2205841"/>
                  </a:lnTo>
                  <a:lnTo>
                    <a:pt x="2991679" y="2116389"/>
                  </a:lnTo>
                  <a:lnTo>
                    <a:pt x="3081131" y="1748641"/>
                  </a:lnTo>
                  <a:lnTo>
                    <a:pt x="3289853" y="1738702"/>
                  </a:lnTo>
                  <a:lnTo>
                    <a:pt x="3279913" y="2066693"/>
                  </a:lnTo>
                  <a:lnTo>
                    <a:pt x="3667540" y="1897728"/>
                  </a:lnTo>
                  <a:lnTo>
                    <a:pt x="3727174" y="1619432"/>
                  </a:lnTo>
                  <a:lnTo>
                    <a:pt x="3876261" y="1569736"/>
                  </a:lnTo>
                  <a:lnTo>
                    <a:pt x="4015409" y="1768519"/>
                  </a:lnTo>
                  <a:lnTo>
                    <a:pt x="4383157" y="1639310"/>
                  </a:lnTo>
                  <a:lnTo>
                    <a:pt x="4472609" y="1321258"/>
                  </a:lnTo>
                  <a:lnTo>
                    <a:pt x="4472609" y="873997"/>
                  </a:lnTo>
                  <a:lnTo>
                    <a:pt x="4522305" y="675215"/>
                  </a:lnTo>
                  <a:lnTo>
                    <a:pt x="4850296" y="555945"/>
                  </a:lnTo>
                  <a:lnTo>
                    <a:pt x="4840357" y="903815"/>
                  </a:lnTo>
                  <a:lnTo>
                    <a:pt x="5088835" y="824302"/>
                  </a:lnTo>
                  <a:lnTo>
                    <a:pt x="5098774" y="1023084"/>
                  </a:lnTo>
                  <a:lnTo>
                    <a:pt x="4929809" y="1251684"/>
                  </a:lnTo>
                  <a:lnTo>
                    <a:pt x="5267740" y="1241745"/>
                  </a:lnTo>
                  <a:lnTo>
                    <a:pt x="5565913" y="1529980"/>
                  </a:lnTo>
                  <a:lnTo>
                    <a:pt x="5536096" y="1857971"/>
                  </a:lnTo>
                  <a:lnTo>
                    <a:pt x="5436705" y="1957362"/>
                  </a:lnTo>
                  <a:lnTo>
                    <a:pt x="5635487" y="2007058"/>
                  </a:lnTo>
                  <a:lnTo>
                    <a:pt x="5883966" y="1917606"/>
                  </a:lnTo>
                  <a:lnTo>
                    <a:pt x="6072809" y="2136267"/>
                  </a:lnTo>
                  <a:lnTo>
                    <a:pt x="6294783" y="2305232"/>
                  </a:lnTo>
                  <a:lnTo>
                    <a:pt x="6599583" y="2381432"/>
                  </a:lnTo>
                  <a:lnTo>
                    <a:pt x="6828183" y="2457632"/>
                  </a:lnTo>
                  <a:lnTo>
                    <a:pt x="7132983" y="2610032"/>
                  </a:lnTo>
                  <a:lnTo>
                    <a:pt x="7166113" y="2454319"/>
                  </a:lnTo>
                  <a:lnTo>
                    <a:pt x="7017026" y="2205841"/>
                  </a:lnTo>
                  <a:lnTo>
                    <a:pt x="7017026" y="2106449"/>
                  </a:lnTo>
                  <a:lnTo>
                    <a:pt x="7007087" y="1857971"/>
                  </a:lnTo>
                  <a:lnTo>
                    <a:pt x="7092925" y="1508992"/>
                  </a:lnTo>
                  <a:lnTo>
                    <a:pt x="7270249" y="1032469"/>
                  </a:lnTo>
                  <a:lnTo>
                    <a:pt x="7447572" y="714786"/>
                  </a:lnTo>
                  <a:lnTo>
                    <a:pt x="7624895" y="476524"/>
                  </a:lnTo>
                  <a:lnTo>
                    <a:pt x="8068203" y="0"/>
                  </a:lnTo>
                  <a:lnTo>
                    <a:pt x="7802218" y="714786"/>
                  </a:lnTo>
                  <a:lnTo>
                    <a:pt x="7536234" y="1350151"/>
                  </a:lnTo>
                  <a:lnTo>
                    <a:pt x="7358910" y="1747254"/>
                  </a:lnTo>
                  <a:lnTo>
                    <a:pt x="7533861" y="2156145"/>
                  </a:lnTo>
                  <a:lnTo>
                    <a:pt x="7583557" y="2225719"/>
                  </a:lnTo>
                  <a:lnTo>
                    <a:pt x="7663070" y="2573589"/>
                  </a:lnTo>
                  <a:lnTo>
                    <a:pt x="7663070" y="2692858"/>
                  </a:lnTo>
                  <a:lnTo>
                    <a:pt x="7653131" y="2961215"/>
                  </a:lnTo>
                  <a:lnTo>
                    <a:pt x="7603435" y="3100362"/>
                  </a:lnTo>
                  <a:lnTo>
                    <a:pt x="7361583" y="3600632"/>
                  </a:lnTo>
                  <a:lnTo>
                    <a:pt x="6370983" y="3676832"/>
                  </a:lnTo>
                  <a:lnTo>
                    <a:pt x="5608983" y="3067232"/>
                  </a:lnTo>
                  <a:lnTo>
                    <a:pt x="5367131" y="2663041"/>
                  </a:lnTo>
                  <a:lnTo>
                    <a:pt x="4721087" y="2026936"/>
                  </a:lnTo>
                  <a:lnTo>
                    <a:pt x="4949687" y="2782310"/>
                  </a:lnTo>
                  <a:lnTo>
                    <a:pt x="4681331" y="2901580"/>
                  </a:lnTo>
                  <a:lnTo>
                    <a:pt x="4134679" y="2235658"/>
                  </a:lnTo>
                  <a:lnTo>
                    <a:pt x="3826566" y="2344989"/>
                  </a:lnTo>
                  <a:lnTo>
                    <a:pt x="3578087" y="2772371"/>
                  </a:lnTo>
                  <a:lnTo>
                    <a:pt x="3478696" y="2822067"/>
                  </a:lnTo>
                  <a:lnTo>
                    <a:pt x="3071192" y="2861823"/>
                  </a:lnTo>
                  <a:lnTo>
                    <a:pt x="2782957" y="2921458"/>
                  </a:lnTo>
                  <a:lnTo>
                    <a:pt x="2763079" y="3219632"/>
                  </a:lnTo>
                  <a:cubicBezTo>
                    <a:pt x="2759766" y="3262702"/>
                    <a:pt x="2757438" y="3305858"/>
                    <a:pt x="2753140" y="3348841"/>
                  </a:cubicBezTo>
                  <a:cubicBezTo>
                    <a:pt x="2750809" y="3372152"/>
                    <a:pt x="2750608" y="3396190"/>
                    <a:pt x="2743200" y="3418415"/>
                  </a:cubicBezTo>
                  <a:cubicBezTo>
                    <a:pt x="2740237" y="3427305"/>
                    <a:pt x="2729948" y="3431667"/>
                    <a:pt x="2723322" y="3438293"/>
                  </a:cubicBezTo>
                  <a:lnTo>
                    <a:pt x="2564296" y="3865675"/>
                  </a:lnTo>
                  <a:lnTo>
                    <a:pt x="2594113" y="3955128"/>
                  </a:lnTo>
                  <a:lnTo>
                    <a:pt x="2454966" y="4293058"/>
                  </a:lnTo>
                  <a:lnTo>
                    <a:pt x="2196548" y="4442145"/>
                  </a:lnTo>
                  <a:lnTo>
                    <a:pt x="2077279" y="4442145"/>
                  </a:lnTo>
                  <a:lnTo>
                    <a:pt x="1490870" y="4312936"/>
                  </a:lnTo>
                  <a:lnTo>
                    <a:pt x="1103244" y="3965067"/>
                  </a:lnTo>
                  <a:lnTo>
                    <a:pt x="1053548" y="3875615"/>
                  </a:lnTo>
                  <a:lnTo>
                    <a:pt x="755374" y="3408475"/>
                  </a:lnTo>
                  <a:cubicBezTo>
                    <a:pt x="752061" y="3378658"/>
                    <a:pt x="752181" y="3348256"/>
                    <a:pt x="745435" y="3319023"/>
                  </a:cubicBezTo>
                  <a:cubicBezTo>
                    <a:pt x="742103" y="3304586"/>
                    <a:pt x="731393" y="3292885"/>
                    <a:pt x="725557" y="3279267"/>
                  </a:cubicBezTo>
                  <a:cubicBezTo>
                    <a:pt x="721430" y="3269637"/>
                    <a:pt x="715618" y="3249449"/>
                    <a:pt x="715618" y="3249449"/>
                  </a:cubicBezTo>
                  <a:lnTo>
                    <a:pt x="536713" y="3010910"/>
                  </a:lnTo>
                  <a:lnTo>
                    <a:pt x="168966" y="2782310"/>
                  </a:lnTo>
                  <a:lnTo>
                    <a:pt x="0" y="2513954"/>
                  </a:lnTo>
                  <a:lnTo>
                    <a:pt x="337931" y="2325110"/>
                  </a:lnTo>
                  <a:close/>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2159370" y="609600"/>
              <a:ext cx="5117699" cy="885888"/>
              <a:chOff x="2057400" y="609600"/>
              <a:chExt cx="5334000" cy="923330"/>
            </a:xfrm>
          </p:grpSpPr>
          <p:cxnSp>
            <p:nvCxnSpPr>
              <p:cNvPr id="24" name="Straight Arrow Connector 23"/>
              <p:cNvCxnSpPr/>
              <p:nvPr/>
            </p:nvCxnSpPr>
            <p:spPr>
              <a:xfrm>
                <a:off x="2819400" y="1066800"/>
                <a:ext cx="3886200" cy="0"/>
              </a:xfrm>
              <a:prstGeom prst="straightConnector1">
                <a:avLst/>
              </a:prstGeom>
              <a:ln w="76200">
                <a:solidFill>
                  <a:srgbClr val="FFFF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057400" y="609600"/>
                <a:ext cx="685800" cy="923330"/>
              </a:xfrm>
              <a:prstGeom prst="rect">
                <a:avLst/>
              </a:prstGeom>
              <a:noFill/>
              <a:ln>
                <a:solidFill>
                  <a:srgbClr val="FFFF00"/>
                </a:solidFill>
              </a:ln>
            </p:spPr>
            <p:txBody>
              <a:bodyPr wrap="square" rtlCol="0">
                <a:spAutoFit/>
              </a:bodyPr>
              <a:lstStyle/>
              <a:p>
                <a:pPr marL="171450" indent="-171450"/>
                <a:r>
                  <a:rPr lang="en-US" sz="5400" b="1" dirty="0" smtClean="0">
                    <a:solidFill>
                      <a:schemeClr val="bg1"/>
                    </a:solidFill>
                  </a:rPr>
                  <a:t>W</a:t>
                </a:r>
              </a:p>
            </p:txBody>
          </p:sp>
          <p:sp>
            <p:nvSpPr>
              <p:cNvPr id="28" name="TextBox 27"/>
              <p:cNvSpPr txBox="1"/>
              <p:nvPr/>
            </p:nvSpPr>
            <p:spPr>
              <a:xfrm>
                <a:off x="6705600" y="609600"/>
                <a:ext cx="685800" cy="923330"/>
              </a:xfrm>
              <a:prstGeom prst="rect">
                <a:avLst/>
              </a:prstGeom>
              <a:noFill/>
              <a:ln>
                <a:solidFill>
                  <a:srgbClr val="FFFF00"/>
                </a:solidFill>
              </a:ln>
            </p:spPr>
            <p:txBody>
              <a:bodyPr wrap="square" rtlCol="0">
                <a:spAutoFit/>
              </a:bodyPr>
              <a:lstStyle/>
              <a:p>
                <a:pPr marL="171450" indent="-171450"/>
                <a:r>
                  <a:rPr lang="en-US" sz="5400" b="1" dirty="0" smtClean="0">
                    <a:solidFill>
                      <a:schemeClr val="bg1"/>
                    </a:solidFill>
                  </a:rPr>
                  <a:t>E</a:t>
                </a:r>
              </a:p>
            </p:txBody>
          </p:sp>
        </p:grpSp>
        <p:sp>
          <p:nvSpPr>
            <p:cNvPr id="30" name="Right Arrow 29"/>
            <p:cNvSpPr/>
            <p:nvPr/>
          </p:nvSpPr>
          <p:spPr>
            <a:xfrm rot="18184687">
              <a:off x="5510339" y="3711449"/>
              <a:ext cx="1315980" cy="1023540"/>
            </a:xfrm>
            <a:prstGeom prst="rightArrow">
              <a:avLst/>
            </a:prstGeom>
            <a:solidFill>
              <a:schemeClr val="bg1"/>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0" y="685800"/>
            <a:ext cx="9144000" cy="5484014"/>
            <a:chOff x="0" y="685800"/>
            <a:chExt cx="9144000" cy="5484014"/>
          </a:xfrm>
        </p:grpSpPr>
        <p:grpSp>
          <p:nvGrpSpPr>
            <p:cNvPr id="52" name="Group 51"/>
            <p:cNvGrpSpPr/>
            <p:nvPr/>
          </p:nvGrpSpPr>
          <p:grpSpPr>
            <a:xfrm>
              <a:off x="0" y="685800"/>
              <a:ext cx="9144000" cy="5484014"/>
              <a:chOff x="0" y="685800"/>
              <a:chExt cx="9144000" cy="5484014"/>
            </a:xfrm>
          </p:grpSpPr>
          <p:pic>
            <p:nvPicPr>
              <p:cNvPr id="305154" name="Picture 2"/>
              <p:cNvPicPr>
                <a:picLocks noChangeAspect="1" noChangeArrowheads="1"/>
              </p:cNvPicPr>
              <p:nvPr/>
            </p:nvPicPr>
            <p:blipFill>
              <a:blip r:embed="rId2" cstate="print"/>
              <a:srcRect/>
              <a:stretch>
                <a:fillRect/>
              </a:stretch>
            </p:blipFill>
            <p:spPr bwMode="auto">
              <a:xfrm>
                <a:off x="0" y="685800"/>
                <a:ext cx="9144000" cy="5467607"/>
              </a:xfrm>
              <a:prstGeom prst="rect">
                <a:avLst/>
              </a:prstGeom>
              <a:noFill/>
              <a:ln w="9525">
                <a:noFill/>
                <a:miter lim="800000"/>
                <a:headEnd/>
                <a:tailEnd/>
              </a:ln>
            </p:spPr>
          </p:pic>
          <p:grpSp>
            <p:nvGrpSpPr>
              <p:cNvPr id="14" name="Group 13"/>
              <p:cNvGrpSpPr/>
              <p:nvPr/>
            </p:nvGrpSpPr>
            <p:grpSpPr>
              <a:xfrm>
                <a:off x="424711" y="2047461"/>
                <a:ext cx="3724659" cy="4122353"/>
                <a:chOff x="424711" y="2047461"/>
                <a:chExt cx="3724659" cy="4122353"/>
              </a:xfrm>
            </p:grpSpPr>
            <p:pic>
              <p:nvPicPr>
                <p:cNvPr id="305155" name="Picture 3"/>
                <p:cNvPicPr>
                  <a:picLocks noChangeAspect="1" noChangeArrowheads="1"/>
                </p:cNvPicPr>
                <p:nvPr/>
              </p:nvPicPr>
              <p:blipFill>
                <a:blip r:embed="rId3" cstate="print"/>
                <a:srcRect/>
                <a:stretch>
                  <a:fillRect/>
                </a:stretch>
              </p:blipFill>
              <p:spPr bwMode="auto">
                <a:xfrm>
                  <a:off x="2971800" y="2484782"/>
                  <a:ext cx="1177570" cy="3685032"/>
                </a:xfrm>
                <a:prstGeom prst="rect">
                  <a:avLst/>
                </a:prstGeom>
                <a:noFill/>
                <a:ln w="9525">
                  <a:noFill/>
                  <a:miter lim="800000"/>
                  <a:headEnd/>
                  <a:tailEnd/>
                </a:ln>
              </p:spPr>
            </p:pic>
            <p:pic>
              <p:nvPicPr>
                <p:cNvPr id="305156" name="Picture 4"/>
                <p:cNvPicPr>
                  <a:picLocks noChangeAspect="1" noChangeArrowheads="1"/>
                </p:cNvPicPr>
                <p:nvPr/>
              </p:nvPicPr>
              <p:blipFill>
                <a:blip r:embed="rId4" cstate="print"/>
                <a:srcRect/>
                <a:stretch>
                  <a:fillRect/>
                </a:stretch>
              </p:blipFill>
              <p:spPr bwMode="auto">
                <a:xfrm>
                  <a:off x="424711" y="2047461"/>
                  <a:ext cx="1873683" cy="4105656"/>
                </a:xfrm>
                <a:prstGeom prst="rect">
                  <a:avLst/>
                </a:prstGeom>
                <a:noFill/>
                <a:ln w="9525">
                  <a:noFill/>
                  <a:miter lim="800000"/>
                  <a:headEnd/>
                  <a:tailEnd/>
                </a:ln>
              </p:spPr>
            </p:pic>
          </p:grpSp>
        </p:grpSp>
        <p:sp>
          <p:nvSpPr>
            <p:cNvPr id="54" name="TextBox 53"/>
            <p:cNvSpPr txBox="1"/>
            <p:nvPr/>
          </p:nvSpPr>
          <p:spPr>
            <a:xfrm>
              <a:off x="7696200" y="5334000"/>
              <a:ext cx="914400" cy="461665"/>
            </a:xfrm>
            <a:prstGeom prst="rect">
              <a:avLst/>
            </a:prstGeom>
            <a:noFill/>
          </p:spPr>
          <p:txBody>
            <a:bodyPr wrap="square" rtlCol="0">
              <a:spAutoFit/>
            </a:bodyPr>
            <a:lstStyle/>
            <a:p>
              <a:pPr marL="171450" indent="-171450"/>
              <a:r>
                <a:rPr lang="en-US" sz="2400" dirty="0" smtClean="0"/>
                <a:t>North</a:t>
              </a:r>
            </a:p>
          </p:txBody>
        </p:sp>
        <p:sp>
          <p:nvSpPr>
            <p:cNvPr id="55" name="TextBox 54"/>
            <p:cNvSpPr txBox="1"/>
            <p:nvPr/>
          </p:nvSpPr>
          <p:spPr>
            <a:xfrm>
              <a:off x="457200" y="5334000"/>
              <a:ext cx="914400" cy="461665"/>
            </a:xfrm>
            <a:prstGeom prst="rect">
              <a:avLst/>
            </a:prstGeom>
            <a:noFill/>
          </p:spPr>
          <p:txBody>
            <a:bodyPr wrap="square" rtlCol="0">
              <a:spAutoFit/>
            </a:bodyPr>
            <a:lstStyle/>
            <a:p>
              <a:pPr marL="171450" indent="-171450"/>
              <a:r>
                <a:rPr lang="en-US" sz="2400" dirty="0" smtClean="0"/>
                <a:t>South</a:t>
              </a:r>
            </a:p>
          </p:txBody>
        </p:sp>
      </p:grpSp>
      <p:sp>
        <p:nvSpPr>
          <p:cNvPr id="2" name="Title 1"/>
          <p:cNvSpPr>
            <a:spLocks noGrp="1"/>
          </p:cNvSpPr>
          <p:nvPr>
            <p:ph type="title"/>
          </p:nvPr>
        </p:nvSpPr>
        <p:spPr/>
        <p:txBody>
          <a:bodyPr>
            <a:noAutofit/>
          </a:bodyPr>
          <a:lstStyle/>
          <a:p>
            <a:r>
              <a:rPr lang="en-US" dirty="0" smtClean="0"/>
              <a:t>GRAND CANYON NP – ELEVATION PROFILE</a:t>
            </a:r>
            <a:endParaRPr lang="en-US" dirty="0"/>
          </a:p>
        </p:txBody>
      </p:sp>
      <p:grpSp>
        <p:nvGrpSpPr>
          <p:cNvPr id="36" name="Group 35"/>
          <p:cNvGrpSpPr/>
          <p:nvPr/>
        </p:nvGrpSpPr>
        <p:grpSpPr>
          <a:xfrm>
            <a:off x="990600" y="2590800"/>
            <a:ext cx="7162800" cy="2057400"/>
            <a:chOff x="990600" y="2590800"/>
            <a:chExt cx="7162800" cy="2057400"/>
          </a:xfrm>
        </p:grpSpPr>
        <p:cxnSp>
          <p:nvCxnSpPr>
            <p:cNvPr id="16" name="Straight Arrow Connector 15"/>
            <p:cNvCxnSpPr/>
            <p:nvPr/>
          </p:nvCxnSpPr>
          <p:spPr>
            <a:xfrm flipH="1">
              <a:off x="990600" y="2590800"/>
              <a:ext cx="304800" cy="2057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8077200" y="2590800"/>
              <a:ext cx="76200" cy="2057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0" y="4658380"/>
            <a:ext cx="9144000" cy="2123420"/>
            <a:chOff x="0" y="4648200"/>
            <a:chExt cx="9144000" cy="2123420"/>
          </a:xfrm>
        </p:grpSpPr>
        <p:sp>
          <p:nvSpPr>
            <p:cNvPr id="19" name="TextBox 18"/>
            <p:cNvSpPr txBox="1"/>
            <p:nvPr/>
          </p:nvSpPr>
          <p:spPr>
            <a:xfrm>
              <a:off x="0" y="6248400"/>
              <a:ext cx="9144000" cy="523220"/>
            </a:xfrm>
            <a:prstGeom prst="rect">
              <a:avLst/>
            </a:prstGeom>
            <a:noFill/>
          </p:spPr>
          <p:txBody>
            <a:bodyPr wrap="square" rtlCol="0">
              <a:spAutoFit/>
            </a:bodyPr>
            <a:lstStyle/>
            <a:p>
              <a:pPr marL="171450" indent="-171450">
                <a:buFont typeface="Arial" pitchFamily="34" charset="0"/>
                <a:buChar char="•"/>
              </a:pPr>
              <a:r>
                <a:rPr lang="en-US" sz="2800" dirty="0" smtClean="0"/>
                <a:t>Elevation Difference between North &amp; South Rim=1,275ft</a:t>
              </a:r>
            </a:p>
          </p:txBody>
        </p:sp>
        <p:cxnSp>
          <p:nvCxnSpPr>
            <p:cNvPr id="25" name="Straight Connector 24"/>
            <p:cNvCxnSpPr/>
            <p:nvPr/>
          </p:nvCxnSpPr>
          <p:spPr>
            <a:xfrm>
              <a:off x="990600" y="4953000"/>
              <a:ext cx="3429000" cy="0"/>
            </a:xfrm>
            <a:prstGeom prst="line">
              <a:avLst/>
            </a:prstGeom>
            <a:ln w="57150">
              <a:solidFill>
                <a:srgbClr val="00EE6C"/>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267200" y="4648200"/>
              <a:ext cx="3886200" cy="0"/>
            </a:xfrm>
            <a:prstGeom prst="line">
              <a:avLst/>
            </a:prstGeom>
            <a:ln w="57150">
              <a:solidFill>
                <a:srgbClr val="00DE64"/>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4343400" y="4648200"/>
              <a:ext cx="0" cy="30480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0" y="4648200"/>
            <a:ext cx="9144000" cy="2057400"/>
            <a:chOff x="0" y="4724400"/>
            <a:chExt cx="9144000" cy="2057400"/>
          </a:xfrm>
        </p:grpSpPr>
        <p:cxnSp>
          <p:nvCxnSpPr>
            <p:cNvPr id="38" name="Straight Connector 37"/>
            <p:cNvCxnSpPr/>
            <p:nvPr/>
          </p:nvCxnSpPr>
          <p:spPr>
            <a:xfrm rot="660000">
              <a:off x="990600" y="4953000"/>
              <a:ext cx="609600" cy="533400"/>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7391400" y="4724400"/>
              <a:ext cx="685800" cy="685800"/>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0" y="6258580"/>
              <a:ext cx="9144000" cy="523220"/>
            </a:xfrm>
            <a:prstGeom prst="rect">
              <a:avLst/>
            </a:prstGeom>
            <a:noFill/>
          </p:spPr>
          <p:txBody>
            <a:bodyPr wrap="square" rtlCol="0">
              <a:spAutoFit/>
            </a:bodyPr>
            <a:lstStyle/>
            <a:p>
              <a:pPr marL="171450" indent="-171450">
                <a:buFont typeface="Arial" pitchFamily="34" charset="0"/>
                <a:buChar char="•"/>
              </a:pPr>
              <a:r>
                <a:rPr lang="en-US" sz="2800" dirty="0" smtClean="0"/>
                <a:t>Cliff face angle of weathering &amp; erosion is about the same</a:t>
              </a:r>
            </a:p>
          </p:txBody>
        </p:sp>
      </p:grpSp>
      <p:sp>
        <p:nvSpPr>
          <p:cNvPr id="47" name="TextBox 46"/>
          <p:cNvSpPr txBox="1"/>
          <p:nvPr/>
        </p:nvSpPr>
        <p:spPr>
          <a:xfrm>
            <a:off x="0" y="6027003"/>
            <a:ext cx="9144000" cy="830997"/>
          </a:xfrm>
          <a:prstGeom prst="rect">
            <a:avLst/>
          </a:prstGeom>
          <a:noFill/>
        </p:spPr>
        <p:txBody>
          <a:bodyPr wrap="square" rtlCol="0">
            <a:spAutoFit/>
          </a:bodyPr>
          <a:lstStyle/>
          <a:p>
            <a:pPr marL="171450" indent="-171450">
              <a:buFont typeface="Arial" pitchFamily="34" charset="0"/>
              <a:buChar char="•"/>
            </a:pPr>
            <a:r>
              <a:rPr lang="en-US" sz="2400" dirty="0" smtClean="0"/>
              <a:t>BUT, volume of eroded material from each side is vastly different!</a:t>
            </a:r>
          </a:p>
          <a:p>
            <a:pPr marL="171450" indent="-171450">
              <a:buFont typeface="Arial" pitchFamily="34" charset="0"/>
              <a:buChar char="•"/>
            </a:pPr>
            <a:r>
              <a:rPr lang="en-US" sz="2400" dirty="0" smtClean="0"/>
              <a:t>What does that tell us?? </a:t>
            </a:r>
          </a:p>
        </p:txBody>
      </p:sp>
      <p:sp>
        <p:nvSpPr>
          <p:cNvPr id="48" name="Freeform 47"/>
          <p:cNvSpPr/>
          <p:nvPr/>
        </p:nvSpPr>
        <p:spPr>
          <a:xfrm>
            <a:off x="3421294" y="4623371"/>
            <a:ext cx="4767209" cy="1202076"/>
          </a:xfrm>
          <a:custGeom>
            <a:avLst/>
            <a:gdLst>
              <a:gd name="connsiteX0" fmla="*/ 0 w 4767209"/>
              <a:gd name="connsiteY0" fmla="*/ 0 h 1202076"/>
              <a:gd name="connsiteX1" fmla="*/ 4767209 w 4767209"/>
              <a:gd name="connsiteY1" fmla="*/ 30822 h 1202076"/>
              <a:gd name="connsiteX2" fmla="*/ 4479533 w 4767209"/>
              <a:gd name="connsiteY2" fmla="*/ 287676 h 1202076"/>
              <a:gd name="connsiteX3" fmla="*/ 4335695 w 4767209"/>
              <a:gd name="connsiteY3" fmla="*/ 380144 h 1202076"/>
              <a:gd name="connsiteX4" fmla="*/ 4243227 w 4767209"/>
              <a:gd name="connsiteY4" fmla="*/ 369869 h 1202076"/>
              <a:gd name="connsiteX5" fmla="*/ 4130212 w 4767209"/>
              <a:gd name="connsiteY5" fmla="*/ 493159 h 1202076"/>
              <a:gd name="connsiteX6" fmla="*/ 3976099 w 4767209"/>
              <a:gd name="connsiteY6" fmla="*/ 842481 h 1202076"/>
              <a:gd name="connsiteX7" fmla="*/ 2938409 w 4767209"/>
              <a:gd name="connsiteY7" fmla="*/ 934948 h 1202076"/>
              <a:gd name="connsiteX8" fmla="*/ 2527443 w 4767209"/>
              <a:gd name="connsiteY8" fmla="*/ 976045 h 1202076"/>
              <a:gd name="connsiteX9" fmla="*/ 2352782 w 4767209"/>
              <a:gd name="connsiteY9" fmla="*/ 945222 h 1202076"/>
              <a:gd name="connsiteX10" fmla="*/ 2106203 w 4767209"/>
              <a:gd name="connsiteY10" fmla="*/ 1006867 h 1202076"/>
              <a:gd name="connsiteX11" fmla="*/ 1808252 w 4767209"/>
              <a:gd name="connsiteY11" fmla="*/ 996593 h 1202076"/>
              <a:gd name="connsiteX12" fmla="*/ 1633591 w 4767209"/>
              <a:gd name="connsiteY12" fmla="*/ 986319 h 1202076"/>
              <a:gd name="connsiteX13" fmla="*/ 1489753 w 4767209"/>
              <a:gd name="connsiteY13" fmla="*/ 1089060 h 1202076"/>
              <a:gd name="connsiteX14" fmla="*/ 1345915 w 4767209"/>
              <a:gd name="connsiteY14" fmla="*/ 1109609 h 1202076"/>
              <a:gd name="connsiteX15" fmla="*/ 1006868 w 4767209"/>
              <a:gd name="connsiteY15" fmla="*/ 1150705 h 1202076"/>
              <a:gd name="connsiteX16" fmla="*/ 708917 w 4767209"/>
              <a:gd name="connsiteY16" fmla="*/ 1160980 h 1202076"/>
              <a:gd name="connsiteX17" fmla="*/ 462337 w 4767209"/>
              <a:gd name="connsiteY17" fmla="*/ 1171254 h 1202076"/>
              <a:gd name="connsiteX18" fmla="*/ 195209 w 4767209"/>
              <a:gd name="connsiteY18" fmla="*/ 1202076 h 1202076"/>
              <a:gd name="connsiteX19" fmla="*/ 10275 w 4767209"/>
              <a:gd name="connsiteY19" fmla="*/ 1202076 h 1202076"/>
              <a:gd name="connsiteX20" fmla="*/ 0 w 4767209"/>
              <a:gd name="connsiteY20" fmla="*/ 0 h 120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7209" h="1202076">
                <a:moveTo>
                  <a:pt x="0" y="0"/>
                </a:moveTo>
                <a:lnTo>
                  <a:pt x="4767209" y="30822"/>
                </a:lnTo>
                <a:lnTo>
                  <a:pt x="4479533" y="287676"/>
                </a:lnTo>
                <a:lnTo>
                  <a:pt x="4335695" y="380144"/>
                </a:lnTo>
                <a:lnTo>
                  <a:pt x="4243227" y="369869"/>
                </a:lnTo>
                <a:lnTo>
                  <a:pt x="4130212" y="493159"/>
                </a:lnTo>
                <a:lnTo>
                  <a:pt x="3976099" y="842481"/>
                </a:lnTo>
                <a:lnTo>
                  <a:pt x="2938409" y="934948"/>
                </a:lnTo>
                <a:lnTo>
                  <a:pt x="2527443" y="976045"/>
                </a:lnTo>
                <a:lnTo>
                  <a:pt x="2352782" y="945222"/>
                </a:lnTo>
                <a:lnTo>
                  <a:pt x="2106203" y="1006867"/>
                </a:lnTo>
                <a:lnTo>
                  <a:pt x="1808252" y="996593"/>
                </a:lnTo>
                <a:lnTo>
                  <a:pt x="1633591" y="986319"/>
                </a:lnTo>
                <a:lnTo>
                  <a:pt x="1489753" y="1089060"/>
                </a:lnTo>
                <a:lnTo>
                  <a:pt x="1345915" y="1109609"/>
                </a:lnTo>
                <a:lnTo>
                  <a:pt x="1006868" y="1150705"/>
                </a:lnTo>
                <a:lnTo>
                  <a:pt x="708917" y="1160980"/>
                </a:lnTo>
                <a:lnTo>
                  <a:pt x="462337" y="1171254"/>
                </a:lnTo>
                <a:lnTo>
                  <a:pt x="195209" y="1202076"/>
                </a:lnTo>
                <a:lnTo>
                  <a:pt x="10275" y="1202076"/>
                </a:lnTo>
                <a:lnTo>
                  <a:pt x="0" y="0"/>
                </a:lnTo>
                <a:close/>
              </a:path>
            </a:pathLst>
          </a:cu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1058238" y="4911047"/>
            <a:ext cx="2321960" cy="914400"/>
          </a:xfrm>
          <a:custGeom>
            <a:avLst/>
            <a:gdLst>
              <a:gd name="connsiteX0" fmla="*/ 0 w 2321960"/>
              <a:gd name="connsiteY0" fmla="*/ 0 h 914400"/>
              <a:gd name="connsiteX1" fmla="*/ 2321960 w 2321960"/>
              <a:gd name="connsiteY1" fmla="*/ 0 h 914400"/>
              <a:gd name="connsiteX2" fmla="*/ 2321960 w 2321960"/>
              <a:gd name="connsiteY2" fmla="*/ 914400 h 914400"/>
              <a:gd name="connsiteX3" fmla="*/ 2085654 w 2321960"/>
              <a:gd name="connsiteY3" fmla="*/ 914400 h 914400"/>
              <a:gd name="connsiteX4" fmla="*/ 1880171 w 2321960"/>
              <a:gd name="connsiteY4" fmla="*/ 852755 h 914400"/>
              <a:gd name="connsiteX5" fmla="*/ 1787704 w 2321960"/>
              <a:gd name="connsiteY5" fmla="*/ 883578 h 914400"/>
              <a:gd name="connsiteX6" fmla="*/ 1633591 w 2321960"/>
              <a:gd name="connsiteY6" fmla="*/ 770562 h 914400"/>
              <a:gd name="connsiteX7" fmla="*/ 1356189 w 2321960"/>
              <a:gd name="connsiteY7" fmla="*/ 667820 h 914400"/>
              <a:gd name="connsiteX8" fmla="*/ 1160980 w 2321960"/>
              <a:gd name="connsiteY8" fmla="*/ 667820 h 914400"/>
              <a:gd name="connsiteX9" fmla="*/ 945223 w 2321960"/>
              <a:gd name="connsiteY9" fmla="*/ 636998 h 914400"/>
              <a:gd name="connsiteX10" fmla="*/ 585627 w 2321960"/>
              <a:gd name="connsiteY10" fmla="*/ 585627 h 914400"/>
              <a:gd name="connsiteX11" fmla="*/ 421241 w 2321960"/>
              <a:gd name="connsiteY11" fmla="*/ 503434 h 914400"/>
              <a:gd name="connsiteX12" fmla="*/ 133564 w 2321960"/>
              <a:gd name="connsiteY12" fmla="*/ 246580 h 914400"/>
              <a:gd name="connsiteX13" fmla="*/ 0 w 2321960"/>
              <a:gd name="connsiteY13"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21960" h="914400">
                <a:moveTo>
                  <a:pt x="0" y="0"/>
                </a:moveTo>
                <a:lnTo>
                  <a:pt x="2321960" y="0"/>
                </a:lnTo>
                <a:lnTo>
                  <a:pt x="2321960" y="914400"/>
                </a:lnTo>
                <a:lnTo>
                  <a:pt x="2085654" y="914400"/>
                </a:lnTo>
                <a:lnTo>
                  <a:pt x="1880171" y="852755"/>
                </a:lnTo>
                <a:lnTo>
                  <a:pt x="1787704" y="883578"/>
                </a:lnTo>
                <a:lnTo>
                  <a:pt x="1633591" y="770562"/>
                </a:lnTo>
                <a:lnTo>
                  <a:pt x="1356189" y="667820"/>
                </a:lnTo>
                <a:lnTo>
                  <a:pt x="1160980" y="667820"/>
                </a:lnTo>
                <a:lnTo>
                  <a:pt x="945223" y="636998"/>
                </a:lnTo>
                <a:lnTo>
                  <a:pt x="585627" y="585627"/>
                </a:lnTo>
                <a:lnTo>
                  <a:pt x="421241" y="503434"/>
                </a:lnTo>
                <a:lnTo>
                  <a:pt x="133564" y="246580"/>
                </a:lnTo>
                <a:lnTo>
                  <a:pt x="0" y="0"/>
                </a:ln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1600200" y="4884003"/>
            <a:ext cx="4800600" cy="830997"/>
          </a:xfrm>
          <a:prstGeom prst="rect">
            <a:avLst/>
          </a:prstGeom>
        </p:spPr>
        <p:txBody>
          <a:bodyPr wrap="square">
            <a:spAutoFit/>
          </a:bodyPr>
          <a:lstStyle/>
          <a:p>
            <a:pPr algn="ctr"/>
            <a:r>
              <a:rPr lang="en-US" sz="2400" b="1" dirty="0" smtClean="0"/>
              <a:t>North Rim is eroding back much faster than South Rim</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000"/>
                                        <p:tgtEl>
                                          <p:spTgt spid="56"/>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up)">
                                      <p:cBhvr>
                                        <p:cTn id="11" dur="10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10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00"/>
                                        <p:tgtEl>
                                          <p:spTgt spid="37"/>
                                        </p:tgtEl>
                                      </p:cBhvr>
                                    </p:animEffect>
                                    <p:set>
                                      <p:cBhvr>
                                        <p:cTn id="21" dur="1" fill="hold">
                                          <p:stCondLst>
                                            <p:cond delay="999"/>
                                          </p:stCondLst>
                                        </p:cTn>
                                        <p:tgtEl>
                                          <p:spTgt spid="3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up)">
                                      <p:cBhvr>
                                        <p:cTn id="26" dur="10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1000"/>
                                        <p:tgtEl>
                                          <p:spTgt spid="46"/>
                                        </p:tgtEl>
                                      </p:cBhvr>
                                    </p:animEffect>
                                    <p:set>
                                      <p:cBhvr>
                                        <p:cTn id="31" dur="1" fill="hold">
                                          <p:stCondLst>
                                            <p:cond delay="999"/>
                                          </p:stCondLst>
                                        </p:cTn>
                                        <p:tgtEl>
                                          <p:spTgt spid="4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7">
                                            <p:txEl>
                                              <p:pRg st="0" end="0"/>
                                            </p:txEl>
                                          </p:spTgt>
                                        </p:tgtEl>
                                        <p:attrNameLst>
                                          <p:attrName>style.visibility</p:attrName>
                                        </p:attrNameLst>
                                      </p:cBhvr>
                                      <p:to>
                                        <p:strVal val="visible"/>
                                      </p:to>
                                    </p:set>
                                    <p:animEffect transition="in" filter="wipe(left)">
                                      <p:cBhvr>
                                        <p:cTn id="36" dur="1000"/>
                                        <p:tgtEl>
                                          <p:spTgt spid="4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wheel(1)">
                                      <p:cBhvr>
                                        <p:cTn id="41" dur="1000"/>
                                        <p:tgtEl>
                                          <p:spTgt spid="51"/>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wheel(1)">
                                      <p:cBhvr>
                                        <p:cTn id="44" dur="1000"/>
                                        <p:tgtEl>
                                          <p:spTgt spid="48"/>
                                        </p:tgtEl>
                                      </p:cBhvr>
                                    </p:animEffect>
                                  </p:childTnLst>
                                </p:cTn>
                              </p:par>
                            </p:childTnLst>
                          </p:cTn>
                        </p:par>
                        <p:par>
                          <p:cTn id="45" fill="hold">
                            <p:stCondLst>
                              <p:cond delay="1000"/>
                            </p:stCondLst>
                            <p:childTnLst>
                              <p:par>
                                <p:cTn id="46" presetID="22" presetClass="entr" presetSubtype="4" fill="hold" nodeType="afterEffect">
                                  <p:stCondLst>
                                    <p:cond delay="0"/>
                                  </p:stCondLst>
                                  <p:childTnLst>
                                    <p:set>
                                      <p:cBhvr>
                                        <p:cTn id="47" dur="1" fill="hold">
                                          <p:stCondLst>
                                            <p:cond delay="0"/>
                                          </p:stCondLst>
                                        </p:cTn>
                                        <p:tgtEl>
                                          <p:spTgt spid="47">
                                            <p:txEl>
                                              <p:pRg st="1" end="1"/>
                                            </p:txEl>
                                          </p:spTgt>
                                        </p:tgtEl>
                                        <p:attrNameLst>
                                          <p:attrName>style.visibility</p:attrName>
                                        </p:attrNameLst>
                                      </p:cBhvr>
                                      <p:to>
                                        <p:strVal val="visible"/>
                                      </p:to>
                                    </p:set>
                                    <p:animEffect transition="in" filter="wipe(down)">
                                      <p:cBhvr>
                                        <p:cTn id="48" dur="1000"/>
                                        <p:tgtEl>
                                          <p:spTgt spid="47">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1" presetClass="entr" presetSubtype="0" fill="hold" grpId="0" nodeType="click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fade">
                                      <p:cBhvr>
                                        <p:cTn id="53" dur="385" decel="100000"/>
                                        <p:tgtEl>
                                          <p:spTgt spid="53"/>
                                        </p:tgtEl>
                                      </p:cBhvr>
                                    </p:animEffect>
                                    <p:animScale>
                                      <p:cBhvr>
                                        <p:cTn id="54" dur="385" decel="100000"/>
                                        <p:tgtEl>
                                          <p:spTgt spid="53"/>
                                        </p:tgtEl>
                                      </p:cBhvr>
                                      <p:from x="10000" y="10000"/>
                                      <p:to x="200000" y="450000"/>
                                    </p:animScale>
                                    <p:animScale>
                                      <p:cBhvr>
                                        <p:cTn id="55" dur="615" accel="100000" fill="hold">
                                          <p:stCondLst>
                                            <p:cond delay="385"/>
                                          </p:stCondLst>
                                        </p:cTn>
                                        <p:tgtEl>
                                          <p:spTgt spid="53"/>
                                        </p:tgtEl>
                                      </p:cBhvr>
                                      <p:from x="200000" y="450000"/>
                                      <p:to x="100000" y="100000"/>
                                    </p:animScale>
                                    <p:set>
                                      <p:cBhvr>
                                        <p:cTn id="56" dur="385" fill="hold"/>
                                        <p:tgtEl>
                                          <p:spTgt spid="53"/>
                                        </p:tgtEl>
                                        <p:attrNameLst>
                                          <p:attrName>ppt_x</p:attrName>
                                        </p:attrNameLst>
                                      </p:cBhvr>
                                      <p:to>
                                        <p:strVal val="(0.5)"/>
                                      </p:to>
                                    </p:set>
                                    <p:anim from="(0.5)" to="(#ppt_x)" calcmode="lin" valueType="num">
                                      <p:cBhvr>
                                        <p:cTn id="57" dur="615" accel="100000" fill="hold">
                                          <p:stCondLst>
                                            <p:cond delay="385"/>
                                          </p:stCondLst>
                                        </p:cTn>
                                        <p:tgtEl>
                                          <p:spTgt spid="53"/>
                                        </p:tgtEl>
                                        <p:attrNameLst>
                                          <p:attrName>ppt_x</p:attrName>
                                        </p:attrNameLst>
                                      </p:cBhvr>
                                    </p:anim>
                                    <p:set>
                                      <p:cBhvr>
                                        <p:cTn id="58" dur="385" fill="hold"/>
                                        <p:tgtEl>
                                          <p:spTgt spid="53"/>
                                        </p:tgtEl>
                                        <p:attrNameLst>
                                          <p:attrName>ppt_y</p:attrName>
                                        </p:attrNameLst>
                                      </p:cBhvr>
                                      <p:to>
                                        <p:strVal val="(#ppt_y+0.4)"/>
                                      </p:to>
                                    </p:set>
                                    <p:anim from="(#ppt_y+0.4)" to="(#ppt_y)" calcmode="lin" valueType="num">
                                      <p:cBhvr>
                                        <p:cTn id="59" dur="615" accel="100000" fill="hold">
                                          <p:stCondLst>
                                            <p:cond delay="385"/>
                                          </p:stCondLst>
                                        </p:cTn>
                                        <p:tgtEl>
                                          <p:spTgt spid="5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1" grpId="0" animBg="1"/>
      <p:bldP spid="5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 y="685800"/>
            <a:ext cx="9144002" cy="5452006"/>
            <a:chOff x="-2" y="685800"/>
            <a:chExt cx="9144002" cy="5452006"/>
          </a:xfrm>
        </p:grpSpPr>
        <p:grpSp>
          <p:nvGrpSpPr>
            <p:cNvPr id="8" name="Group 7"/>
            <p:cNvGrpSpPr/>
            <p:nvPr/>
          </p:nvGrpSpPr>
          <p:grpSpPr>
            <a:xfrm>
              <a:off x="0" y="685800"/>
              <a:ext cx="9144000" cy="5452006"/>
              <a:chOff x="0" y="685800"/>
              <a:chExt cx="9144000" cy="5452006"/>
            </a:xfrm>
          </p:grpSpPr>
          <p:pic>
            <p:nvPicPr>
              <p:cNvPr id="306182" name="Picture 6"/>
              <p:cNvPicPr>
                <a:picLocks noChangeAspect="1" noChangeArrowheads="1"/>
              </p:cNvPicPr>
              <p:nvPr/>
            </p:nvPicPr>
            <p:blipFill>
              <a:blip r:embed="rId2" cstate="print"/>
              <a:srcRect/>
              <a:stretch>
                <a:fillRect/>
              </a:stretch>
            </p:blipFill>
            <p:spPr bwMode="auto">
              <a:xfrm>
                <a:off x="0" y="685800"/>
                <a:ext cx="9144000" cy="5422912"/>
              </a:xfrm>
              <a:prstGeom prst="rect">
                <a:avLst/>
              </a:prstGeom>
              <a:noFill/>
              <a:ln w="9525">
                <a:noFill/>
                <a:miter lim="800000"/>
                <a:headEnd/>
                <a:tailEnd/>
              </a:ln>
            </p:spPr>
          </p:pic>
          <p:pic>
            <p:nvPicPr>
              <p:cNvPr id="307202" name="Picture 2"/>
              <p:cNvPicPr>
                <a:picLocks noChangeAspect="1" noChangeArrowheads="1"/>
              </p:cNvPicPr>
              <p:nvPr/>
            </p:nvPicPr>
            <p:blipFill>
              <a:blip r:embed="rId3" cstate="print"/>
              <a:srcRect r="12537"/>
              <a:stretch>
                <a:fillRect/>
              </a:stretch>
            </p:blipFill>
            <p:spPr bwMode="auto">
              <a:xfrm>
                <a:off x="4724400" y="697126"/>
                <a:ext cx="534298" cy="5440680"/>
              </a:xfrm>
              <a:prstGeom prst="rect">
                <a:avLst/>
              </a:prstGeom>
              <a:noFill/>
              <a:ln w="9525">
                <a:noFill/>
                <a:miter lim="800000"/>
                <a:headEnd/>
                <a:tailEnd/>
              </a:ln>
            </p:spPr>
          </p:pic>
        </p:grpSp>
        <p:pic>
          <p:nvPicPr>
            <p:cNvPr id="307203" name="Picture 3"/>
            <p:cNvPicPr>
              <a:picLocks noChangeAspect="1" noChangeArrowheads="1"/>
            </p:cNvPicPr>
            <p:nvPr/>
          </p:nvPicPr>
          <p:blipFill>
            <a:blip r:embed="rId4" cstate="print"/>
            <a:srcRect/>
            <a:stretch>
              <a:fillRect/>
            </a:stretch>
          </p:blipFill>
          <p:spPr bwMode="auto">
            <a:xfrm>
              <a:off x="-2" y="4333593"/>
              <a:ext cx="1185062" cy="1792224"/>
            </a:xfrm>
            <a:prstGeom prst="rect">
              <a:avLst/>
            </a:prstGeom>
            <a:noFill/>
            <a:ln w="9525">
              <a:noFill/>
              <a:miter lim="800000"/>
              <a:headEnd/>
              <a:tailEnd/>
            </a:ln>
          </p:spPr>
        </p:pic>
      </p:grpSp>
      <p:sp>
        <p:nvSpPr>
          <p:cNvPr id="2" name="Title 1"/>
          <p:cNvSpPr>
            <a:spLocks noGrp="1"/>
          </p:cNvSpPr>
          <p:nvPr>
            <p:ph type="title"/>
          </p:nvPr>
        </p:nvSpPr>
        <p:spPr/>
        <p:txBody>
          <a:bodyPr/>
          <a:lstStyle/>
          <a:p>
            <a:r>
              <a:rPr lang="en-US" dirty="0" smtClean="0"/>
              <a:t>GRAND CANYON NP – ELEVATION PROFILE</a:t>
            </a:r>
            <a:endParaRPr lang="en-US" dirty="0"/>
          </a:p>
        </p:txBody>
      </p:sp>
      <p:grpSp>
        <p:nvGrpSpPr>
          <p:cNvPr id="9" name="Group 8"/>
          <p:cNvGrpSpPr/>
          <p:nvPr/>
        </p:nvGrpSpPr>
        <p:grpSpPr>
          <a:xfrm>
            <a:off x="457200" y="1524000"/>
            <a:ext cx="8153400" cy="3124200"/>
            <a:chOff x="457200" y="1524000"/>
            <a:chExt cx="8153400" cy="3124200"/>
          </a:xfrm>
        </p:grpSpPr>
        <p:cxnSp>
          <p:nvCxnSpPr>
            <p:cNvPr id="10" name="Straight Arrow Connector 9"/>
            <p:cNvCxnSpPr/>
            <p:nvPr/>
          </p:nvCxnSpPr>
          <p:spPr>
            <a:xfrm flipH="1">
              <a:off x="457200" y="1524000"/>
              <a:ext cx="4572000" cy="31242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267200" y="3886200"/>
              <a:ext cx="4343400" cy="7620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cxnSp>
        <p:nvCxnSpPr>
          <p:cNvPr id="17" name="Straight Arrow Connector 16"/>
          <p:cNvCxnSpPr/>
          <p:nvPr/>
        </p:nvCxnSpPr>
        <p:spPr>
          <a:xfrm>
            <a:off x="609600" y="4953000"/>
            <a:ext cx="7467600" cy="762000"/>
          </a:xfrm>
          <a:prstGeom prst="straightConnector1">
            <a:avLst/>
          </a:prstGeom>
          <a:ln w="571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0" y="6172200"/>
            <a:ext cx="9144000" cy="523220"/>
          </a:xfrm>
          <a:prstGeom prst="rect">
            <a:avLst/>
          </a:prstGeom>
          <a:noFill/>
        </p:spPr>
        <p:txBody>
          <a:bodyPr wrap="square" rtlCol="0">
            <a:spAutoFit/>
          </a:bodyPr>
          <a:lstStyle/>
          <a:p>
            <a:pPr marL="171450" indent="-171450">
              <a:buFont typeface="Arial" pitchFamily="34" charset="0"/>
              <a:buChar char="•"/>
            </a:pPr>
            <a:r>
              <a:rPr lang="en-US" sz="2800" dirty="0" smtClean="0"/>
              <a:t>This section Colorado River is descending at 6.4 feet per mile</a:t>
            </a:r>
          </a:p>
        </p:txBody>
      </p:sp>
      <p:cxnSp>
        <p:nvCxnSpPr>
          <p:cNvPr id="22" name="Straight Arrow Connector 21"/>
          <p:cNvCxnSpPr/>
          <p:nvPr/>
        </p:nvCxnSpPr>
        <p:spPr>
          <a:xfrm>
            <a:off x="381000" y="4953000"/>
            <a:ext cx="82296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620000" y="5029200"/>
            <a:ext cx="1066800" cy="523220"/>
          </a:xfrm>
          <a:prstGeom prst="rect">
            <a:avLst/>
          </a:prstGeom>
          <a:noFill/>
        </p:spPr>
        <p:txBody>
          <a:bodyPr wrap="square" rtlCol="0">
            <a:spAutoFit/>
          </a:bodyPr>
          <a:lstStyle/>
          <a:p>
            <a:pPr marL="171450" indent="-171450"/>
            <a:r>
              <a:rPr lang="en-US" sz="2800" dirty="0" smtClean="0"/>
              <a:t>381 ft</a:t>
            </a:r>
          </a:p>
        </p:txBody>
      </p:sp>
      <p:sp>
        <p:nvSpPr>
          <p:cNvPr id="24" name="TextBox 23"/>
          <p:cNvSpPr txBox="1"/>
          <p:nvPr/>
        </p:nvSpPr>
        <p:spPr>
          <a:xfrm>
            <a:off x="5410200" y="1600200"/>
            <a:ext cx="3429000" cy="1815882"/>
          </a:xfrm>
          <a:prstGeom prst="rect">
            <a:avLst/>
          </a:prstGeom>
          <a:solidFill>
            <a:schemeClr val="accent6">
              <a:lumMod val="60000"/>
              <a:lumOff val="40000"/>
            </a:schemeClr>
          </a:solidFill>
        </p:spPr>
        <p:txBody>
          <a:bodyPr wrap="square" rtlCol="0">
            <a:spAutoFit/>
          </a:bodyPr>
          <a:lstStyle/>
          <a:p>
            <a:pPr marL="171450" indent="-171450" algn="ctr"/>
            <a:r>
              <a:rPr lang="en-US" sz="2800" b="1" dirty="0" smtClean="0"/>
              <a:t>This red line is the first 60 miles of the Colorado River in the Grand Canyon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1000"/>
                                        <p:tgtEl>
                                          <p:spTgt spid="20"/>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1000"/>
                                        <p:tgtEl>
                                          <p:spTgt spid="9"/>
                                        </p:tgtEl>
                                      </p:cBhvr>
                                    </p:animEffect>
                                  </p:childTnLst>
                                </p:cTn>
                              </p:par>
                            </p:childTnLst>
                          </p:cTn>
                        </p:par>
                        <p:par>
                          <p:cTn id="12" fill="hold">
                            <p:stCondLst>
                              <p:cond delay="2000"/>
                            </p:stCondLst>
                            <p:childTnLst>
                              <p:par>
                                <p:cTn id="13" presetID="53" presetClass="entr" presetSubtype="0" fill="hold" grpId="1" nodeType="after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fltVal val="0"/>
                                          </p:val>
                                        </p:tav>
                                        <p:tav tm="100000">
                                          <p:val>
                                            <p:strVal val="#ppt_h"/>
                                          </p:val>
                                        </p:tav>
                                      </p:tavLst>
                                    </p:anim>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2000"/>
                                        <p:tgtEl>
                                          <p:spTgt spid="17"/>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2000"/>
                                        <p:tgtEl>
                                          <p:spTgt spid="22"/>
                                        </p:tgtEl>
                                      </p:cBhvr>
                                    </p:animEffect>
                                  </p:childTnLst>
                                </p:cTn>
                              </p:par>
                            </p:childTnLst>
                          </p:cTn>
                        </p:par>
                        <p:par>
                          <p:cTn id="27" fill="hold">
                            <p:stCondLst>
                              <p:cond delay="4000"/>
                            </p:stCondLst>
                            <p:childTnLst>
                              <p:par>
                                <p:cTn id="28" presetID="53" presetClass="entr" presetSubtype="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1000" fill="hold"/>
                                        <p:tgtEl>
                                          <p:spTgt spid="23"/>
                                        </p:tgtEl>
                                        <p:attrNameLst>
                                          <p:attrName>ppt_w</p:attrName>
                                        </p:attrNameLst>
                                      </p:cBhvr>
                                      <p:tavLst>
                                        <p:tav tm="0">
                                          <p:val>
                                            <p:fltVal val="0"/>
                                          </p:val>
                                        </p:tav>
                                        <p:tav tm="100000">
                                          <p:val>
                                            <p:strVal val="#ppt_w"/>
                                          </p:val>
                                        </p:tav>
                                      </p:tavLst>
                                    </p:anim>
                                    <p:anim calcmode="lin" valueType="num">
                                      <p:cBhvr>
                                        <p:cTn id="31" dur="1000" fill="hold"/>
                                        <p:tgtEl>
                                          <p:spTgt spid="23"/>
                                        </p:tgtEl>
                                        <p:attrNameLst>
                                          <p:attrName>ppt_h</p:attrName>
                                        </p:attrNameLst>
                                      </p:cBhvr>
                                      <p:tavLst>
                                        <p:tav tm="0">
                                          <p:val>
                                            <p:fltVal val="0"/>
                                          </p:val>
                                        </p:tav>
                                        <p:tav tm="100000">
                                          <p:val>
                                            <p:strVal val="#ppt_h"/>
                                          </p:val>
                                        </p:tav>
                                      </p:tavLst>
                                    </p:anim>
                                    <p:animEffect transition="in" filter="fade">
                                      <p:cBhvr>
                                        <p:cTn id="32" dur="10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4"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GRAND CANYON NP – ELEVATION PROFILE</a:t>
            </a:r>
            <a:endParaRPr lang="en-US" dirty="0"/>
          </a:p>
        </p:txBody>
      </p:sp>
      <p:grpSp>
        <p:nvGrpSpPr>
          <p:cNvPr id="13" name="Group 12"/>
          <p:cNvGrpSpPr/>
          <p:nvPr/>
        </p:nvGrpSpPr>
        <p:grpSpPr>
          <a:xfrm>
            <a:off x="0" y="706975"/>
            <a:ext cx="9144000" cy="5465225"/>
            <a:chOff x="0" y="477078"/>
            <a:chExt cx="9144000" cy="5465225"/>
          </a:xfrm>
        </p:grpSpPr>
        <p:pic>
          <p:nvPicPr>
            <p:cNvPr id="306186" name="Picture 10"/>
            <p:cNvPicPr>
              <a:picLocks noChangeAspect="1" noChangeArrowheads="1"/>
            </p:cNvPicPr>
            <p:nvPr/>
          </p:nvPicPr>
          <p:blipFill>
            <a:blip r:embed="rId2" cstate="print"/>
            <a:srcRect/>
            <a:stretch>
              <a:fillRect/>
            </a:stretch>
          </p:blipFill>
          <p:spPr bwMode="auto">
            <a:xfrm>
              <a:off x="0" y="479425"/>
              <a:ext cx="9144000" cy="5462878"/>
            </a:xfrm>
            <a:prstGeom prst="rect">
              <a:avLst/>
            </a:prstGeom>
            <a:noFill/>
            <a:ln w="9525">
              <a:noFill/>
              <a:miter lim="800000"/>
              <a:headEnd/>
              <a:tailEnd/>
            </a:ln>
          </p:spPr>
        </p:pic>
        <p:pic>
          <p:nvPicPr>
            <p:cNvPr id="306187" name="Picture 11"/>
            <p:cNvPicPr>
              <a:picLocks noChangeAspect="1" noChangeArrowheads="1"/>
            </p:cNvPicPr>
            <p:nvPr/>
          </p:nvPicPr>
          <p:blipFill>
            <a:blip r:embed="rId3" cstate="print"/>
            <a:srcRect/>
            <a:stretch>
              <a:fillRect/>
            </a:stretch>
          </p:blipFill>
          <p:spPr bwMode="auto">
            <a:xfrm>
              <a:off x="0" y="477078"/>
              <a:ext cx="2251812" cy="5449824"/>
            </a:xfrm>
            <a:prstGeom prst="rect">
              <a:avLst/>
            </a:prstGeom>
            <a:noFill/>
            <a:ln w="9525">
              <a:noFill/>
              <a:miter lim="800000"/>
              <a:headEnd/>
              <a:tailEnd/>
            </a:ln>
          </p:spPr>
        </p:pic>
      </p:grpSp>
      <p:grpSp>
        <p:nvGrpSpPr>
          <p:cNvPr id="14" name="Group 13"/>
          <p:cNvGrpSpPr/>
          <p:nvPr/>
        </p:nvGrpSpPr>
        <p:grpSpPr>
          <a:xfrm>
            <a:off x="457200" y="2973097"/>
            <a:ext cx="8153400" cy="1905000"/>
            <a:chOff x="457200" y="2743200"/>
            <a:chExt cx="8153400" cy="1905000"/>
          </a:xfrm>
        </p:grpSpPr>
        <p:cxnSp>
          <p:nvCxnSpPr>
            <p:cNvPr id="15" name="Straight Arrow Connector 14"/>
            <p:cNvCxnSpPr/>
            <p:nvPr/>
          </p:nvCxnSpPr>
          <p:spPr>
            <a:xfrm flipH="1">
              <a:off x="457200" y="2743200"/>
              <a:ext cx="1295400" cy="19050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391400" y="2971800"/>
              <a:ext cx="1219200" cy="1676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0" y="6258580"/>
            <a:ext cx="9144000" cy="523220"/>
          </a:xfrm>
          <a:prstGeom prst="rect">
            <a:avLst/>
          </a:prstGeom>
          <a:noFill/>
        </p:spPr>
        <p:txBody>
          <a:bodyPr wrap="square" rtlCol="0">
            <a:spAutoFit/>
          </a:bodyPr>
          <a:lstStyle/>
          <a:p>
            <a:pPr marL="171450" indent="-171450">
              <a:buFont typeface="Arial" pitchFamily="34" charset="0"/>
              <a:buChar char="•"/>
            </a:pPr>
            <a:r>
              <a:rPr lang="en-US" sz="2800" dirty="0" smtClean="0"/>
              <a:t>This section Colorado River is descending at 11 feet per mile!</a:t>
            </a:r>
          </a:p>
        </p:txBody>
      </p:sp>
      <p:cxnSp>
        <p:nvCxnSpPr>
          <p:cNvPr id="20" name="Straight Arrow Connector 19"/>
          <p:cNvCxnSpPr/>
          <p:nvPr/>
        </p:nvCxnSpPr>
        <p:spPr>
          <a:xfrm>
            <a:off x="1828800" y="4800600"/>
            <a:ext cx="6477000" cy="1066800"/>
          </a:xfrm>
          <a:prstGeom prst="straightConnector1">
            <a:avLst/>
          </a:prstGeom>
          <a:ln w="571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57200" y="4724400"/>
            <a:ext cx="82296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696200" y="4953000"/>
            <a:ext cx="1066800" cy="523220"/>
          </a:xfrm>
          <a:prstGeom prst="rect">
            <a:avLst/>
          </a:prstGeom>
          <a:noFill/>
        </p:spPr>
        <p:txBody>
          <a:bodyPr wrap="square" rtlCol="0">
            <a:spAutoFit/>
          </a:bodyPr>
          <a:lstStyle/>
          <a:p>
            <a:pPr marL="171450" indent="-171450"/>
            <a:r>
              <a:rPr lang="en-US" sz="2800" dirty="0" smtClean="0"/>
              <a:t>283 ft</a:t>
            </a:r>
          </a:p>
        </p:txBody>
      </p:sp>
      <p:sp>
        <p:nvSpPr>
          <p:cNvPr id="23" name="TextBox 22"/>
          <p:cNvSpPr txBox="1"/>
          <p:nvPr/>
        </p:nvSpPr>
        <p:spPr>
          <a:xfrm>
            <a:off x="2819400" y="2514600"/>
            <a:ext cx="3429000" cy="1815882"/>
          </a:xfrm>
          <a:prstGeom prst="rect">
            <a:avLst/>
          </a:prstGeom>
          <a:solidFill>
            <a:schemeClr val="accent6">
              <a:lumMod val="60000"/>
              <a:lumOff val="40000"/>
            </a:schemeClr>
          </a:solidFill>
        </p:spPr>
        <p:txBody>
          <a:bodyPr wrap="square" rtlCol="0">
            <a:spAutoFit/>
          </a:bodyPr>
          <a:lstStyle/>
          <a:p>
            <a:pPr marL="171450" indent="-171450" algn="ctr"/>
            <a:r>
              <a:rPr lang="en-US" sz="2800" b="1" dirty="0" smtClean="0"/>
              <a:t>This red line is the next 26 miles of the Colorado River in the Grand Canyon</a:t>
            </a:r>
          </a:p>
        </p:txBody>
      </p:sp>
      <p:sp>
        <p:nvSpPr>
          <p:cNvPr id="27" name="TextBox 26"/>
          <p:cNvSpPr txBox="1"/>
          <p:nvPr/>
        </p:nvSpPr>
        <p:spPr>
          <a:xfrm>
            <a:off x="1181100" y="1295400"/>
            <a:ext cx="6781800" cy="3416320"/>
          </a:xfrm>
          <a:prstGeom prst="rect">
            <a:avLst/>
          </a:prstGeom>
          <a:solidFill>
            <a:schemeClr val="tx1"/>
          </a:solidFill>
        </p:spPr>
        <p:txBody>
          <a:bodyPr wrap="square" rtlCol="0">
            <a:spAutoFit/>
          </a:bodyPr>
          <a:lstStyle/>
          <a:p>
            <a:pPr marL="171450" indent="-171450" algn="ctr"/>
            <a:r>
              <a:rPr lang="en-US" sz="5400" b="1" dirty="0" smtClean="0">
                <a:solidFill>
                  <a:schemeClr val="bg1"/>
                </a:solidFill>
              </a:rPr>
              <a:t>How did the </a:t>
            </a:r>
          </a:p>
          <a:p>
            <a:pPr marL="171450" indent="-171450" algn="ctr"/>
            <a:r>
              <a:rPr lang="en-US" sz="5400" b="1" dirty="0" smtClean="0">
                <a:solidFill>
                  <a:schemeClr val="bg1"/>
                </a:solidFill>
              </a:rPr>
              <a:t>Colorado River </a:t>
            </a:r>
          </a:p>
          <a:p>
            <a:pPr marL="171450" indent="-171450" algn="ctr"/>
            <a:r>
              <a:rPr lang="en-US" sz="5400" b="1" dirty="0" smtClean="0">
                <a:solidFill>
                  <a:schemeClr val="bg1"/>
                </a:solidFill>
              </a:rPr>
              <a:t>form the </a:t>
            </a:r>
          </a:p>
          <a:p>
            <a:pPr marL="171450" indent="-171450" algn="ctr"/>
            <a:r>
              <a:rPr lang="en-US" sz="5400" b="1" dirty="0" smtClean="0">
                <a:solidFill>
                  <a:schemeClr val="bg1"/>
                </a:solidFill>
              </a:rPr>
              <a:t>Grand Canyon?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1000"/>
                                        <p:tgtEl>
                                          <p:spTgt spid="14"/>
                                        </p:tgtEl>
                                      </p:cBhvr>
                                    </p:animEffect>
                                  </p:childTnLst>
                                </p:cTn>
                              </p:par>
                            </p:childTnLst>
                          </p:cTn>
                        </p:par>
                        <p:par>
                          <p:cTn id="12" fill="hold">
                            <p:stCondLst>
                              <p:cond delay="1500"/>
                            </p:stCondLst>
                            <p:childTnLst>
                              <p:par>
                                <p:cTn id="13" presetID="53"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2000"/>
                                        <p:tgtEl>
                                          <p:spTgt spid="20"/>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2000"/>
                                        <p:tgtEl>
                                          <p:spTgt spid="21"/>
                                        </p:tgtEl>
                                      </p:cBhvr>
                                    </p:animEffect>
                                  </p:childTnLst>
                                </p:cTn>
                              </p:par>
                            </p:childTnLst>
                          </p:cTn>
                        </p:par>
                        <p:par>
                          <p:cTn id="27" fill="hold">
                            <p:stCondLst>
                              <p:cond delay="4000"/>
                            </p:stCondLst>
                            <p:childTnLst>
                              <p:par>
                                <p:cTn id="28" presetID="53" presetClass="entr" presetSubtype="0"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1000" fill="hold"/>
                                        <p:tgtEl>
                                          <p:spTgt spid="22"/>
                                        </p:tgtEl>
                                        <p:attrNameLst>
                                          <p:attrName>ppt_w</p:attrName>
                                        </p:attrNameLst>
                                      </p:cBhvr>
                                      <p:tavLst>
                                        <p:tav tm="0">
                                          <p:val>
                                            <p:fltVal val="0"/>
                                          </p:val>
                                        </p:tav>
                                        <p:tav tm="100000">
                                          <p:val>
                                            <p:strVal val="#ppt_w"/>
                                          </p:val>
                                        </p:tav>
                                      </p:tavLst>
                                    </p:anim>
                                    <p:anim calcmode="lin" valueType="num">
                                      <p:cBhvr>
                                        <p:cTn id="31" dur="1000" fill="hold"/>
                                        <p:tgtEl>
                                          <p:spTgt spid="22"/>
                                        </p:tgtEl>
                                        <p:attrNameLst>
                                          <p:attrName>ppt_h</p:attrName>
                                        </p:attrNameLst>
                                      </p:cBhvr>
                                      <p:tavLst>
                                        <p:tav tm="0">
                                          <p:val>
                                            <p:fltVal val="0"/>
                                          </p:val>
                                        </p:tav>
                                        <p:tav tm="100000">
                                          <p:val>
                                            <p:strVal val="#ppt_h"/>
                                          </p:val>
                                        </p:tav>
                                      </p:tavLst>
                                    </p:anim>
                                    <p:animEffect transition="in" filter="fade">
                                      <p:cBhvr>
                                        <p:cTn id="32" dur="10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1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3" grpId="0" animBg="1"/>
      <p:bldP spid="2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1166843"/>
            <a:ext cx="9144000" cy="4524315"/>
          </a:xfrm>
          <a:prstGeom prst="rect">
            <a:avLst/>
          </a:prstGeom>
          <a:noFill/>
        </p:spPr>
        <p:txBody>
          <a:bodyPr wrap="square" rtlCol="0">
            <a:spAutoFit/>
          </a:bodyPr>
          <a:lstStyle/>
          <a:p>
            <a:pPr marL="231775" indent="-120650" algn="ctr"/>
            <a:r>
              <a:rPr lang="en-US" sz="7200" dirty="0" smtClean="0"/>
              <a:t>It starts with understanding the </a:t>
            </a:r>
            <a:r>
              <a:rPr lang="en-US" sz="7200" u="sng" dirty="0" smtClean="0"/>
              <a:t>sedimentary rocks </a:t>
            </a:r>
            <a:r>
              <a:rPr lang="en-US" sz="7200" dirty="0" smtClean="0"/>
              <a:t>of the Canyon</a:t>
            </a:r>
          </a:p>
        </p:txBody>
      </p:sp>
      <p:sp>
        <p:nvSpPr>
          <p:cNvPr id="92162" name="AutoShape 2" descr="blob:https://storymaps.arcgis.com/111bd9f1-d979-42b1-a5f8-dcdb4d34173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0" y="6334780"/>
            <a:ext cx="914400" cy="523220"/>
          </a:xfrm>
          <a:prstGeom prst="rect">
            <a:avLst/>
          </a:prstGeom>
          <a:noFill/>
        </p:spPr>
        <p:txBody>
          <a:bodyPr wrap="square" rtlCol="0">
            <a:spAutoFit/>
          </a:bodyPr>
          <a:lstStyle/>
          <a:p>
            <a:pPr marL="171450" indent="-171450"/>
            <a:r>
              <a:rPr lang="en-US" sz="2800" dirty="0" smtClean="0"/>
              <a:t>2:22</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How the Grand Canyon was created -2-Sedimentary Rock .mp4">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
        <p:nvSpPr>
          <p:cNvPr id="4" name="TextBox 3"/>
          <p:cNvSpPr txBox="1"/>
          <p:nvPr/>
        </p:nvSpPr>
        <p:spPr>
          <a:xfrm>
            <a:off x="0" y="6334780"/>
            <a:ext cx="3657600" cy="954107"/>
          </a:xfrm>
          <a:prstGeom prst="rect">
            <a:avLst/>
          </a:prstGeom>
          <a:noFill/>
        </p:spPr>
        <p:txBody>
          <a:bodyPr wrap="square" rtlCol="0">
            <a:spAutoFit/>
          </a:bodyPr>
          <a:lstStyle/>
          <a:p>
            <a:pPr marL="171450" indent="-171450"/>
            <a:r>
              <a:rPr lang="en-US" sz="2800" dirty="0" smtClean="0">
                <a:solidFill>
                  <a:schemeClr val="bg1"/>
                </a:solidFill>
              </a:rPr>
              <a:t>2:22-Rock Deposition (video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p:cNvGrpSpPr>
            <a:grpSpLocks noChangeAspect="1"/>
          </p:cNvGrpSpPr>
          <p:nvPr/>
        </p:nvGrpSpPr>
        <p:grpSpPr>
          <a:xfrm>
            <a:off x="533400" y="731520"/>
            <a:ext cx="8168640" cy="6126480"/>
            <a:chOff x="0" y="0"/>
            <a:chExt cx="9144000" cy="6858000"/>
          </a:xfrm>
        </p:grpSpPr>
        <p:pic>
          <p:nvPicPr>
            <p:cNvPr id="256002" name="Picture 2" descr="GotBooks.MiraCosta.edu"/>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ctangle 2"/>
            <p:cNvSpPr/>
            <p:nvPr/>
          </p:nvSpPr>
          <p:spPr>
            <a:xfrm>
              <a:off x="8610600" y="533400"/>
              <a:ext cx="5334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8305800" y="2819400"/>
              <a:ext cx="533400" cy="838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772400" y="4495800"/>
              <a:ext cx="609600" cy="2362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8226" name="Picture 2" descr="Paradox Formation - les arches d'Arches NP - Forum ..."/>
          <p:cNvPicPr>
            <a:picLocks noChangeAspect="1" noChangeArrowheads="1"/>
          </p:cNvPicPr>
          <p:nvPr/>
        </p:nvPicPr>
        <p:blipFill>
          <a:blip r:embed="rId3" cstate="print"/>
          <a:srcRect/>
          <a:stretch>
            <a:fillRect/>
          </a:stretch>
        </p:blipFill>
        <p:spPr bwMode="auto">
          <a:xfrm>
            <a:off x="9144000" y="1600200"/>
            <a:ext cx="3200400" cy="4800600"/>
          </a:xfrm>
          <a:prstGeom prst="rect">
            <a:avLst/>
          </a:prstGeom>
          <a:noFill/>
        </p:spPr>
      </p:pic>
      <p:sp>
        <p:nvSpPr>
          <p:cNvPr id="308230" name="AutoShape 6" descr="http://www.oocities.org/earthhistory/section.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8232" name="AutoShape 8" descr="http://www.oocities.org/earthhistory/section.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8233" name="Picture 9"/>
          <p:cNvPicPr>
            <a:picLocks noChangeAspect="1" noChangeArrowheads="1"/>
          </p:cNvPicPr>
          <p:nvPr/>
        </p:nvPicPr>
        <p:blipFill>
          <a:blip r:embed="rId4" cstate="print"/>
          <a:srcRect/>
          <a:stretch>
            <a:fillRect/>
          </a:stretch>
        </p:blipFill>
        <p:spPr bwMode="auto">
          <a:xfrm>
            <a:off x="685800" y="3919537"/>
            <a:ext cx="7705725" cy="58769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Grand canyon stratigraphy</a:t>
            </a:r>
            <a:endParaRPr lang="en-US" dirty="0"/>
          </a:p>
        </p:txBody>
      </p:sp>
      <p:pic>
        <p:nvPicPr>
          <p:cNvPr id="77826" name="Picture 2"/>
          <p:cNvPicPr>
            <a:picLocks noChangeAspect="1" noChangeArrowheads="1"/>
          </p:cNvPicPr>
          <p:nvPr/>
        </p:nvPicPr>
        <p:blipFill>
          <a:blip r:embed="rId2" cstate="print"/>
          <a:srcRect b="18338"/>
          <a:stretch>
            <a:fillRect/>
          </a:stretch>
        </p:blipFill>
        <p:spPr bwMode="auto">
          <a:xfrm>
            <a:off x="533400" y="693035"/>
            <a:ext cx="8077200" cy="6164965"/>
          </a:xfrm>
          <a:prstGeom prst="rect">
            <a:avLst/>
          </a:prstGeom>
          <a:noFill/>
          <a:ln w="9525">
            <a:noFill/>
            <a:miter lim="800000"/>
            <a:headEnd/>
            <a:tailEnd/>
          </a:ln>
        </p:spPr>
      </p:pic>
      <p:pic>
        <p:nvPicPr>
          <p:cNvPr id="4" name="Picture 2"/>
          <p:cNvPicPr>
            <a:picLocks noChangeAspect="1" noChangeArrowheads="1"/>
          </p:cNvPicPr>
          <p:nvPr/>
        </p:nvPicPr>
        <p:blipFill>
          <a:blip r:embed="rId2" cstate="print"/>
          <a:srcRect/>
          <a:stretch>
            <a:fillRect/>
          </a:stretch>
        </p:blipFill>
        <p:spPr bwMode="auto">
          <a:xfrm>
            <a:off x="9144000" y="1143000"/>
            <a:ext cx="5149850" cy="4813300"/>
          </a:xfrm>
          <a:prstGeom prst="rect">
            <a:avLst/>
          </a:prstGeom>
          <a:noFill/>
          <a:ln w="9525">
            <a:noFill/>
            <a:miter lim="800000"/>
            <a:headEnd/>
            <a:tailEnd/>
          </a:ln>
        </p:spPr>
      </p:pic>
      <p:sp>
        <p:nvSpPr>
          <p:cNvPr id="6" name="Rounded Rectangle 5"/>
          <p:cNvSpPr/>
          <p:nvPr/>
        </p:nvSpPr>
        <p:spPr>
          <a:xfrm>
            <a:off x="4953000" y="1066800"/>
            <a:ext cx="3200400" cy="5791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3000" y="1066800"/>
            <a:ext cx="1204644" cy="5715000"/>
          </a:xfrm>
          <a:prstGeom prst="rect">
            <a:avLst/>
          </a:prstGeom>
          <a:solidFill>
            <a:schemeClr val="bg1">
              <a:lumMod val="75000"/>
              <a:alpha val="51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422222" y="1066800"/>
            <a:ext cx="578778" cy="5791200"/>
          </a:xfrm>
          <a:prstGeom prst="rect">
            <a:avLst/>
          </a:prstGeom>
          <a:solidFill>
            <a:schemeClr val="bg1">
              <a:lumMod val="75000"/>
              <a:alpha val="51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876300" y="685800"/>
            <a:ext cx="7391400" cy="13563600"/>
            <a:chOff x="0" y="-2057400"/>
            <a:chExt cx="7391400" cy="13563600"/>
          </a:xfrm>
        </p:grpSpPr>
        <p:pic>
          <p:nvPicPr>
            <p:cNvPr id="9" name="Picture 2"/>
            <p:cNvPicPr>
              <a:picLocks noChangeAspect="1" noChangeArrowheads="1"/>
            </p:cNvPicPr>
            <p:nvPr/>
          </p:nvPicPr>
          <p:blipFill>
            <a:blip r:embed="rId2" cstate="print"/>
            <a:srcRect l="54717" t="4951" r="6604" b="18338"/>
            <a:stretch>
              <a:fillRect/>
            </a:stretch>
          </p:blipFill>
          <p:spPr bwMode="auto">
            <a:xfrm>
              <a:off x="76200" y="-2057400"/>
              <a:ext cx="7315200" cy="13559883"/>
            </a:xfrm>
            <a:prstGeom prst="rect">
              <a:avLst/>
            </a:prstGeom>
            <a:noFill/>
            <a:ln w="9525">
              <a:solidFill>
                <a:schemeClr val="tx1"/>
              </a:solidFill>
              <a:miter lim="800000"/>
              <a:headEnd/>
              <a:tailEnd/>
            </a:ln>
          </p:spPr>
        </p:pic>
        <p:sp>
          <p:nvSpPr>
            <p:cNvPr id="10" name="Rectangle 9"/>
            <p:cNvSpPr/>
            <p:nvPr/>
          </p:nvSpPr>
          <p:spPr>
            <a:xfrm>
              <a:off x="0" y="-2057400"/>
              <a:ext cx="2971800" cy="13563600"/>
            </a:xfrm>
            <a:prstGeom prst="rect">
              <a:avLst/>
            </a:prstGeom>
            <a:solidFill>
              <a:schemeClr val="bg1">
                <a:lumMod val="75000"/>
                <a:alpha val="51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791200" y="-2057400"/>
              <a:ext cx="1600200" cy="13563600"/>
            </a:xfrm>
            <a:prstGeom prst="rect">
              <a:avLst/>
            </a:prstGeom>
            <a:solidFill>
              <a:schemeClr val="bg1">
                <a:lumMod val="75000"/>
                <a:alpha val="51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8546" name="Picture 2" descr="https://i.pinimg.com/originals/44/7f/be/447fbe7687b914f2d0ed26cc93ae37ee.jpg"/>
          <p:cNvPicPr>
            <a:picLocks noChangeAspect="1" noChangeArrowheads="1"/>
          </p:cNvPicPr>
          <p:nvPr/>
        </p:nvPicPr>
        <p:blipFill>
          <a:blip r:embed="rId3" cstate="print"/>
          <a:srcRect/>
          <a:stretch>
            <a:fillRect/>
          </a:stretch>
        </p:blipFill>
        <p:spPr bwMode="auto">
          <a:xfrm>
            <a:off x="-12192000" y="-1981200"/>
            <a:ext cx="12192000" cy="1042035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wipe(down)">
                                      <p:cBhvr>
                                        <p:cTn id="7" dur="1000"/>
                                        <p:tgtEl>
                                          <p:spTgt spid="778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1000"/>
                                        <p:tgtEl>
                                          <p:spTgt spid="6"/>
                                        </p:tgtEl>
                                      </p:cBhvr>
                                    </p:animEffect>
                                    <p:set>
                                      <p:cBhvr>
                                        <p:cTn id="19" dur="1" fill="hold">
                                          <p:stCondLst>
                                            <p:cond delay="999"/>
                                          </p:stCondLst>
                                        </p:cTn>
                                        <p:tgtEl>
                                          <p:spTgt spid="6"/>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64" presetClass="path" presetSubtype="0" accel="50000" decel="50000" fill="hold" nodeType="clickEffect">
                                  <p:stCondLst>
                                    <p:cond delay="0"/>
                                  </p:stCondLst>
                                  <p:childTnLst>
                                    <p:animMotion origin="layout" path="M 0 1.11111E-6 L 0 -1.08889 " pathEditMode="relative" rAng="0" ptsTypes="AA">
                                      <p:cBhvr>
                                        <p:cTn id="36" dur="15000" fill="hold"/>
                                        <p:tgtEl>
                                          <p:spTgt spid="12"/>
                                        </p:tgtEl>
                                        <p:attrNameLst>
                                          <p:attrName>ppt_x</p:attrName>
                                          <p:attrName>ppt_y</p:attrName>
                                        </p:attrNameLst>
                                      </p:cBhvr>
                                      <p:rCtr x="0" y="-5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GRAND CANYON STRATIGRAPHY – GREAT UNCONFORMITY</a:t>
            </a:r>
            <a:endParaRPr lang="en-US" sz="2800" dirty="0"/>
          </a:p>
        </p:txBody>
      </p:sp>
      <p:sp>
        <p:nvSpPr>
          <p:cNvPr id="4" name="TextBox 3"/>
          <p:cNvSpPr txBox="1"/>
          <p:nvPr/>
        </p:nvSpPr>
        <p:spPr>
          <a:xfrm>
            <a:off x="0" y="3810000"/>
            <a:ext cx="9144000" cy="3108543"/>
          </a:xfrm>
          <a:prstGeom prst="rect">
            <a:avLst/>
          </a:prstGeom>
          <a:noFill/>
        </p:spPr>
        <p:txBody>
          <a:bodyPr wrap="square" rtlCol="0">
            <a:spAutoFit/>
          </a:bodyPr>
          <a:lstStyle/>
          <a:p>
            <a:pPr marL="171450" indent="-171450"/>
            <a:r>
              <a:rPr lang="en-US" sz="2800" dirty="0" smtClean="0"/>
              <a:t>A- Deposits are laid down over basement rock</a:t>
            </a:r>
          </a:p>
          <a:p>
            <a:pPr marL="171450" indent="-171450"/>
            <a:r>
              <a:rPr lang="en-US" sz="2800" dirty="0" smtClean="0"/>
              <a:t>B- Basement rock is fractured, faulted, and tilted</a:t>
            </a:r>
          </a:p>
          <a:p>
            <a:pPr marL="400050" indent="-400050"/>
            <a:r>
              <a:rPr lang="en-US" sz="2800" dirty="0" smtClean="0"/>
              <a:t>C- Previous deposits are eroded away from top down   (leaving some sediments on west of the fault)</a:t>
            </a:r>
          </a:p>
          <a:p>
            <a:pPr marL="400050" indent="-400050"/>
            <a:r>
              <a:rPr lang="en-US" sz="2800" dirty="0" smtClean="0"/>
              <a:t>D- New deposits are laid down over basement rock &amp; its remaining sedimentary basins (note wavy line)</a:t>
            </a:r>
          </a:p>
          <a:p>
            <a:pPr marL="171450" indent="-171450"/>
            <a:r>
              <a:rPr lang="en-US" sz="2800" dirty="0" smtClean="0"/>
              <a:t>E- Grand Canyon is down-cut to reveal  Great Unconformity</a:t>
            </a:r>
          </a:p>
        </p:txBody>
      </p:sp>
      <p:pic>
        <p:nvPicPr>
          <p:cNvPr id="5" name="Picture 4" descr="GCynsequencehoriz">
            <a:hlinkClick r:id="rId2" tgtFrame="&quot;_blank&quot;"/>
          </p:cNvPr>
          <p:cNvPicPr/>
          <p:nvPr/>
        </p:nvPicPr>
        <p:blipFill>
          <a:blip r:embed="rId3" cstate="print"/>
          <a:srcRect/>
          <a:stretch>
            <a:fillRect/>
          </a:stretch>
        </p:blipFill>
        <p:spPr bwMode="auto">
          <a:xfrm>
            <a:off x="9753600" y="685800"/>
            <a:ext cx="9030499" cy="320040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0" y="685800"/>
            <a:ext cx="3060834" cy="1751798"/>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3003082" y="685800"/>
            <a:ext cx="4032985" cy="1751798"/>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3099335" y="691378"/>
            <a:ext cx="6044665" cy="1742173"/>
          </a:xfrm>
          <a:prstGeom prst="rect">
            <a:avLst/>
          </a:prstGeom>
          <a:noFill/>
          <a:ln w="9525">
            <a:noFill/>
            <a:miter lim="800000"/>
            <a:headEnd/>
            <a:tailEnd/>
          </a:ln>
        </p:spPr>
      </p:pic>
      <p:pic>
        <p:nvPicPr>
          <p:cNvPr id="1029" name="Picture 5"/>
          <p:cNvPicPr>
            <a:picLocks noChangeAspect="1" noChangeArrowheads="1"/>
          </p:cNvPicPr>
          <p:nvPr/>
        </p:nvPicPr>
        <p:blipFill>
          <a:blip r:embed="rId7" cstate="print"/>
          <a:srcRect/>
          <a:stretch>
            <a:fillRect/>
          </a:stretch>
        </p:blipFill>
        <p:spPr bwMode="auto">
          <a:xfrm>
            <a:off x="0" y="2430304"/>
            <a:ext cx="5929162" cy="1482291"/>
          </a:xfrm>
          <a:prstGeom prst="rect">
            <a:avLst/>
          </a:prstGeom>
          <a:noFill/>
          <a:ln w="9525">
            <a:noFill/>
            <a:miter lim="800000"/>
            <a:headEnd/>
            <a:tailEnd/>
          </a:ln>
        </p:spPr>
      </p:pic>
      <p:grpSp>
        <p:nvGrpSpPr>
          <p:cNvPr id="28" name="Group 27"/>
          <p:cNvGrpSpPr/>
          <p:nvPr/>
        </p:nvGrpSpPr>
        <p:grpSpPr>
          <a:xfrm>
            <a:off x="0" y="2438400"/>
            <a:ext cx="9144000" cy="1501541"/>
            <a:chOff x="0" y="2438400"/>
            <a:chExt cx="9144000" cy="1501541"/>
          </a:xfrm>
        </p:grpSpPr>
        <p:pic>
          <p:nvPicPr>
            <p:cNvPr id="1030" name="Picture 6"/>
            <p:cNvPicPr>
              <a:picLocks noChangeAspect="1" noChangeArrowheads="1"/>
            </p:cNvPicPr>
            <p:nvPr/>
          </p:nvPicPr>
          <p:blipFill>
            <a:blip r:embed="rId8" cstate="print"/>
            <a:srcRect/>
            <a:stretch>
              <a:fillRect/>
            </a:stretch>
          </p:blipFill>
          <p:spPr bwMode="auto">
            <a:xfrm>
              <a:off x="0" y="2438400"/>
              <a:ext cx="9144000" cy="1501541"/>
            </a:xfrm>
            <a:prstGeom prst="rect">
              <a:avLst/>
            </a:prstGeom>
            <a:noFill/>
            <a:ln w="9525">
              <a:noFill/>
              <a:miter lim="800000"/>
              <a:headEnd/>
              <a:tailEnd/>
            </a:ln>
          </p:spPr>
        </p:pic>
        <p:grpSp>
          <p:nvGrpSpPr>
            <p:cNvPr id="21" name="Group 14"/>
            <p:cNvGrpSpPr>
              <a:grpSpLocks/>
            </p:cNvGrpSpPr>
            <p:nvPr/>
          </p:nvGrpSpPr>
          <p:grpSpPr>
            <a:xfrm>
              <a:off x="4800600" y="3241496"/>
              <a:ext cx="960120" cy="45719"/>
              <a:chOff x="-1447800" y="3200400"/>
              <a:chExt cx="7315200" cy="214103"/>
            </a:xfrm>
          </p:grpSpPr>
          <p:pic>
            <p:nvPicPr>
              <p:cNvPr id="25" name="Picture 7" descr="C:\Users\romer\AppData\Local\Microsoft\Windows\INetCache\IE\HYBW9YOY\blue-wavy-lines-background[1].jpg"/>
              <p:cNvPicPr>
                <a:picLocks noChangeAspect="1" noChangeArrowheads="1"/>
              </p:cNvPicPr>
              <p:nvPr/>
            </p:nvPicPr>
            <p:blipFill>
              <a:blip r:embed="rId9" cstate="print"/>
              <a:srcRect b="85051"/>
              <a:stretch>
                <a:fillRect/>
              </a:stretch>
            </p:blipFill>
            <p:spPr bwMode="auto">
              <a:xfrm>
                <a:off x="-1447800" y="3200400"/>
                <a:ext cx="3657600" cy="214103"/>
              </a:xfrm>
              <a:prstGeom prst="rect">
                <a:avLst/>
              </a:prstGeom>
              <a:noFill/>
            </p:spPr>
          </p:pic>
          <p:pic>
            <p:nvPicPr>
              <p:cNvPr id="26" name="Picture 7" descr="C:\Users\romer\AppData\Local\Microsoft\Windows\INetCache\IE\HYBW9YOY\blue-wavy-lines-background[1].jpg"/>
              <p:cNvPicPr>
                <a:picLocks noChangeAspect="1" noChangeArrowheads="1"/>
              </p:cNvPicPr>
              <p:nvPr/>
            </p:nvPicPr>
            <p:blipFill>
              <a:blip r:embed="rId9" cstate="print"/>
              <a:srcRect b="85051"/>
              <a:stretch>
                <a:fillRect/>
              </a:stretch>
            </p:blipFill>
            <p:spPr bwMode="auto">
              <a:xfrm>
                <a:off x="2209800" y="3200400"/>
                <a:ext cx="3657600" cy="214103"/>
              </a:xfrm>
              <a:prstGeom prst="rect">
                <a:avLst/>
              </a:prstGeom>
              <a:noFill/>
            </p:spPr>
          </p:pic>
        </p:grpSp>
        <p:grpSp>
          <p:nvGrpSpPr>
            <p:cNvPr id="22" name="Group 15"/>
            <p:cNvGrpSpPr>
              <a:grpSpLocks/>
            </p:cNvGrpSpPr>
            <p:nvPr/>
          </p:nvGrpSpPr>
          <p:grpSpPr>
            <a:xfrm>
              <a:off x="5958730" y="3242347"/>
              <a:ext cx="1517904" cy="45719"/>
              <a:chOff x="-1447800" y="3200400"/>
              <a:chExt cx="7315200" cy="214103"/>
            </a:xfrm>
          </p:grpSpPr>
          <p:pic>
            <p:nvPicPr>
              <p:cNvPr id="23" name="Picture 7" descr="C:\Users\romer\AppData\Local\Microsoft\Windows\INetCache\IE\HYBW9YOY\blue-wavy-lines-background[1].jpg"/>
              <p:cNvPicPr>
                <a:picLocks noChangeAspect="1" noChangeArrowheads="1"/>
              </p:cNvPicPr>
              <p:nvPr/>
            </p:nvPicPr>
            <p:blipFill>
              <a:blip r:embed="rId10" cstate="print"/>
              <a:srcRect b="85051"/>
              <a:stretch>
                <a:fillRect/>
              </a:stretch>
            </p:blipFill>
            <p:spPr bwMode="auto">
              <a:xfrm>
                <a:off x="-1447800" y="3200400"/>
                <a:ext cx="3657600" cy="214103"/>
              </a:xfrm>
              <a:prstGeom prst="rect">
                <a:avLst/>
              </a:prstGeom>
              <a:noFill/>
            </p:spPr>
          </p:pic>
          <p:pic>
            <p:nvPicPr>
              <p:cNvPr id="24" name="Picture 7" descr="C:\Users\romer\AppData\Local\Microsoft\Windows\INetCache\IE\HYBW9YOY\blue-wavy-lines-background[1].jpg"/>
              <p:cNvPicPr>
                <a:picLocks noChangeAspect="1" noChangeArrowheads="1"/>
              </p:cNvPicPr>
              <p:nvPr/>
            </p:nvPicPr>
            <p:blipFill>
              <a:blip r:embed="rId10" cstate="print"/>
              <a:srcRect b="85051"/>
              <a:stretch>
                <a:fillRect/>
              </a:stretch>
            </p:blipFill>
            <p:spPr bwMode="auto">
              <a:xfrm>
                <a:off x="2209800" y="3200400"/>
                <a:ext cx="3657600" cy="214103"/>
              </a:xfrm>
              <a:prstGeom prst="rect">
                <a:avLst/>
              </a:prstGeom>
              <a:noFill/>
            </p:spPr>
          </p:pic>
        </p:grpSp>
      </p:grpSp>
      <p:sp>
        <p:nvSpPr>
          <p:cNvPr id="27" name="TextBox 26"/>
          <p:cNvSpPr txBox="1"/>
          <p:nvPr/>
        </p:nvSpPr>
        <p:spPr>
          <a:xfrm>
            <a:off x="0" y="3886200"/>
            <a:ext cx="9144000" cy="2585323"/>
          </a:xfrm>
          <a:prstGeom prst="rect">
            <a:avLst/>
          </a:prstGeom>
          <a:solidFill>
            <a:srgbClr val="FFFF00"/>
          </a:solidFill>
        </p:spPr>
        <p:txBody>
          <a:bodyPr wrap="square" rtlCol="0">
            <a:spAutoFit/>
          </a:bodyPr>
          <a:lstStyle/>
          <a:p>
            <a:pPr marL="171450" indent="-171450" algn="ctr"/>
            <a:r>
              <a:rPr lang="en-US" sz="5400" b="1" dirty="0" smtClean="0"/>
              <a:t>The wavy line represents a </a:t>
            </a:r>
            <a:r>
              <a:rPr lang="en-US" sz="5400" b="1" u="sng" dirty="0" smtClean="0"/>
              <a:t>BILLION</a:t>
            </a:r>
            <a:r>
              <a:rPr lang="en-US" sz="5400" b="1" dirty="0" smtClean="0"/>
              <a:t> yrs of missing layers</a:t>
            </a:r>
          </a:p>
          <a:p>
            <a:pPr marL="171450" indent="-171450" algn="ctr"/>
            <a:r>
              <a:rPr lang="en-US" sz="5400" b="1" dirty="0" smtClean="0"/>
              <a:t>-THE GREAT UNCONFORMITY-</a:t>
            </a:r>
            <a:endParaRPr lang="en-US" sz="8800" b="1" dirty="0" smtClean="0"/>
          </a:p>
        </p:txBody>
      </p:sp>
      <p:grpSp>
        <p:nvGrpSpPr>
          <p:cNvPr id="19" name="Group 18"/>
          <p:cNvGrpSpPr/>
          <p:nvPr/>
        </p:nvGrpSpPr>
        <p:grpSpPr>
          <a:xfrm>
            <a:off x="990600" y="3234263"/>
            <a:ext cx="2730472" cy="46570"/>
            <a:chOff x="1028697" y="3238496"/>
            <a:chExt cx="2730472" cy="46570"/>
          </a:xfrm>
        </p:grpSpPr>
        <p:grpSp>
          <p:nvGrpSpPr>
            <p:cNvPr id="15" name="Group 14"/>
            <p:cNvGrpSpPr>
              <a:grpSpLocks/>
            </p:cNvGrpSpPr>
            <p:nvPr/>
          </p:nvGrpSpPr>
          <p:grpSpPr>
            <a:xfrm>
              <a:off x="1028697" y="3238496"/>
              <a:ext cx="1562068" cy="45719"/>
              <a:chOff x="-1447800" y="3200400"/>
              <a:chExt cx="7315200" cy="214103"/>
            </a:xfrm>
          </p:grpSpPr>
          <p:pic>
            <p:nvPicPr>
              <p:cNvPr id="1031" name="Picture 7" descr="C:\Users\romer\AppData\Local\Microsoft\Windows\INetCache\IE\HYBW9YOY\blue-wavy-lines-background[1].jpg"/>
              <p:cNvPicPr>
                <a:picLocks noChangeAspect="1" noChangeArrowheads="1"/>
              </p:cNvPicPr>
              <p:nvPr/>
            </p:nvPicPr>
            <p:blipFill>
              <a:blip r:embed="rId11" cstate="print"/>
              <a:srcRect b="85051"/>
              <a:stretch>
                <a:fillRect/>
              </a:stretch>
            </p:blipFill>
            <p:spPr bwMode="auto">
              <a:xfrm>
                <a:off x="-1447800" y="3200400"/>
                <a:ext cx="3657600" cy="214103"/>
              </a:xfrm>
              <a:prstGeom prst="rect">
                <a:avLst/>
              </a:prstGeom>
              <a:noFill/>
            </p:spPr>
          </p:pic>
          <p:pic>
            <p:nvPicPr>
              <p:cNvPr id="14" name="Picture 7" descr="C:\Users\romer\AppData\Local\Microsoft\Windows\INetCache\IE\HYBW9YOY\blue-wavy-lines-background[1].jpg"/>
              <p:cNvPicPr>
                <a:picLocks noChangeAspect="1" noChangeArrowheads="1"/>
              </p:cNvPicPr>
              <p:nvPr/>
            </p:nvPicPr>
            <p:blipFill>
              <a:blip r:embed="rId11" cstate="print"/>
              <a:srcRect b="85051"/>
              <a:stretch>
                <a:fillRect/>
              </a:stretch>
            </p:blipFill>
            <p:spPr bwMode="auto">
              <a:xfrm>
                <a:off x="2209800" y="3200400"/>
                <a:ext cx="3657600" cy="214103"/>
              </a:xfrm>
              <a:prstGeom prst="rect">
                <a:avLst/>
              </a:prstGeom>
              <a:noFill/>
            </p:spPr>
          </p:pic>
        </p:grpSp>
        <p:grpSp>
          <p:nvGrpSpPr>
            <p:cNvPr id="16" name="Group 15"/>
            <p:cNvGrpSpPr>
              <a:grpSpLocks/>
            </p:cNvGrpSpPr>
            <p:nvPr/>
          </p:nvGrpSpPr>
          <p:grpSpPr>
            <a:xfrm>
              <a:off x="2197101" y="3239347"/>
              <a:ext cx="1562068" cy="45719"/>
              <a:chOff x="-1447800" y="3200400"/>
              <a:chExt cx="7315200" cy="214103"/>
            </a:xfrm>
          </p:grpSpPr>
          <p:pic>
            <p:nvPicPr>
              <p:cNvPr id="17" name="Picture 7" descr="C:\Users\romer\AppData\Local\Microsoft\Windows\INetCache\IE\HYBW9YOY\blue-wavy-lines-background[1].jpg"/>
              <p:cNvPicPr>
                <a:picLocks noChangeAspect="1" noChangeArrowheads="1"/>
              </p:cNvPicPr>
              <p:nvPr/>
            </p:nvPicPr>
            <p:blipFill>
              <a:blip r:embed="rId11" cstate="print"/>
              <a:srcRect b="85051"/>
              <a:stretch>
                <a:fillRect/>
              </a:stretch>
            </p:blipFill>
            <p:spPr bwMode="auto">
              <a:xfrm>
                <a:off x="-1447800" y="3200400"/>
                <a:ext cx="3657600" cy="214103"/>
              </a:xfrm>
              <a:prstGeom prst="rect">
                <a:avLst/>
              </a:prstGeom>
              <a:noFill/>
            </p:spPr>
          </p:pic>
          <p:pic>
            <p:nvPicPr>
              <p:cNvPr id="18" name="Picture 7" descr="C:\Users\romer\AppData\Local\Microsoft\Windows\INetCache\IE\HYBW9YOY\blue-wavy-lines-background[1].jpg"/>
              <p:cNvPicPr>
                <a:picLocks noChangeAspect="1" noChangeArrowheads="1"/>
              </p:cNvPicPr>
              <p:nvPr/>
            </p:nvPicPr>
            <p:blipFill>
              <a:blip r:embed="rId11" cstate="print"/>
              <a:srcRect b="85051"/>
              <a:stretch>
                <a:fillRect/>
              </a:stretch>
            </p:blipFill>
            <p:spPr bwMode="auto">
              <a:xfrm>
                <a:off x="2209800" y="3200400"/>
                <a:ext cx="3657600" cy="214103"/>
              </a:xfrm>
              <a:prstGeom prst="rect">
                <a:avLst/>
              </a:prstGeom>
              <a:noFill/>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1000"/>
                                        <p:tgtEl>
                                          <p:spTgt spid="102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wipe(left)">
                                      <p:cBhvr>
                                        <p:cTn id="16" dur="1000"/>
                                        <p:tgtEl>
                                          <p:spTgt spid="1027"/>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left)">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wipe(left)">
                                      <p:cBhvr>
                                        <p:cTn id="25" dur="1000"/>
                                        <p:tgtEl>
                                          <p:spTgt spid="1028"/>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029"/>
                                        </p:tgtEl>
                                        <p:attrNameLst>
                                          <p:attrName>style.visibility</p:attrName>
                                        </p:attrNameLst>
                                      </p:cBhvr>
                                      <p:to>
                                        <p:strVal val="visible"/>
                                      </p:to>
                                    </p:set>
                                    <p:animEffect transition="in" filter="wipe(left)">
                                      <p:cBhvr>
                                        <p:cTn id="34" dur="1000"/>
                                        <p:tgtEl>
                                          <p:spTgt spid="1029"/>
                                        </p:tgtEl>
                                      </p:cBhvr>
                                    </p:animEffect>
                                  </p:childTnLst>
                                </p:cTn>
                              </p:par>
                              <p:par>
                                <p:cTn id="35" presetID="26"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80">
                                          <p:stCondLst>
                                            <p:cond delay="0"/>
                                          </p:stCondLst>
                                        </p:cTn>
                                        <p:tgtEl>
                                          <p:spTgt spid="19"/>
                                        </p:tgtEl>
                                      </p:cBhvr>
                                    </p:animEffect>
                                    <p:anim calcmode="lin" valueType="num">
                                      <p:cBhvr>
                                        <p:cTn id="3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3" dur="26">
                                          <p:stCondLst>
                                            <p:cond delay="650"/>
                                          </p:stCondLst>
                                        </p:cTn>
                                        <p:tgtEl>
                                          <p:spTgt spid="19"/>
                                        </p:tgtEl>
                                      </p:cBhvr>
                                      <p:to x="100000" y="60000"/>
                                    </p:animScale>
                                    <p:animScale>
                                      <p:cBhvr>
                                        <p:cTn id="44" dur="166" decel="50000">
                                          <p:stCondLst>
                                            <p:cond delay="676"/>
                                          </p:stCondLst>
                                        </p:cTn>
                                        <p:tgtEl>
                                          <p:spTgt spid="19"/>
                                        </p:tgtEl>
                                      </p:cBhvr>
                                      <p:to x="100000" y="100000"/>
                                    </p:animScale>
                                    <p:animScale>
                                      <p:cBhvr>
                                        <p:cTn id="45" dur="26">
                                          <p:stCondLst>
                                            <p:cond delay="1312"/>
                                          </p:stCondLst>
                                        </p:cTn>
                                        <p:tgtEl>
                                          <p:spTgt spid="19"/>
                                        </p:tgtEl>
                                      </p:cBhvr>
                                      <p:to x="100000" y="80000"/>
                                    </p:animScale>
                                    <p:animScale>
                                      <p:cBhvr>
                                        <p:cTn id="46" dur="166" decel="50000">
                                          <p:stCondLst>
                                            <p:cond delay="1338"/>
                                          </p:stCondLst>
                                        </p:cTn>
                                        <p:tgtEl>
                                          <p:spTgt spid="19"/>
                                        </p:tgtEl>
                                      </p:cBhvr>
                                      <p:to x="100000" y="100000"/>
                                    </p:animScale>
                                    <p:animScale>
                                      <p:cBhvr>
                                        <p:cTn id="47" dur="26">
                                          <p:stCondLst>
                                            <p:cond delay="1642"/>
                                          </p:stCondLst>
                                        </p:cTn>
                                        <p:tgtEl>
                                          <p:spTgt spid="19"/>
                                        </p:tgtEl>
                                      </p:cBhvr>
                                      <p:to x="100000" y="90000"/>
                                    </p:animScale>
                                    <p:animScale>
                                      <p:cBhvr>
                                        <p:cTn id="48" dur="166" decel="50000">
                                          <p:stCondLst>
                                            <p:cond delay="1668"/>
                                          </p:stCondLst>
                                        </p:cTn>
                                        <p:tgtEl>
                                          <p:spTgt spid="19"/>
                                        </p:tgtEl>
                                      </p:cBhvr>
                                      <p:to x="100000" y="100000"/>
                                    </p:animScale>
                                    <p:animScale>
                                      <p:cBhvr>
                                        <p:cTn id="49" dur="26">
                                          <p:stCondLst>
                                            <p:cond delay="1808"/>
                                          </p:stCondLst>
                                        </p:cTn>
                                        <p:tgtEl>
                                          <p:spTgt spid="19"/>
                                        </p:tgtEl>
                                      </p:cBhvr>
                                      <p:to x="100000" y="95000"/>
                                    </p:animScale>
                                    <p:animScale>
                                      <p:cBhvr>
                                        <p:cTn id="50" dur="166" decel="50000">
                                          <p:stCondLst>
                                            <p:cond delay="1834"/>
                                          </p:stCondLst>
                                        </p:cTn>
                                        <p:tgtEl>
                                          <p:spTgt spid="19"/>
                                        </p:tgtEl>
                                      </p:cBhvr>
                                      <p:to x="100000" y="100000"/>
                                    </p:animScale>
                                  </p:childTnLst>
                                </p:cTn>
                              </p:par>
                            </p:childTnLst>
                          </p:cTn>
                        </p:par>
                        <p:par>
                          <p:cTn id="51" fill="hold">
                            <p:stCondLst>
                              <p:cond delay="2000"/>
                            </p:stCondLst>
                            <p:childTnLst>
                              <p:par>
                                <p:cTn id="52" presetID="22" presetClass="entr" presetSubtype="8" fill="hold" nodeType="afterEffect">
                                  <p:stCondLst>
                                    <p:cond delay="0"/>
                                  </p:stCondLst>
                                  <p:childTnLst>
                                    <p:set>
                                      <p:cBhvr>
                                        <p:cTn id="53" dur="1" fill="hold">
                                          <p:stCondLst>
                                            <p:cond delay="0"/>
                                          </p:stCondLst>
                                        </p:cTn>
                                        <p:tgtEl>
                                          <p:spTgt spid="4">
                                            <p:txEl>
                                              <p:pRg st="3" end="3"/>
                                            </p:txEl>
                                          </p:spTgt>
                                        </p:tgtEl>
                                        <p:attrNameLst>
                                          <p:attrName>style.visibility</p:attrName>
                                        </p:attrNameLst>
                                      </p:cBhvr>
                                      <p:to>
                                        <p:strVal val="visible"/>
                                      </p:to>
                                    </p:set>
                                    <p:animEffect transition="in" filter="wipe(left)">
                                      <p:cBhvr>
                                        <p:cTn id="54" dur="500"/>
                                        <p:tgtEl>
                                          <p:spTgt spid="4">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left)">
                                      <p:cBhvr>
                                        <p:cTn id="59" dur="2000"/>
                                        <p:tgtEl>
                                          <p:spTgt spid="28"/>
                                        </p:tgtEl>
                                      </p:cBhvr>
                                    </p:animEffect>
                                  </p:childTnLst>
                                </p:cTn>
                              </p:par>
                            </p:childTnLst>
                          </p:cTn>
                        </p:par>
                        <p:par>
                          <p:cTn id="60" fill="hold">
                            <p:stCondLst>
                              <p:cond delay="2000"/>
                            </p:stCondLst>
                            <p:childTnLst>
                              <p:par>
                                <p:cTn id="61" presetID="22" presetClass="entr" presetSubtype="8" fill="hold" nodeType="afterEffect">
                                  <p:stCondLst>
                                    <p:cond delay="0"/>
                                  </p:stCondLst>
                                  <p:childTnLst>
                                    <p:set>
                                      <p:cBhvr>
                                        <p:cTn id="62" dur="1" fill="hold">
                                          <p:stCondLst>
                                            <p:cond delay="0"/>
                                          </p:stCondLst>
                                        </p:cTn>
                                        <p:tgtEl>
                                          <p:spTgt spid="4">
                                            <p:txEl>
                                              <p:pRg st="4" end="4"/>
                                            </p:txEl>
                                          </p:spTgt>
                                        </p:tgtEl>
                                        <p:attrNameLst>
                                          <p:attrName>style.visibility</p:attrName>
                                        </p:attrNameLst>
                                      </p:cBhvr>
                                      <p:to>
                                        <p:strVal val="visible"/>
                                      </p:to>
                                    </p:set>
                                    <p:animEffect transition="in" filter="wipe(left)">
                                      <p:cBhvr>
                                        <p:cTn id="63" dur="1000"/>
                                        <p:tgtEl>
                                          <p:spTgt spid="4">
                                            <p:txEl>
                                              <p:pRg st="4" end="4"/>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0"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p:cTn id="68" dur="500" fill="hold"/>
                                        <p:tgtEl>
                                          <p:spTgt spid="27"/>
                                        </p:tgtEl>
                                        <p:attrNameLst>
                                          <p:attrName>ppt_w</p:attrName>
                                        </p:attrNameLst>
                                      </p:cBhvr>
                                      <p:tavLst>
                                        <p:tav tm="0">
                                          <p:val>
                                            <p:fltVal val="0"/>
                                          </p:val>
                                        </p:tav>
                                        <p:tav tm="100000">
                                          <p:val>
                                            <p:strVal val="#ppt_w"/>
                                          </p:val>
                                        </p:tav>
                                      </p:tavLst>
                                    </p:anim>
                                    <p:anim calcmode="lin" valueType="num">
                                      <p:cBhvr>
                                        <p:cTn id="69" dur="500" fill="hold"/>
                                        <p:tgtEl>
                                          <p:spTgt spid="27"/>
                                        </p:tgtEl>
                                        <p:attrNameLst>
                                          <p:attrName>ppt_h</p:attrName>
                                        </p:attrNameLst>
                                      </p:cBhvr>
                                      <p:tavLst>
                                        <p:tav tm="0">
                                          <p:val>
                                            <p:fltVal val="0"/>
                                          </p:val>
                                        </p:tav>
                                        <p:tav tm="100000">
                                          <p:val>
                                            <p:strVal val="#ppt_h"/>
                                          </p:val>
                                        </p:tav>
                                      </p:tavLst>
                                    </p:anim>
                                    <p:animEffect transition="in" filter="fade">
                                      <p:cBhvr>
                                        <p:cTn id="7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Grand canyon stratigraphy</a:t>
            </a:r>
            <a:endParaRPr lang="en-US" dirty="0"/>
          </a:p>
        </p:txBody>
      </p:sp>
      <p:pic>
        <p:nvPicPr>
          <p:cNvPr id="3" name="Picture 2"/>
          <p:cNvPicPr>
            <a:picLocks noChangeAspect="1" noChangeArrowheads="1"/>
          </p:cNvPicPr>
          <p:nvPr/>
        </p:nvPicPr>
        <p:blipFill>
          <a:blip r:embed="rId3" cstate="print"/>
          <a:srcRect b="18338"/>
          <a:stretch>
            <a:fillRect/>
          </a:stretch>
        </p:blipFill>
        <p:spPr bwMode="auto">
          <a:xfrm>
            <a:off x="533400" y="693035"/>
            <a:ext cx="8077200" cy="6164965"/>
          </a:xfrm>
          <a:prstGeom prst="rect">
            <a:avLst/>
          </a:prstGeom>
          <a:noFill/>
          <a:ln w="9525">
            <a:noFill/>
            <a:miter lim="800000"/>
            <a:headEnd/>
            <a:tailEnd/>
          </a:ln>
        </p:spPr>
      </p:pic>
      <p:pic>
        <p:nvPicPr>
          <p:cNvPr id="4" name="Picture 4" descr="https://4.bp.blogspot.com/-lwDctpjHIYQ/T_qgolzeWII/AAAAAAAAEiI/3YCivIIcOwE/s1600/strat+column.jpg"/>
          <p:cNvPicPr>
            <a:picLocks noChangeAspect="1" noChangeArrowheads="1"/>
          </p:cNvPicPr>
          <p:nvPr/>
        </p:nvPicPr>
        <p:blipFill>
          <a:blip r:embed="rId4" cstate="print"/>
          <a:srcRect/>
          <a:stretch>
            <a:fillRect/>
          </a:stretch>
        </p:blipFill>
        <p:spPr bwMode="auto">
          <a:xfrm>
            <a:off x="-6038850" y="0"/>
            <a:ext cx="6038850" cy="6972301"/>
          </a:xfrm>
          <a:prstGeom prst="rect">
            <a:avLst/>
          </a:prstGeom>
          <a:noFill/>
        </p:spPr>
      </p:pic>
      <p:sp>
        <p:nvSpPr>
          <p:cNvPr id="5" name="Rounded Rectangle 4"/>
          <p:cNvSpPr/>
          <p:nvPr/>
        </p:nvSpPr>
        <p:spPr>
          <a:xfrm>
            <a:off x="4419600" y="4689296"/>
            <a:ext cx="533400" cy="304800"/>
          </a:xfrm>
          <a:prstGeom prst="round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419600" y="4429874"/>
            <a:ext cx="533400" cy="2286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419600" y="3962400"/>
            <a:ext cx="533400" cy="3048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419600" y="3200400"/>
            <a:ext cx="533400" cy="304800"/>
          </a:xfrm>
          <a:prstGeom prst="roundRect">
            <a:avLst/>
          </a:prstGeom>
          <a:blipFill>
            <a:blip r:embed="rId5" cstate="print"/>
            <a:tile tx="0" ty="0" sx="100000" sy="100000" flip="none" algn="tl"/>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4419600" y="2590800"/>
            <a:ext cx="533400" cy="304800"/>
          </a:xfrm>
          <a:prstGeom prst="round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419600" y="2057400"/>
            <a:ext cx="533400" cy="304800"/>
          </a:xfrm>
          <a:prstGeom prst="round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419600" y="1707222"/>
            <a:ext cx="533400" cy="228600"/>
          </a:xfrm>
          <a:prstGeom prst="roundRect">
            <a:avLst/>
          </a:prstGeom>
          <a:blipFill>
            <a:blip r:embed="rId5" cstate="print"/>
            <a:tile tx="0" ty="0" sx="100000" sy="100000" flip="none" algn="tl"/>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419600" y="1421260"/>
            <a:ext cx="533400" cy="2551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685800" y="1646972"/>
            <a:ext cx="1768866" cy="1465560"/>
            <a:chOff x="685800" y="1646972"/>
            <a:chExt cx="1768866" cy="1465560"/>
          </a:xfrm>
        </p:grpSpPr>
        <p:sp>
          <p:nvSpPr>
            <p:cNvPr id="13" name="Rounded Rectangle 12"/>
            <p:cNvSpPr/>
            <p:nvPr/>
          </p:nvSpPr>
          <p:spPr>
            <a:xfrm>
              <a:off x="685800" y="2762038"/>
              <a:ext cx="533400" cy="304800"/>
            </a:xfrm>
            <a:prstGeom prst="round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685800" y="2381038"/>
              <a:ext cx="533400" cy="304800"/>
            </a:xfrm>
            <a:prstGeom prst="round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685800" y="2057400"/>
              <a:ext cx="533400" cy="228600"/>
            </a:xfrm>
            <a:prstGeom prst="roundRect">
              <a:avLst/>
            </a:prstGeom>
            <a:blipFill>
              <a:blip r:embed="rId5" cstate="print"/>
              <a:tile tx="0" ty="0" sx="100000" sy="100000" flip="none" algn="tl"/>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85800" y="1695238"/>
              <a:ext cx="533400" cy="2551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235466" y="1646972"/>
              <a:ext cx="1219200" cy="369332"/>
            </a:xfrm>
            <a:prstGeom prst="rect">
              <a:avLst/>
            </a:prstGeom>
            <a:noFill/>
          </p:spPr>
          <p:txBody>
            <a:bodyPr wrap="square" rtlCol="0">
              <a:spAutoFit/>
            </a:bodyPr>
            <a:lstStyle/>
            <a:p>
              <a:pPr marL="171450" indent="-171450"/>
              <a:r>
                <a:rPr lang="en-US" dirty="0" smtClean="0"/>
                <a:t>Limestone</a:t>
              </a:r>
            </a:p>
          </p:txBody>
        </p:sp>
        <p:sp>
          <p:nvSpPr>
            <p:cNvPr id="18" name="TextBox 17"/>
            <p:cNvSpPr txBox="1"/>
            <p:nvPr/>
          </p:nvSpPr>
          <p:spPr>
            <a:xfrm>
              <a:off x="1219200" y="1981200"/>
              <a:ext cx="1219200" cy="369332"/>
            </a:xfrm>
            <a:prstGeom prst="rect">
              <a:avLst/>
            </a:prstGeom>
            <a:noFill/>
          </p:spPr>
          <p:txBody>
            <a:bodyPr wrap="square" rtlCol="0">
              <a:spAutoFit/>
            </a:bodyPr>
            <a:lstStyle/>
            <a:p>
              <a:pPr marL="171450" indent="-171450"/>
              <a:r>
                <a:rPr lang="en-US" dirty="0" smtClean="0"/>
                <a:t>Mixed</a:t>
              </a:r>
            </a:p>
          </p:txBody>
        </p:sp>
        <p:sp>
          <p:nvSpPr>
            <p:cNvPr id="19" name="TextBox 18"/>
            <p:cNvSpPr txBox="1"/>
            <p:nvPr/>
          </p:nvSpPr>
          <p:spPr>
            <a:xfrm>
              <a:off x="1219200" y="2341652"/>
              <a:ext cx="1219200" cy="369332"/>
            </a:xfrm>
            <a:prstGeom prst="rect">
              <a:avLst/>
            </a:prstGeom>
            <a:noFill/>
          </p:spPr>
          <p:txBody>
            <a:bodyPr wrap="square" rtlCol="0">
              <a:spAutoFit/>
            </a:bodyPr>
            <a:lstStyle/>
            <a:p>
              <a:pPr marL="171450" indent="-171450"/>
              <a:r>
                <a:rPr lang="en-US" dirty="0" smtClean="0"/>
                <a:t>Sandstone</a:t>
              </a:r>
            </a:p>
          </p:txBody>
        </p:sp>
        <p:sp>
          <p:nvSpPr>
            <p:cNvPr id="20" name="TextBox 19"/>
            <p:cNvSpPr txBox="1"/>
            <p:nvPr/>
          </p:nvSpPr>
          <p:spPr>
            <a:xfrm>
              <a:off x="1219200" y="2743200"/>
              <a:ext cx="1219200" cy="369332"/>
            </a:xfrm>
            <a:prstGeom prst="rect">
              <a:avLst/>
            </a:prstGeom>
            <a:noFill/>
          </p:spPr>
          <p:txBody>
            <a:bodyPr wrap="square" rtlCol="0">
              <a:spAutoFit/>
            </a:bodyPr>
            <a:lstStyle/>
            <a:p>
              <a:pPr marL="171450" indent="-171450"/>
              <a:r>
                <a:rPr lang="en-US" dirty="0" smtClean="0"/>
                <a:t>Shale</a:t>
              </a:r>
            </a:p>
          </p:txBody>
        </p:sp>
      </p:grpSp>
      <p:pic>
        <p:nvPicPr>
          <p:cNvPr id="317442" name="Picture 2" descr="https://i.pinimg.com/564x/f0/c7/65/f0c76505b3483137bf5a3e75675c1855.jpg"/>
          <p:cNvPicPr>
            <a:picLocks noChangeAspect="1" noChangeArrowheads="1"/>
          </p:cNvPicPr>
          <p:nvPr/>
        </p:nvPicPr>
        <p:blipFill>
          <a:blip r:embed="rId6" cstate="print"/>
          <a:srcRect/>
          <a:stretch>
            <a:fillRect/>
          </a:stretch>
        </p:blipFill>
        <p:spPr bwMode="auto">
          <a:xfrm>
            <a:off x="9143999" y="762000"/>
            <a:ext cx="4903893" cy="6096000"/>
          </a:xfrm>
          <a:prstGeom prst="rect">
            <a:avLst/>
          </a:prstGeom>
          <a:noFill/>
        </p:spPr>
      </p:pic>
      <p:pic>
        <p:nvPicPr>
          <p:cNvPr id="25" name="Picture 7" descr="C:\Users\romer\AppData\Local\Microsoft\Windows\INetCache\IE\HYBW9YOY\blue-wavy-lines-background[1].jpg"/>
          <p:cNvPicPr preferRelativeResize="0">
            <a:picLocks noChangeArrowheads="1"/>
          </p:cNvPicPr>
          <p:nvPr/>
        </p:nvPicPr>
        <p:blipFill>
          <a:blip r:embed="rId7" cstate="print"/>
          <a:srcRect b="85051"/>
          <a:stretch>
            <a:fillRect/>
          </a:stretch>
        </p:blipFill>
        <p:spPr bwMode="auto">
          <a:xfrm>
            <a:off x="1905000" y="5257800"/>
            <a:ext cx="3017520" cy="73152"/>
          </a:xfrm>
          <a:prstGeom prst="rect">
            <a:avLst/>
          </a:prstGeom>
          <a:noFill/>
        </p:spPr>
      </p:pic>
      <p:sp>
        <p:nvSpPr>
          <p:cNvPr id="24" name="TextBox 23"/>
          <p:cNvSpPr txBox="1"/>
          <p:nvPr/>
        </p:nvSpPr>
        <p:spPr>
          <a:xfrm>
            <a:off x="1066800" y="4876800"/>
            <a:ext cx="7010400" cy="1569660"/>
          </a:xfrm>
          <a:prstGeom prst="rect">
            <a:avLst/>
          </a:prstGeom>
          <a:solidFill>
            <a:srgbClr val="FFFF00"/>
          </a:solidFill>
        </p:spPr>
        <p:txBody>
          <a:bodyPr wrap="square" rtlCol="0">
            <a:spAutoFit/>
          </a:bodyPr>
          <a:lstStyle/>
          <a:p>
            <a:pPr marL="171450" indent="-171450" algn="ctr"/>
            <a:r>
              <a:rPr lang="en-US" sz="4800" b="1" dirty="0" smtClean="0"/>
              <a:t>But, how were these rocks pushed 7,000 ft up?</a:t>
            </a:r>
          </a:p>
        </p:txBody>
      </p:sp>
      <p:grpSp>
        <p:nvGrpSpPr>
          <p:cNvPr id="27" name="Group 26"/>
          <p:cNvGrpSpPr/>
          <p:nvPr/>
        </p:nvGrpSpPr>
        <p:grpSpPr>
          <a:xfrm>
            <a:off x="2438400" y="1219200"/>
            <a:ext cx="6096000" cy="3046988"/>
            <a:chOff x="2438400" y="1219200"/>
            <a:chExt cx="6096000" cy="3046988"/>
          </a:xfrm>
        </p:grpSpPr>
        <p:sp>
          <p:nvSpPr>
            <p:cNvPr id="22" name="TextBox 21"/>
            <p:cNvSpPr txBox="1"/>
            <p:nvPr/>
          </p:nvSpPr>
          <p:spPr>
            <a:xfrm>
              <a:off x="2438400" y="1219200"/>
              <a:ext cx="6096000" cy="3046988"/>
            </a:xfrm>
            <a:prstGeom prst="rect">
              <a:avLst/>
            </a:prstGeom>
            <a:solidFill>
              <a:schemeClr val="tx1"/>
            </a:solidFill>
          </p:spPr>
          <p:txBody>
            <a:bodyPr wrap="square" rtlCol="0">
              <a:spAutoFit/>
            </a:bodyPr>
            <a:lstStyle/>
            <a:p>
              <a:pPr marL="171450" indent="-171450" algn="ctr"/>
              <a:r>
                <a:rPr lang="en-US" sz="4800" b="1" dirty="0" smtClean="0">
                  <a:solidFill>
                    <a:schemeClr val="bg1"/>
                  </a:solidFill>
                </a:rPr>
                <a:t>All are very soft   	(relatively) rock, easy to cut with a pressure washer…</a:t>
              </a:r>
            </a:p>
          </p:txBody>
        </p:sp>
        <p:sp>
          <p:nvSpPr>
            <p:cNvPr id="26" name="Right Brace 25"/>
            <p:cNvSpPr/>
            <p:nvPr/>
          </p:nvSpPr>
          <p:spPr>
            <a:xfrm>
              <a:off x="2438400" y="1676400"/>
              <a:ext cx="457200" cy="1447800"/>
            </a:xfrm>
            <a:prstGeom prst="rightBrace">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80">
                                          <p:stCondLst>
                                            <p:cond delay="0"/>
                                          </p:stCondLst>
                                        </p:cTn>
                                        <p:tgtEl>
                                          <p:spTgt spid="21"/>
                                        </p:tgtEl>
                                      </p:cBhvr>
                                    </p:animEffect>
                                    <p:anim calcmode="lin" valueType="num">
                                      <p:cBhvr>
                                        <p:cTn id="2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1" dur="26">
                                          <p:stCondLst>
                                            <p:cond delay="650"/>
                                          </p:stCondLst>
                                        </p:cTn>
                                        <p:tgtEl>
                                          <p:spTgt spid="21"/>
                                        </p:tgtEl>
                                      </p:cBhvr>
                                      <p:to x="100000" y="60000"/>
                                    </p:animScale>
                                    <p:animScale>
                                      <p:cBhvr>
                                        <p:cTn id="32" dur="166" decel="50000">
                                          <p:stCondLst>
                                            <p:cond delay="676"/>
                                          </p:stCondLst>
                                        </p:cTn>
                                        <p:tgtEl>
                                          <p:spTgt spid="21"/>
                                        </p:tgtEl>
                                      </p:cBhvr>
                                      <p:to x="100000" y="100000"/>
                                    </p:animScale>
                                    <p:animScale>
                                      <p:cBhvr>
                                        <p:cTn id="33" dur="26">
                                          <p:stCondLst>
                                            <p:cond delay="1312"/>
                                          </p:stCondLst>
                                        </p:cTn>
                                        <p:tgtEl>
                                          <p:spTgt spid="21"/>
                                        </p:tgtEl>
                                      </p:cBhvr>
                                      <p:to x="100000" y="80000"/>
                                    </p:animScale>
                                    <p:animScale>
                                      <p:cBhvr>
                                        <p:cTn id="34" dur="166" decel="50000">
                                          <p:stCondLst>
                                            <p:cond delay="1338"/>
                                          </p:stCondLst>
                                        </p:cTn>
                                        <p:tgtEl>
                                          <p:spTgt spid="21"/>
                                        </p:tgtEl>
                                      </p:cBhvr>
                                      <p:to x="100000" y="100000"/>
                                    </p:animScale>
                                    <p:animScale>
                                      <p:cBhvr>
                                        <p:cTn id="35" dur="26">
                                          <p:stCondLst>
                                            <p:cond delay="1642"/>
                                          </p:stCondLst>
                                        </p:cTn>
                                        <p:tgtEl>
                                          <p:spTgt spid="21"/>
                                        </p:tgtEl>
                                      </p:cBhvr>
                                      <p:to x="100000" y="90000"/>
                                    </p:animScale>
                                    <p:animScale>
                                      <p:cBhvr>
                                        <p:cTn id="36" dur="166" decel="50000">
                                          <p:stCondLst>
                                            <p:cond delay="1668"/>
                                          </p:stCondLst>
                                        </p:cTn>
                                        <p:tgtEl>
                                          <p:spTgt spid="21"/>
                                        </p:tgtEl>
                                      </p:cBhvr>
                                      <p:to x="100000" y="100000"/>
                                    </p:animScale>
                                    <p:animScale>
                                      <p:cBhvr>
                                        <p:cTn id="37" dur="26">
                                          <p:stCondLst>
                                            <p:cond delay="1808"/>
                                          </p:stCondLst>
                                        </p:cTn>
                                        <p:tgtEl>
                                          <p:spTgt spid="21"/>
                                        </p:tgtEl>
                                      </p:cBhvr>
                                      <p:to x="100000" y="95000"/>
                                    </p:animScale>
                                    <p:animScale>
                                      <p:cBhvr>
                                        <p:cTn id="38" dur="166" decel="50000">
                                          <p:stCondLst>
                                            <p:cond delay="1834"/>
                                          </p:stCondLst>
                                        </p:cTn>
                                        <p:tgtEl>
                                          <p:spTgt spid="2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34"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from="(-#ppt_w/2)" to="(#ppt_x)" calcmode="lin" valueType="num">
                                      <p:cBhvr>
                                        <p:cTn id="43" dur="600" fill="hold">
                                          <p:stCondLst>
                                            <p:cond delay="0"/>
                                          </p:stCondLst>
                                        </p:cTn>
                                        <p:tgtEl>
                                          <p:spTgt spid="5"/>
                                        </p:tgtEl>
                                        <p:attrNameLst>
                                          <p:attrName>ppt_x</p:attrName>
                                        </p:attrNameLst>
                                      </p:cBhvr>
                                    </p:anim>
                                    <p:anim from="0" to="-1.0" calcmode="lin" valueType="num">
                                      <p:cBhvr>
                                        <p:cTn id="44" dur="200" decel="50000" autoRev="1" fill="hold">
                                          <p:stCondLst>
                                            <p:cond delay="600"/>
                                          </p:stCondLst>
                                        </p:cTn>
                                        <p:tgtEl>
                                          <p:spTgt spid="5"/>
                                        </p:tgtEl>
                                        <p:attrNameLst>
                                          <p:attrName>xshear</p:attrName>
                                        </p:attrNameLst>
                                      </p:cBhvr>
                                    </p:anim>
                                    <p:animScale>
                                      <p:cBhvr>
                                        <p:cTn id="45" dur="200" decel="100000" autoRev="1" fill="hold">
                                          <p:stCondLst>
                                            <p:cond delay="600"/>
                                          </p:stCondLst>
                                        </p:cTn>
                                        <p:tgtEl>
                                          <p:spTgt spid="5"/>
                                        </p:tgtEl>
                                      </p:cBhvr>
                                      <p:from x="100000" y="100000"/>
                                      <p:to x="80000" y="100000"/>
                                    </p:animScale>
                                    <p:anim by="(#ppt_h/3+#ppt_w*0.1)" calcmode="lin" valueType="num">
                                      <p:cBhvr additive="sum">
                                        <p:cTn id="46" dur="200" decel="100000" autoRev="1" fill="hold">
                                          <p:stCondLst>
                                            <p:cond delay="600"/>
                                          </p:stCondLst>
                                        </p:cTn>
                                        <p:tgtEl>
                                          <p:spTgt spid="5"/>
                                        </p:tgtEl>
                                        <p:attrNameLst>
                                          <p:attrName>ppt_x</p:attrName>
                                        </p:attrNameLst>
                                      </p:cBhvr>
                                    </p:anim>
                                  </p:childTnLst>
                                </p:cTn>
                              </p:par>
                            </p:childTnLst>
                          </p:cTn>
                        </p:par>
                        <p:par>
                          <p:cTn id="47" fill="hold">
                            <p:stCondLst>
                              <p:cond delay="1000"/>
                            </p:stCondLst>
                            <p:childTnLst>
                              <p:par>
                                <p:cTn id="48" presetID="34" presetClass="entr" presetSubtype="0"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 from="(-#ppt_w/2)" to="(#ppt_x)" calcmode="lin" valueType="num">
                                      <p:cBhvr>
                                        <p:cTn id="50" dur="600" fill="hold">
                                          <p:stCondLst>
                                            <p:cond delay="0"/>
                                          </p:stCondLst>
                                        </p:cTn>
                                        <p:tgtEl>
                                          <p:spTgt spid="6"/>
                                        </p:tgtEl>
                                        <p:attrNameLst>
                                          <p:attrName>ppt_x</p:attrName>
                                        </p:attrNameLst>
                                      </p:cBhvr>
                                    </p:anim>
                                    <p:anim from="0" to="-1.0" calcmode="lin" valueType="num">
                                      <p:cBhvr>
                                        <p:cTn id="51" dur="200" decel="50000" autoRev="1" fill="hold">
                                          <p:stCondLst>
                                            <p:cond delay="600"/>
                                          </p:stCondLst>
                                        </p:cTn>
                                        <p:tgtEl>
                                          <p:spTgt spid="6"/>
                                        </p:tgtEl>
                                        <p:attrNameLst>
                                          <p:attrName>xshear</p:attrName>
                                        </p:attrNameLst>
                                      </p:cBhvr>
                                    </p:anim>
                                    <p:animScale>
                                      <p:cBhvr>
                                        <p:cTn id="52" dur="200" decel="100000" autoRev="1" fill="hold">
                                          <p:stCondLst>
                                            <p:cond delay="600"/>
                                          </p:stCondLst>
                                        </p:cTn>
                                        <p:tgtEl>
                                          <p:spTgt spid="6"/>
                                        </p:tgtEl>
                                      </p:cBhvr>
                                      <p:from x="100000" y="100000"/>
                                      <p:to x="80000" y="100000"/>
                                    </p:animScale>
                                    <p:anim by="(#ppt_h/3+#ppt_w*0.1)" calcmode="lin" valueType="num">
                                      <p:cBhvr additive="sum">
                                        <p:cTn id="53" dur="200" decel="100000" autoRev="1" fill="hold">
                                          <p:stCondLst>
                                            <p:cond delay="600"/>
                                          </p:stCondLst>
                                        </p:cTn>
                                        <p:tgtEl>
                                          <p:spTgt spid="6"/>
                                        </p:tgtEl>
                                        <p:attrNameLst>
                                          <p:attrName>ppt_x</p:attrName>
                                        </p:attrNameLst>
                                      </p:cBhvr>
                                    </p:anim>
                                  </p:childTnLst>
                                </p:cTn>
                              </p:par>
                            </p:childTnLst>
                          </p:cTn>
                        </p:par>
                        <p:par>
                          <p:cTn id="54" fill="hold">
                            <p:stCondLst>
                              <p:cond delay="2000"/>
                            </p:stCondLst>
                            <p:childTnLst>
                              <p:par>
                                <p:cTn id="55" presetID="34" presetClass="entr" presetSubtype="0" fill="hold" grpId="0" nodeType="afterEffect">
                                  <p:stCondLst>
                                    <p:cond delay="0"/>
                                  </p:stCondLst>
                                  <p:childTnLst>
                                    <p:set>
                                      <p:cBhvr>
                                        <p:cTn id="56" dur="1" fill="hold">
                                          <p:stCondLst>
                                            <p:cond delay="0"/>
                                          </p:stCondLst>
                                        </p:cTn>
                                        <p:tgtEl>
                                          <p:spTgt spid="7"/>
                                        </p:tgtEl>
                                        <p:attrNameLst>
                                          <p:attrName>style.visibility</p:attrName>
                                        </p:attrNameLst>
                                      </p:cBhvr>
                                      <p:to>
                                        <p:strVal val="visible"/>
                                      </p:to>
                                    </p:set>
                                    <p:anim from="(-#ppt_w/2)" to="(#ppt_x)" calcmode="lin" valueType="num">
                                      <p:cBhvr>
                                        <p:cTn id="57" dur="600" fill="hold">
                                          <p:stCondLst>
                                            <p:cond delay="0"/>
                                          </p:stCondLst>
                                        </p:cTn>
                                        <p:tgtEl>
                                          <p:spTgt spid="7"/>
                                        </p:tgtEl>
                                        <p:attrNameLst>
                                          <p:attrName>ppt_x</p:attrName>
                                        </p:attrNameLst>
                                      </p:cBhvr>
                                    </p:anim>
                                    <p:anim from="0" to="-1.0" calcmode="lin" valueType="num">
                                      <p:cBhvr>
                                        <p:cTn id="58" dur="200" decel="50000" autoRev="1" fill="hold">
                                          <p:stCondLst>
                                            <p:cond delay="600"/>
                                          </p:stCondLst>
                                        </p:cTn>
                                        <p:tgtEl>
                                          <p:spTgt spid="7"/>
                                        </p:tgtEl>
                                        <p:attrNameLst>
                                          <p:attrName>xshear</p:attrName>
                                        </p:attrNameLst>
                                      </p:cBhvr>
                                    </p:anim>
                                    <p:animScale>
                                      <p:cBhvr>
                                        <p:cTn id="59" dur="200" decel="100000" autoRev="1" fill="hold">
                                          <p:stCondLst>
                                            <p:cond delay="600"/>
                                          </p:stCondLst>
                                        </p:cTn>
                                        <p:tgtEl>
                                          <p:spTgt spid="7"/>
                                        </p:tgtEl>
                                      </p:cBhvr>
                                      <p:from x="100000" y="100000"/>
                                      <p:to x="80000" y="100000"/>
                                    </p:animScale>
                                    <p:anim by="(#ppt_h/3+#ppt_w*0.1)" calcmode="lin" valueType="num">
                                      <p:cBhvr additive="sum">
                                        <p:cTn id="60" dur="200" decel="100000" autoRev="1" fill="hold">
                                          <p:stCondLst>
                                            <p:cond delay="600"/>
                                          </p:stCondLst>
                                        </p:cTn>
                                        <p:tgtEl>
                                          <p:spTgt spid="7"/>
                                        </p:tgtEl>
                                        <p:attrNameLst>
                                          <p:attrName>ppt_x</p:attrName>
                                        </p:attrNameLst>
                                      </p:cBhvr>
                                    </p:anim>
                                  </p:childTnLst>
                                </p:cTn>
                              </p:par>
                            </p:childTnLst>
                          </p:cTn>
                        </p:par>
                        <p:par>
                          <p:cTn id="61" fill="hold">
                            <p:stCondLst>
                              <p:cond delay="3000"/>
                            </p:stCondLst>
                            <p:childTnLst>
                              <p:par>
                                <p:cTn id="62" presetID="34" presetClass="entr" presetSubtype="0" fill="hold" grpId="0" nodeType="afterEffect">
                                  <p:stCondLst>
                                    <p:cond delay="0"/>
                                  </p:stCondLst>
                                  <p:childTnLst>
                                    <p:set>
                                      <p:cBhvr>
                                        <p:cTn id="63" dur="1" fill="hold">
                                          <p:stCondLst>
                                            <p:cond delay="0"/>
                                          </p:stCondLst>
                                        </p:cTn>
                                        <p:tgtEl>
                                          <p:spTgt spid="8"/>
                                        </p:tgtEl>
                                        <p:attrNameLst>
                                          <p:attrName>style.visibility</p:attrName>
                                        </p:attrNameLst>
                                      </p:cBhvr>
                                      <p:to>
                                        <p:strVal val="visible"/>
                                      </p:to>
                                    </p:set>
                                    <p:anim from="(-#ppt_w/2)" to="(#ppt_x)" calcmode="lin" valueType="num">
                                      <p:cBhvr>
                                        <p:cTn id="64" dur="600" fill="hold">
                                          <p:stCondLst>
                                            <p:cond delay="0"/>
                                          </p:stCondLst>
                                        </p:cTn>
                                        <p:tgtEl>
                                          <p:spTgt spid="8"/>
                                        </p:tgtEl>
                                        <p:attrNameLst>
                                          <p:attrName>ppt_x</p:attrName>
                                        </p:attrNameLst>
                                      </p:cBhvr>
                                    </p:anim>
                                    <p:anim from="0" to="-1.0" calcmode="lin" valueType="num">
                                      <p:cBhvr>
                                        <p:cTn id="65" dur="200" decel="50000" autoRev="1" fill="hold">
                                          <p:stCondLst>
                                            <p:cond delay="600"/>
                                          </p:stCondLst>
                                        </p:cTn>
                                        <p:tgtEl>
                                          <p:spTgt spid="8"/>
                                        </p:tgtEl>
                                        <p:attrNameLst>
                                          <p:attrName>xshear</p:attrName>
                                        </p:attrNameLst>
                                      </p:cBhvr>
                                    </p:anim>
                                    <p:animScale>
                                      <p:cBhvr>
                                        <p:cTn id="66" dur="200" decel="100000" autoRev="1" fill="hold">
                                          <p:stCondLst>
                                            <p:cond delay="600"/>
                                          </p:stCondLst>
                                        </p:cTn>
                                        <p:tgtEl>
                                          <p:spTgt spid="8"/>
                                        </p:tgtEl>
                                      </p:cBhvr>
                                      <p:from x="100000" y="100000"/>
                                      <p:to x="80000" y="100000"/>
                                    </p:animScale>
                                    <p:anim by="(#ppt_h/3+#ppt_w*0.1)" calcmode="lin" valueType="num">
                                      <p:cBhvr additive="sum">
                                        <p:cTn id="67" dur="200" decel="100000" autoRev="1" fill="hold">
                                          <p:stCondLst>
                                            <p:cond delay="600"/>
                                          </p:stCondLst>
                                        </p:cTn>
                                        <p:tgtEl>
                                          <p:spTgt spid="8"/>
                                        </p:tgtEl>
                                        <p:attrNameLst>
                                          <p:attrName>ppt_x</p:attrName>
                                        </p:attrNameLst>
                                      </p:cBhvr>
                                    </p:anim>
                                  </p:childTnLst>
                                </p:cTn>
                              </p:par>
                            </p:childTnLst>
                          </p:cTn>
                        </p:par>
                        <p:par>
                          <p:cTn id="68" fill="hold">
                            <p:stCondLst>
                              <p:cond delay="4000"/>
                            </p:stCondLst>
                            <p:childTnLst>
                              <p:par>
                                <p:cTn id="69" presetID="34" presetClass="entr" presetSubtype="0" fill="hold" grpId="0" nodeType="afterEffect">
                                  <p:stCondLst>
                                    <p:cond delay="0"/>
                                  </p:stCondLst>
                                  <p:childTnLst>
                                    <p:set>
                                      <p:cBhvr>
                                        <p:cTn id="70" dur="1" fill="hold">
                                          <p:stCondLst>
                                            <p:cond delay="0"/>
                                          </p:stCondLst>
                                        </p:cTn>
                                        <p:tgtEl>
                                          <p:spTgt spid="9"/>
                                        </p:tgtEl>
                                        <p:attrNameLst>
                                          <p:attrName>style.visibility</p:attrName>
                                        </p:attrNameLst>
                                      </p:cBhvr>
                                      <p:to>
                                        <p:strVal val="visible"/>
                                      </p:to>
                                    </p:set>
                                    <p:anim from="(-#ppt_w/2)" to="(#ppt_x)" calcmode="lin" valueType="num">
                                      <p:cBhvr>
                                        <p:cTn id="71" dur="600" fill="hold">
                                          <p:stCondLst>
                                            <p:cond delay="0"/>
                                          </p:stCondLst>
                                        </p:cTn>
                                        <p:tgtEl>
                                          <p:spTgt spid="9"/>
                                        </p:tgtEl>
                                        <p:attrNameLst>
                                          <p:attrName>ppt_x</p:attrName>
                                        </p:attrNameLst>
                                      </p:cBhvr>
                                    </p:anim>
                                    <p:anim from="0" to="-1.0" calcmode="lin" valueType="num">
                                      <p:cBhvr>
                                        <p:cTn id="72" dur="200" decel="50000" autoRev="1" fill="hold">
                                          <p:stCondLst>
                                            <p:cond delay="600"/>
                                          </p:stCondLst>
                                        </p:cTn>
                                        <p:tgtEl>
                                          <p:spTgt spid="9"/>
                                        </p:tgtEl>
                                        <p:attrNameLst>
                                          <p:attrName>xshear</p:attrName>
                                        </p:attrNameLst>
                                      </p:cBhvr>
                                    </p:anim>
                                    <p:animScale>
                                      <p:cBhvr>
                                        <p:cTn id="73" dur="200" decel="100000" autoRev="1" fill="hold">
                                          <p:stCondLst>
                                            <p:cond delay="600"/>
                                          </p:stCondLst>
                                        </p:cTn>
                                        <p:tgtEl>
                                          <p:spTgt spid="9"/>
                                        </p:tgtEl>
                                      </p:cBhvr>
                                      <p:from x="100000" y="100000"/>
                                      <p:to x="80000" y="100000"/>
                                    </p:animScale>
                                    <p:anim by="(#ppt_h/3+#ppt_w*0.1)" calcmode="lin" valueType="num">
                                      <p:cBhvr additive="sum">
                                        <p:cTn id="74" dur="200" decel="100000" autoRev="1" fill="hold">
                                          <p:stCondLst>
                                            <p:cond delay="600"/>
                                          </p:stCondLst>
                                        </p:cTn>
                                        <p:tgtEl>
                                          <p:spTgt spid="9"/>
                                        </p:tgtEl>
                                        <p:attrNameLst>
                                          <p:attrName>ppt_x</p:attrName>
                                        </p:attrNameLst>
                                      </p:cBhvr>
                                    </p:anim>
                                  </p:childTnLst>
                                </p:cTn>
                              </p:par>
                            </p:childTnLst>
                          </p:cTn>
                        </p:par>
                        <p:par>
                          <p:cTn id="75" fill="hold">
                            <p:stCondLst>
                              <p:cond delay="5000"/>
                            </p:stCondLst>
                            <p:childTnLst>
                              <p:par>
                                <p:cTn id="76" presetID="34" presetClass="entr" presetSubtype="0" fill="hold" grpId="0" nodeType="afterEffect">
                                  <p:stCondLst>
                                    <p:cond delay="0"/>
                                  </p:stCondLst>
                                  <p:childTnLst>
                                    <p:set>
                                      <p:cBhvr>
                                        <p:cTn id="77" dur="1" fill="hold">
                                          <p:stCondLst>
                                            <p:cond delay="0"/>
                                          </p:stCondLst>
                                        </p:cTn>
                                        <p:tgtEl>
                                          <p:spTgt spid="10"/>
                                        </p:tgtEl>
                                        <p:attrNameLst>
                                          <p:attrName>style.visibility</p:attrName>
                                        </p:attrNameLst>
                                      </p:cBhvr>
                                      <p:to>
                                        <p:strVal val="visible"/>
                                      </p:to>
                                    </p:set>
                                    <p:anim from="(-#ppt_w/2)" to="(#ppt_x)" calcmode="lin" valueType="num">
                                      <p:cBhvr>
                                        <p:cTn id="78" dur="600" fill="hold">
                                          <p:stCondLst>
                                            <p:cond delay="0"/>
                                          </p:stCondLst>
                                        </p:cTn>
                                        <p:tgtEl>
                                          <p:spTgt spid="10"/>
                                        </p:tgtEl>
                                        <p:attrNameLst>
                                          <p:attrName>ppt_x</p:attrName>
                                        </p:attrNameLst>
                                      </p:cBhvr>
                                    </p:anim>
                                    <p:anim from="0" to="-1.0" calcmode="lin" valueType="num">
                                      <p:cBhvr>
                                        <p:cTn id="79" dur="200" decel="50000" autoRev="1" fill="hold">
                                          <p:stCondLst>
                                            <p:cond delay="600"/>
                                          </p:stCondLst>
                                        </p:cTn>
                                        <p:tgtEl>
                                          <p:spTgt spid="10"/>
                                        </p:tgtEl>
                                        <p:attrNameLst>
                                          <p:attrName>xshear</p:attrName>
                                        </p:attrNameLst>
                                      </p:cBhvr>
                                    </p:anim>
                                    <p:animScale>
                                      <p:cBhvr>
                                        <p:cTn id="80" dur="200" decel="100000" autoRev="1" fill="hold">
                                          <p:stCondLst>
                                            <p:cond delay="600"/>
                                          </p:stCondLst>
                                        </p:cTn>
                                        <p:tgtEl>
                                          <p:spTgt spid="10"/>
                                        </p:tgtEl>
                                      </p:cBhvr>
                                      <p:from x="100000" y="100000"/>
                                      <p:to x="80000" y="100000"/>
                                    </p:animScale>
                                    <p:anim by="(#ppt_h/3+#ppt_w*0.1)" calcmode="lin" valueType="num">
                                      <p:cBhvr additive="sum">
                                        <p:cTn id="81" dur="200" decel="100000" autoRev="1" fill="hold">
                                          <p:stCondLst>
                                            <p:cond delay="600"/>
                                          </p:stCondLst>
                                        </p:cTn>
                                        <p:tgtEl>
                                          <p:spTgt spid="10"/>
                                        </p:tgtEl>
                                        <p:attrNameLst>
                                          <p:attrName>ppt_x</p:attrName>
                                        </p:attrNameLst>
                                      </p:cBhvr>
                                    </p:anim>
                                  </p:childTnLst>
                                </p:cTn>
                              </p:par>
                            </p:childTnLst>
                          </p:cTn>
                        </p:par>
                        <p:par>
                          <p:cTn id="82" fill="hold">
                            <p:stCondLst>
                              <p:cond delay="6000"/>
                            </p:stCondLst>
                            <p:childTnLst>
                              <p:par>
                                <p:cTn id="83" presetID="34" presetClass="entr" presetSubtype="0" fill="hold" grpId="0" nodeType="afterEffect">
                                  <p:stCondLst>
                                    <p:cond delay="0"/>
                                  </p:stCondLst>
                                  <p:childTnLst>
                                    <p:set>
                                      <p:cBhvr>
                                        <p:cTn id="84" dur="1" fill="hold">
                                          <p:stCondLst>
                                            <p:cond delay="0"/>
                                          </p:stCondLst>
                                        </p:cTn>
                                        <p:tgtEl>
                                          <p:spTgt spid="11"/>
                                        </p:tgtEl>
                                        <p:attrNameLst>
                                          <p:attrName>style.visibility</p:attrName>
                                        </p:attrNameLst>
                                      </p:cBhvr>
                                      <p:to>
                                        <p:strVal val="visible"/>
                                      </p:to>
                                    </p:set>
                                    <p:anim from="(-#ppt_w/2)" to="(#ppt_x)" calcmode="lin" valueType="num">
                                      <p:cBhvr>
                                        <p:cTn id="85" dur="600" fill="hold">
                                          <p:stCondLst>
                                            <p:cond delay="0"/>
                                          </p:stCondLst>
                                        </p:cTn>
                                        <p:tgtEl>
                                          <p:spTgt spid="11"/>
                                        </p:tgtEl>
                                        <p:attrNameLst>
                                          <p:attrName>ppt_x</p:attrName>
                                        </p:attrNameLst>
                                      </p:cBhvr>
                                    </p:anim>
                                    <p:anim from="0" to="-1.0" calcmode="lin" valueType="num">
                                      <p:cBhvr>
                                        <p:cTn id="86" dur="200" decel="50000" autoRev="1" fill="hold">
                                          <p:stCondLst>
                                            <p:cond delay="600"/>
                                          </p:stCondLst>
                                        </p:cTn>
                                        <p:tgtEl>
                                          <p:spTgt spid="11"/>
                                        </p:tgtEl>
                                        <p:attrNameLst>
                                          <p:attrName>xshear</p:attrName>
                                        </p:attrNameLst>
                                      </p:cBhvr>
                                    </p:anim>
                                    <p:animScale>
                                      <p:cBhvr>
                                        <p:cTn id="87" dur="200" decel="100000" autoRev="1" fill="hold">
                                          <p:stCondLst>
                                            <p:cond delay="600"/>
                                          </p:stCondLst>
                                        </p:cTn>
                                        <p:tgtEl>
                                          <p:spTgt spid="11"/>
                                        </p:tgtEl>
                                      </p:cBhvr>
                                      <p:from x="100000" y="100000"/>
                                      <p:to x="80000" y="100000"/>
                                    </p:animScale>
                                    <p:anim by="(#ppt_h/3+#ppt_w*0.1)" calcmode="lin" valueType="num">
                                      <p:cBhvr additive="sum">
                                        <p:cTn id="88" dur="200" decel="100000" autoRev="1" fill="hold">
                                          <p:stCondLst>
                                            <p:cond delay="600"/>
                                          </p:stCondLst>
                                        </p:cTn>
                                        <p:tgtEl>
                                          <p:spTgt spid="11"/>
                                        </p:tgtEl>
                                        <p:attrNameLst>
                                          <p:attrName>ppt_x</p:attrName>
                                        </p:attrNameLst>
                                      </p:cBhvr>
                                    </p:anim>
                                  </p:childTnLst>
                                </p:cTn>
                              </p:par>
                            </p:childTnLst>
                          </p:cTn>
                        </p:par>
                        <p:par>
                          <p:cTn id="89" fill="hold">
                            <p:stCondLst>
                              <p:cond delay="7000"/>
                            </p:stCondLst>
                            <p:childTnLst>
                              <p:par>
                                <p:cTn id="90" presetID="34" presetClass="entr" presetSubtype="0" fill="hold" grpId="0" nodeType="afterEffect">
                                  <p:stCondLst>
                                    <p:cond delay="0"/>
                                  </p:stCondLst>
                                  <p:childTnLst>
                                    <p:set>
                                      <p:cBhvr>
                                        <p:cTn id="91" dur="1" fill="hold">
                                          <p:stCondLst>
                                            <p:cond delay="0"/>
                                          </p:stCondLst>
                                        </p:cTn>
                                        <p:tgtEl>
                                          <p:spTgt spid="12"/>
                                        </p:tgtEl>
                                        <p:attrNameLst>
                                          <p:attrName>style.visibility</p:attrName>
                                        </p:attrNameLst>
                                      </p:cBhvr>
                                      <p:to>
                                        <p:strVal val="visible"/>
                                      </p:to>
                                    </p:set>
                                    <p:anim from="(-#ppt_w/2)" to="(#ppt_x)" calcmode="lin" valueType="num">
                                      <p:cBhvr>
                                        <p:cTn id="92" dur="600" fill="hold">
                                          <p:stCondLst>
                                            <p:cond delay="0"/>
                                          </p:stCondLst>
                                        </p:cTn>
                                        <p:tgtEl>
                                          <p:spTgt spid="12"/>
                                        </p:tgtEl>
                                        <p:attrNameLst>
                                          <p:attrName>ppt_x</p:attrName>
                                        </p:attrNameLst>
                                      </p:cBhvr>
                                    </p:anim>
                                    <p:anim from="0" to="-1.0" calcmode="lin" valueType="num">
                                      <p:cBhvr>
                                        <p:cTn id="93" dur="200" decel="50000" autoRev="1" fill="hold">
                                          <p:stCondLst>
                                            <p:cond delay="600"/>
                                          </p:stCondLst>
                                        </p:cTn>
                                        <p:tgtEl>
                                          <p:spTgt spid="12"/>
                                        </p:tgtEl>
                                        <p:attrNameLst>
                                          <p:attrName>xshear</p:attrName>
                                        </p:attrNameLst>
                                      </p:cBhvr>
                                    </p:anim>
                                    <p:animScale>
                                      <p:cBhvr>
                                        <p:cTn id="94" dur="200" decel="100000" autoRev="1" fill="hold">
                                          <p:stCondLst>
                                            <p:cond delay="600"/>
                                          </p:stCondLst>
                                        </p:cTn>
                                        <p:tgtEl>
                                          <p:spTgt spid="12"/>
                                        </p:tgtEl>
                                      </p:cBhvr>
                                      <p:from x="100000" y="100000"/>
                                      <p:to x="80000" y="100000"/>
                                    </p:animScale>
                                    <p:anim by="(#ppt_h/3+#ppt_w*0.1)" calcmode="lin" valueType="num">
                                      <p:cBhvr additive="sum">
                                        <p:cTn id="95" dur="200" decel="100000" autoRev="1" fill="hold">
                                          <p:stCondLst>
                                            <p:cond delay="600"/>
                                          </p:stCondLst>
                                        </p:cTn>
                                        <p:tgtEl>
                                          <p:spTgt spid="12"/>
                                        </p:tgtEl>
                                        <p:attrNameLst>
                                          <p:attrName>ppt_x</p:attrName>
                                        </p:attrNameLst>
                                      </p:cBhvr>
                                    </p:anim>
                                  </p:childTnLst>
                                </p:cTn>
                              </p:par>
                            </p:childTnLst>
                          </p:cTn>
                        </p:par>
                      </p:childTnLst>
                    </p:cTn>
                  </p:par>
                  <p:par>
                    <p:cTn id="96" fill="hold">
                      <p:stCondLst>
                        <p:cond delay="indefinite"/>
                      </p:stCondLst>
                      <p:childTnLst>
                        <p:par>
                          <p:cTn id="97" fill="hold">
                            <p:stCondLst>
                              <p:cond delay="0"/>
                            </p:stCondLst>
                            <p:childTnLst>
                              <p:par>
                                <p:cTn id="98" presetID="53" presetClass="entr" presetSubtype="0" fill="hold" nodeType="clickEffect">
                                  <p:stCondLst>
                                    <p:cond delay="0"/>
                                  </p:stCondLst>
                                  <p:childTnLst>
                                    <p:set>
                                      <p:cBhvr>
                                        <p:cTn id="99" dur="1" fill="hold">
                                          <p:stCondLst>
                                            <p:cond delay="0"/>
                                          </p:stCondLst>
                                        </p:cTn>
                                        <p:tgtEl>
                                          <p:spTgt spid="27"/>
                                        </p:tgtEl>
                                        <p:attrNameLst>
                                          <p:attrName>style.visibility</p:attrName>
                                        </p:attrNameLst>
                                      </p:cBhvr>
                                      <p:to>
                                        <p:strVal val="visible"/>
                                      </p:to>
                                    </p:set>
                                    <p:anim calcmode="lin" valueType="num">
                                      <p:cBhvr>
                                        <p:cTn id="100" dur="500" fill="hold"/>
                                        <p:tgtEl>
                                          <p:spTgt spid="27"/>
                                        </p:tgtEl>
                                        <p:attrNameLst>
                                          <p:attrName>ppt_w</p:attrName>
                                        </p:attrNameLst>
                                      </p:cBhvr>
                                      <p:tavLst>
                                        <p:tav tm="0">
                                          <p:val>
                                            <p:fltVal val="0"/>
                                          </p:val>
                                        </p:tav>
                                        <p:tav tm="100000">
                                          <p:val>
                                            <p:strVal val="#ppt_w"/>
                                          </p:val>
                                        </p:tav>
                                      </p:tavLst>
                                    </p:anim>
                                    <p:anim calcmode="lin" valueType="num">
                                      <p:cBhvr>
                                        <p:cTn id="101" dur="500" fill="hold"/>
                                        <p:tgtEl>
                                          <p:spTgt spid="27"/>
                                        </p:tgtEl>
                                        <p:attrNameLst>
                                          <p:attrName>ppt_h</p:attrName>
                                        </p:attrNameLst>
                                      </p:cBhvr>
                                      <p:tavLst>
                                        <p:tav tm="0">
                                          <p:val>
                                            <p:fltVal val="0"/>
                                          </p:val>
                                        </p:tav>
                                        <p:tav tm="100000">
                                          <p:val>
                                            <p:strVal val="#ppt_h"/>
                                          </p:val>
                                        </p:tav>
                                      </p:tavLst>
                                    </p:anim>
                                    <p:animEffect transition="in" filter="fade">
                                      <p:cBhvr>
                                        <p:cTn id="102" dur="500"/>
                                        <p:tgtEl>
                                          <p:spTgt spid="27"/>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0"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 calcmode="lin" valueType="num">
                                      <p:cBhvr>
                                        <p:cTn id="107" dur="500" fill="hold"/>
                                        <p:tgtEl>
                                          <p:spTgt spid="24"/>
                                        </p:tgtEl>
                                        <p:attrNameLst>
                                          <p:attrName>ppt_w</p:attrName>
                                        </p:attrNameLst>
                                      </p:cBhvr>
                                      <p:tavLst>
                                        <p:tav tm="0">
                                          <p:val>
                                            <p:fltVal val="0"/>
                                          </p:val>
                                        </p:tav>
                                        <p:tav tm="100000">
                                          <p:val>
                                            <p:strVal val="#ppt_w"/>
                                          </p:val>
                                        </p:tav>
                                      </p:tavLst>
                                    </p:anim>
                                    <p:anim calcmode="lin" valueType="num">
                                      <p:cBhvr>
                                        <p:cTn id="108" dur="500" fill="hold"/>
                                        <p:tgtEl>
                                          <p:spTgt spid="24"/>
                                        </p:tgtEl>
                                        <p:attrNameLst>
                                          <p:attrName>ppt_h</p:attrName>
                                        </p:attrNameLst>
                                      </p:cBhvr>
                                      <p:tavLst>
                                        <p:tav tm="0">
                                          <p:val>
                                            <p:fltVal val="0"/>
                                          </p:val>
                                        </p:tav>
                                        <p:tav tm="100000">
                                          <p:val>
                                            <p:strVal val="#ppt_h"/>
                                          </p:val>
                                        </p:tav>
                                      </p:tavLst>
                                    </p:anim>
                                    <p:animEffect transition="in" filter="fade">
                                      <p:cBhvr>
                                        <p:cTn id="10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1705451"/>
            <a:ext cx="9144000" cy="3447098"/>
          </a:xfrm>
          <a:prstGeom prst="rect">
            <a:avLst/>
          </a:prstGeom>
          <a:noFill/>
        </p:spPr>
        <p:txBody>
          <a:bodyPr wrap="square" rtlCol="0">
            <a:spAutoFit/>
          </a:bodyPr>
          <a:lstStyle/>
          <a:p>
            <a:pPr marL="1143000" indent="-1143000" algn="ctr">
              <a:spcAft>
                <a:spcPts val="1200"/>
              </a:spcAft>
            </a:pPr>
            <a:r>
              <a:rPr lang="en-US" sz="5400" b="1" dirty="0" smtClean="0"/>
              <a:t>NEW GEOLOGY TOPICS</a:t>
            </a:r>
          </a:p>
          <a:p>
            <a:pPr marL="1647825" indent="-742950">
              <a:lnSpc>
                <a:spcPct val="150000"/>
              </a:lnSpc>
              <a:buFont typeface="+mj-lt"/>
              <a:buAutoNum type="arabicPeriod"/>
            </a:pPr>
            <a:r>
              <a:rPr lang="en-US" sz="3600" dirty="0" smtClean="0"/>
              <a:t>Added tools from </a:t>
            </a:r>
            <a:r>
              <a:rPr lang="en-US" sz="3600" b="1" dirty="0" smtClean="0"/>
              <a:t>Structural Geology</a:t>
            </a:r>
          </a:p>
          <a:p>
            <a:pPr marL="1647825" indent="-742950">
              <a:lnSpc>
                <a:spcPct val="150000"/>
              </a:lnSpc>
              <a:spcAft>
                <a:spcPts val="1200"/>
              </a:spcAft>
              <a:buFont typeface="+mj-lt"/>
              <a:buAutoNum type="arabicPeriod"/>
            </a:pPr>
            <a:r>
              <a:rPr lang="en-US" sz="3600" dirty="0" smtClean="0"/>
              <a:t>The different types of </a:t>
            </a:r>
            <a:r>
              <a:rPr lang="en-US" sz="3600" b="1" dirty="0" smtClean="0"/>
              <a:t>Volcanoes</a:t>
            </a:r>
          </a:p>
          <a:p>
            <a:pPr marL="1647825" indent="-742950">
              <a:spcAft>
                <a:spcPts val="1200"/>
              </a:spcAft>
              <a:buFont typeface="+mj-lt"/>
              <a:buAutoNum type="arabicPeriod"/>
            </a:pPr>
            <a:r>
              <a:rPr lang="en-US" sz="3600" dirty="0" smtClean="0"/>
              <a:t>Putting </a:t>
            </a:r>
            <a:r>
              <a:rPr lang="en-US" sz="3600" b="1" dirty="0" smtClean="0"/>
              <a:t>Geologic Time </a:t>
            </a:r>
            <a:r>
              <a:rPr lang="en-US" sz="3600" dirty="0" smtClean="0"/>
              <a:t>in perspective</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How the Grand Canyon was created -3A-Uplift.mp4">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
        <p:nvSpPr>
          <p:cNvPr id="4" name="TextBox 3"/>
          <p:cNvSpPr txBox="1"/>
          <p:nvPr/>
        </p:nvSpPr>
        <p:spPr>
          <a:xfrm>
            <a:off x="0" y="6324600"/>
            <a:ext cx="2133600" cy="954107"/>
          </a:xfrm>
          <a:prstGeom prst="rect">
            <a:avLst/>
          </a:prstGeom>
          <a:noFill/>
        </p:spPr>
        <p:txBody>
          <a:bodyPr wrap="square" rtlCol="0">
            <a:spAutoFit/>
          </a:bodyPr>
          <a:lstStyle/>
          <a:p>
            <a:pPr marL="171450" indent="-171450"/>
            <a:r>
              <a:rPr lang="en-US" sz="2800" dirty="0" smtClean="0">
                <a:solidFill>
                  <a:schemeClr val="bg1"/>
                </a:solidFill>
              </a:rPr>
              <a:t>2:49 – Uplift</a:t>
            </a:r>
          </a:p>
          <a:p>
            <a:pPr marL="171450" indent="-171450"/>
            <a:r>
              <a:rPr lang="en-US" sz="2800" dirty="0" smtClean="0">
                <a:solidFill>
                  <a:schemeClr val="bg1"/>
                </a:solidFill>
              </a:rPr>
              <a:t>Video 3A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6" descr="Grand Canyon HD Wallpapers"/>
          <p:cNvPicPr>
            <a:picLocks noChangeAspect="1" noChangeArrowheads="1"/>
          </p:cNvPicPr>
          <p:nvPr/>
        </p:nvPicPr>
        <p:blipFill>
          <a:blip r:embed="rId3" cstate="print"/>
          <a:srcRect t="13333" b="52222"/>
          <a:stretch>
            <a:fillRect/>
          </a:stretch>
        </p:blipFill>
        <p:spPr bwMode="auto">
          <a:xfrm>
            <a:off x="0" y="685800"/>
            <a:ext cx="9144000" cy="2362200"/>
          </a:xfrm>
          <a:prstGeom prst="rect">
            <a:avLst/>
          </a:prstGeom>
          <a:noFill/>
        </p:spPr>
      </p:pic>
      <p:sp>
        <p:nvSpPr>
          <p:cNvPr id="2" name="Title 1"/>
          <p:cNvSpPr>
            <a:spLocks noGrp="1"/>
          </p:cNvSpPr>
          <p:nvPr>
            <p:ph type="title"/>
          </p:nvPr>
        </p:nvSpPr>
        <p:spPr/>
        <p:txBody>
          <a:bodyPr/>
          <a:lstStyle/>
          <a:p>
            <a:r>
              <a:rPr lang="en-US" dirty="0" smtClean="0"/>
              <a:t>FORMATION OF THE GRAND CANYON</a:t>
            </a:r>
            <a:endParaRPr lang="en-US" dirty="0"/>
          </a:p>
        </p:txBody>
      </p:sp>
      <p:sp>
        <p:nvSpPr>
          <p:cNvPr id="6" name="TextBox 5"/>
          <p:cNvSpPr txBox="1"/>
          <p:nvPr/>
        </p:nvSpPr>
        <p:spPr>
          <a:xfrm>
            <a:off x="0" y="3010793"/>
            <a:ext cx="9144000" cy="3847207"/>
          </a:xfrm>
          <a:prstGeom prst="rect">
            <a:avLst/>
          </a:prstGeom>
          <a:noFill/>
        </p:spPr>
        <p:txBody>
          <a:bodyPr wrap="square" rtlCol="0">
            <a:spAutoFit/>
          </a:bodyPr>
          <a:lstStyle/>
          <a:p>
            <a:pPr marL="171450" indent="-171450">
              <a:spcAft>
                <a:spcPts val="600"/>
              </a:spcAft>
              <a:buFont typeface="Arial" pitchFamily="34" charset="0"/>
              <a:buChar char="•"/>
            </a:pPr>
            <a:r>
              <a:rPr lang="en-US" sz="2800" dirty="0" smtClean="0"/>
              <a:t>Rocks of the Grand Canyon were </a:t>
            </a:r>
            <a:r>
              <a:rPr lang="en-US" sz="2800" b="1" dirty="0" smtClean="0">
                <a:solidFill>
                  <a:srgbClr val="FF0000"/>
                </a:solidFill>
                <a:effectLst>
                  <a:outerShdw blurRad="38100" dist="38100" dir="2700000" algn="tl">
                    <a:srgbClr val="000000"/>
                  </a:outerShdw>
                </a:effectLst>
              </a:rPr>
              <a:t>laid down from 1.8 billion </a:t>
            </a:r>
            <a:r>
              <a:rPr lang="en-US" sz="2800" dirty="0" smtClean="0"/>
              <a:t>years ago </a:t>
            </a:r>
            <a:r>
              <a:rPr lang="en-US" sz="2800" b="1" dirty="0" smtClean="0">
                <a:solidFill>
                  <a:srgbClr val="FF0000"/>
                </a:solidFill>
                <a:effectLst>
                  <a:outerShdw blurRad="38100" dist="38100" dir="2700000" algn="tl">
                    <a:srgbClr val="000000"/>
                  </a:outerShdw>
                </a:effectLst>
              </a:rPr>
              <a:t>until</a:t>
            </a:r>
            <a:r>
              <a:rPr lang="en-US" sz="2800" dirty="0" smtClean="0"/>
              <a:t> about </a:t>
            </a:r>
            <a:r>
              <a:rPr lang="en-US" sz="2800" b="1" dirty="0" smtClean="0">
                <a:solidFill>
                  <a:srgbClr val="FF0000"/>
                </a:solidFill>
                <a:effectLst>
                  <a:outerShdw blurRad="38100" dist="38100" dir="2700000" algn="tl">
                    <a:srgbClr val="000000"/>
                  </a:outerShdw>
                </a:effectLst>
              </a:rPr>
              <a:t>70 million years ago (</a:t>
            </a:r>
            <a:r>
              <a:rPr lang="en-US" sz="2800" b="1" dirty="0" err="1" smtClean="0">
                <a:solidFill>
                  <a:srgbClr val="FF0000"/>
                </a:solidFill>
                <a:effectLst>
                  <a:outerShdw blurRad="38100" dist="38100" dir="2700000" algn="tl">
                    <a:srgbClr val="000000"/>
                  </a:outerShdw>
                </a:effectLst>
              </a:rPr>
              <a:t>mya</a:t>
            </a:r>
            <a:r>
              <a:rPr lang="en-US" sz="2800" b="1" dirty="0" smtClean="0">
                <a:solidFill>
                  <a:srgbClr val="FF0000"/>
                </a:solidFill>
                <a:effectLst>
                  <a:outerShdw blurRad="38100" dist="38100" dir="2700000" algn="tl">
                    <a:srgbClr val="000000"/>
                  </a:outerShdw>
                </a:effectLst>
              </a:rPr>
              <a:t>)</a:t>
            </a:r>
          </a:p>
          <a:p>
            <a:pPr marL="171450" indent="-171450">
              <a:spcAft>
                <a:spcPts val="600"/>
              </a:spcAft>
              <a:buFont typeface="Arial" pitchFamily="34" charset="0"/>
              <a:buChar char="•"/>
            </a:pPr>
            <a:r>
              <a:rPr lang="en-US" sz="2800" dirty="0" smtClean="0"/>
              <a:t>Starting about </a:t>
            </a:r>
            <a:r>
              <a:rPr lang="en-US" sz="2800" b="1" dirty="0" smtClean="0">
                <a:solidFill>
                  <a:srgbClr val="FF0000"/>
                </a:solidFill>
                <a:effectLst>
                  <a:outerShdw blurRad="38100" dist="38100" dir="2700000" algn="tl">
                    <a:srgbClr val="000000"/>
                  </a:outerShdw>
                </a:effectLst>
              </a:rPr>
              <a:t>70 </a:t>
            </a:r>
            <a:r>
              <a:rPr lang="en-US" sz="2800" b="1" dirty="0" err="1" smtClean="0">
                <a:solidFill>
                  <a:srgbClr val="FF0000"/>
                </a:solidFill>
                <a:effectLst>
                  <a:outerShdw blurRad="38100" dist="38100" dir="2700000" algn="tl">
                    <a:srgbClr val="000000"/>
                  </a:outerShdw>
                </a:effectLst>
              </a:rPr>
              <a:t>mya</a:t>
            </a:r>
            <a:r>
              <a:rPr lang="en-US" sz="2800" dirty="0" smtClean="0"/>
              <a:t>, at the start of the </a:t>
            </a:r>
            <a:r>
              <a:rPr lang="en-US" sz="2800" b="1" dirty="0" smtClean="0">
                <a:solidFill>
                  <a:srgbClr val="FF0000"/>
                </a:solidFill>
                <a:effectLst>
                  <a:outerShdw blurRad="38100" dist="38100" dir="2700000" algn="tl">
                    <a:srgbClr val="000000"/>
                  </a:outerShdw>
                </a:effectLst>
              </a:rPr>
              <a:t>Laramide</a:t>
            </a:r>
            <a:r>
              <a:rPr lang="en-US" sz="2800" dirty="0" smtClean="0"/>
              <a:t> </a:t>
            </a:r>
            <a:r>
              <a:rPr lang="en-US" sz="2800" b="1" dirty="0" smtClean="0">
                <a:solidFill>
                  <a:srgbClr val="FF0000"/>
                </a:solidFill>
                <a:effectLst>
                  <a:outerShdw blurRad="38100" dist="38100" dir="2700000" algn="tl">
                    <a:srgbClr val="000000"/>
                  </a:outerShdw>
                </a:effectLst>
              </a:rPr>
              <a:t>Orogeny</a:t>
            </a:r>
            <a:r>
              <a:rPr lang="en-US" sz="2800" dirty="0" smtClean="0"/>
              <a:t>, </a:t>
            </a:r>
            <a:r>
              <a:rPr lang="en-US" sz="2800" b="1" dirty="0" smtClean="0">
                <a:solidFill>
                  <a:srgbClr val="FF0000"/>
                </a:solidFill>
                <a:effectLst>
                  <a:outerShdw blurRad="38100" dist="38100" dir="2700000" algn="tl">
                    <a:srgbClr val="000000"/>
                  </a:outerShdw>
                </a:effectLst>
              </a:rPr>
              <a:t>compression</a:t>
            </a:r>
            <a:r>
              <a:rPr lang="en-US" sz="2800" dirty="0" smtClean="0"/>
              <a:t> of the North American Plate started to </a:t>
            </a:r>
            <a:r>
              <a:rPr lang="en-US" sz="2800" b="1" dirty="0" smtClean="0">
                <a:solidFill>
                  <a:srgbClr val="FF0000"/>
                </a:solidFill>
                <a:effectLst>
                  <a:outerShdw blurRad="38100" dist="38100" dir="2700000" algn="tl">
                    <a:srgbClr val="000000"/>
                  </a:outerShdw>
                </a:effectLst>
              </a:rPr>
              <a:t>lift up the region</a:t>
            </a:r>
            <a:r>
              <a:rPr lang="en-US" sz="2800" dirty="0" smtClean="0"/>
              <a:t> we now know as the </a:t>
            </a:r>
            <a:r>
              <a:rPr lang="en-US" sz="2800" b="1" dirty="0" smtClean="0">
                <a:solidFill>
                  <a:srgbClr val="FF0000"/>
                </a:solidFill>
                <a:effectLst>
                  <a:outerShdw blurRad="38100" dist="38100" dir="2700000" algn="tl">
                    <a:srgbClr val="000000"/>
                  </a:outerShdw>
                </a:effectLst>
              </a:rPr>
              <a:t>Colorado Plateau</a:t>
            </a:r>
          </a:p>
          <a:p>
            <a:pPr marL="171450" indent="-171450">
              <a:spcAft>
                <a:spcPts val="600"/>
              </a:spcAft>
              <a:buFont typeface="Arial" pitchFamily="34" charset="0"/>
              <a:buChar char="•"/>
            </a:pPr>
            <a:r>
              <a:rPr lang="en-US" sz="2800" dirty="0" smtClean="0"/>
              <a:t>The Plateau was </a:t>
            </a:r>
            <a:r>
              <a:rPr lang="en-US" sz="2800" b="1" dirty="0" smtClean="0">
                <a:solidFill>
                  <a:srgbClr val="FF0000"/>
                </a:solidFill>
                <a:effectLst>
                  <a:outerShdw blurRad="38100" dist="38100" dir="2700000" algn="tl">
                    <a:srgbClr val="000000"/>
                  </a:outerShdw>
                </a:effectLst>
              </a:rPr>
              <a:t>raised to about 7,000 feet </a:t>
            </a:r>
            <a:r>
              <a:rPr lang="en-US" sz="2800" dirty="0" smtClean="0"/>
              <a:t>above sea level!</a:t>
            </a:r>
          </a:p>
          <a:p>
            <a:pPr marL="171450" indent="-171450">
              <a:spcAft>
                <a:spcPts val="600"/>
              </a:spcAft>
              <a:buFont typeface="Arial" pitchFamily="34" charset="0"/>
              <a:buChar char="•"/>
            </a:pPr>
            <a:r>
              <a:rPr lang="en-US" sz="2800" dirty="0" smtClean="0"/>
              <a:t>This raising process probably </a:t>
            </a:r>
            <a:r>
              <a:rPr lang="en-US" sz="2800" b="1" dirty="0" smtClean="0">
                <a:solidFill>
                  <a:srgbClr val="FF0000"/>
                </a:solidFill>
                <a:effectLst>
                  <a:outerShdw blurRad="38100" dist="38100" dir="2700000" algn="tl">
                    <a:srgbClr val="000000"/>
                  </a:outerShdw>
                </a:effectLst>
              </a:rPr>
              <a:t>took some 30 million years</a:t>
            </a:r>
            <a:r>
              <a:rPr lang="en-US" sz="2800" dirty="0" smtClean="0"/>
              <a:t>!</a:t>
            </a:r>
          </a:p>
          <a:p>
            <a:pPr marL="171450" indent="-171450">
              <a:spcAft>
                <a:spcPts val="600"/>
              </a:spcAft>
              <a:buFont typeface="Arial" pitchFamily="34" charset="0"/>
              <a:buChar char="•"/>
            </a:pPr>
            <a:r>
              <a:rPr lang="en-US" sz="2800" dirty="0" smtClean="0"/>
              <a:t>This </a:t>
            </a:r>
            <a:r>
              <a:rPr lang="en-US" sz="2800" b="1" dirty="0" smtClean="0">
                <a:solidFill>
                  <a:srgbClr val="FF0000"/>
                </a:solidFill>
                <a:effectLst>
                  <a:outerShdw blurRad="38100" dist="38100" dir="2700000" algn="tl">
                    <a:srgbClr val="000000"/>
                  </a:outerShdw>
                </a:effectLst>
              </a:rPr>
              <a:t>height</a:t>
            </a:r>
            <a:r>
              <a:rPr lang="en-US" sz="2800" dirty="0" smtClean="0"/>
              <a:t> above sea level </a:t>
            </a:r>
            <a:r>
              <a:rPr lang="en-US" sz="2800" b="1" dirty="0" smtClean="0">
                <a:solidFill>
                  <a:srgbClr val="FF0000"/>
                </a:solidFill>
                <a:effectLst>
                  <a:outerShdw blurRad="38100" dist="38100" dir="2700000" algn="tl">
                    <a:srgbClr val="000000"/>
                  </a:outerShdw>
                </a:effectLst>
              </a:rPr>
              <a:t>set stage for canyon formation</a:t>
            </a:r>
          </a:p>
        </p:txBody>
      </p:sp>
      <p:pic>
        <p:nvPicPr>
          <p:cNvPr id="101377" name="Picture 1"/>
          <p:cNvPicPr>
            <a:picLocks noChangeAspect="1" noChangeArrowheads="1"/>
          </p:cNvPicPr>
          <p:nvPr/>
        </p:nvPicPr>
        <p:blipFill>
          <a:blip r:embed="rId4" cstate="print"/>
          <a:srcRect/>
          <a:stretch>
            <a:fillRect/>
          </a:stretch>
        </p:blipFill>
        <p:spPr bwMode="auto">
          <a:xfrm>
            <a:off x="0" y="685800"/>
            <a:ext cx="2276475" cy="2352675"/>
          </a:xfrm>
          <a:prstGeom prst="rect">
            <a:avLst/>
          </a:prstGeom>
          <a:noFill/>
          <a:ln w="9525">
            <a:noFill/>
            <a:miter lim="800000"/>
            <a:headEnd/>
            <a:tailEnd/>
          </a:ln>
        </p:spPr>
      </p:pic>
      <p:pic>
        <p:nvPicPr>
          <p:cNvPr id="101378" name="Picture 2"/>
          <p:cNvPicPr>
            <a:picLocks noChangeAspect="1" noChangeArrowheads="1"/>
          </p:cNvPicPr>
          <p:nvPr/>
        </p:nvPicPr>
        <p:blipFill>
          <a:blip r:embed="rId5" cstate="print"/>
          <a:srcRect/>
          <a:stretch>
            <a:fillRect/>
          </a:stretch>
        </p:blipFill>
        <p:spPr bwMode="auto">
          <a:xfrm>
            <a:off x="2256183" y="685800"/>
            <a:ext cx="2333625" cy="2352675"/>
          </a:xfrm>
          <a:prstGeom prst="rect">
            <a:avLst/>
          </a:prstGeom>
          <a:noFill/>
          <a:ln w="9525">
            <a:noFill/>
            <a:miter lim="800000"/>
            <a:headEnd/>
            <a:tailEnd/>
          </a:ln>
        </p:spPr>
      </p:pic>
      <p:sp>
        <p:nvSpPr>
          <p:cNvPr id="12" name="TextBox 11"/>
          <p:cNvSpPr txBox="1"/>
          <p:nvPr/>
        </p:nvSpPr>
        <p:spPr>
          <a:xfrm>
            <a:off x="1600200" y="3124200"/>
            <a:ext cx="5943600" cy="3416320"/>
          </a:xfrm>
          <a:prstGeom prst="rect">
            <a:avLst/>
          </a:prstGeom>
          <a:solidFill>
            <a:srgbClr val="FFFF00"/>
          </a:solidFill>
        </p:spPr>
        <p:txBody>
          <a:bodyPr wrap="square" rtlCol="0">
            <a:spAutoFit/>
          </a:bodyPr>
          <a:lstStyle/>
          <a:p>
            <a:pPr marL="171450" indent="-171450" algn="ctr"/>
            <a:r>
              <a:rPr lang="en-US" sz="5400" b="1" dirty="0" smtClean="0"/>
              <a:t>How to figure out when the Colorado River start cutting the Grand Canyon?</a:t>
            </a:r>
            <a:endParaRPr lang="en-US" sz="88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left)">
                                      <p:cBhvr>
                                        <p:cTn id="10" dur="1000"/>
                                        <p:tgtEl>
                                          <p:spTgt spid="6">
                                            <p:txEl>
                                              <p:pRg st="0" end="0"/>
                                            </p:txEl>
                                          </p:spTgt>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101377"/>
                                        </p:tgtEl>
                                        <p:attrNameLst>
                                          <p:attrName>style.visibility</p:attrName>
                                        </p:attrNameLst>
                                      </p:cBhvr>
                                      <p:to>
                                        <p:strVal val="visible"/>
                                      </p:to>
                                    </p:set>
                                    <p:animEffect transition="in" filter="wipe(down)">
                                      <p:cBhvr>
                                        <p:cTn id="14" dur="1000"/>
                                        <p:tgtEl>
                                          <p:spTgt spid="10137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wipe(left)">
                                      <p:cBhvr>
                                        <p:cTn id="19" dur="1000"/>
                                        <p:tgtEl>
                                          <p:spTgt spid="6">
                                            <p:txEl>
                                              <p:pRg st="1" end="1"/>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101378"/>
                                        </p:tgtEl>
                                        <p:attrNameLst>
                                          <p:attrName>style.visibility</p:attrName>
                                        </p:attrNameLst>
                                      </p:cBhvr>
                                      <p:to>
                                        <p:strVal val="visible"/>
                                      </p:to>
                                    </p:set>
                                    <p:animEffect transition="in" filter="wipe(down)">
                                      <p:cBhvr>
                                        <p:cTn id="22" dur="1000"/>
                                        <p:tgtEl>
                                          <p:spTgt spid="10137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10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left)">
                                      <p:cBhvr>
                                        <p:cTn id="32" dur="10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left)">
                                      <p:cBhvr>
                                        <p:cTn id="37" dur="10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How the Grand Canyon was created -4-Age of GC.mp4">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
        <p:nvSpPr>
          <p:cNvPr id="4" name="TextBox 3"/>
          <p:cNvSpPr txBox="1"/>
          <p:nvPr/>
        </p:nvSpPr>
        <p:spPr>
          <a:xfrm>
            <a:off x="0" y="6334780"/>
            <a:ext cx="2602251" cy="954107"/>
          </a:xfrm>
          <a:prstGeom prst="rect">
            <a:avLst/>
          </a:prstGeom>
          <a:noFill/>
        </p:spPr>
        <p:txBody>
          <a:bodyPr wrap="none" rtlCol="0">
            <a:spAutoFit/>
          </a:bodyPr>
          <a:lstStyle/>
          <a:p>
            <a:pPr marL="171450" indent="-171450"/>
            <a:r>
              <a:rPr lang="en-US" sz="2800" dirty="0" smtClean="0">
                <a:solidFill>
                  <a:schemeClr val="bg1"/>
                </a:solidFill>
              </a:rPr>
              <a:t>1:59 – Age of GC</a:t>
            </a:r>
          </a:p>
          <a:p>
            <a:pPr marL="171450" indent="-171450"/>
            <a:r>
              <a:rPr lang="en-US" sz="2800" dirty="0" smtClean="0">
                <a:solidFill>
                  <a:schemeClr val="bg1"/>
                </a:solidFill>
              </a:rPr>
              <a:t>Video 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6" descr="Grand Canyon HD Wallpapers"/>
          <p:cNvPicPr>
            <a:picLocks noChangeAspect="1" noChangeArrowheads="1"/>
          </p:cNvPicPr>
          <p:nvPr/>
        </p:nvPicPr>
        <p:blipFill>
          <a:blip r:embed="rId3" cstate="print"/>
          <a:srcRect t="13333" b="52222"/>
          <a:stretch>
            <a:fillRect/>
          </a:stretch>
        </p:blipFill>
        <p:spPr bwMode="auto">
          <a:xfrm>
            <a:off x="0" y="685800"/>
            <a:ext cx="9144000" cy="2362200"/>
          </a:xfrm>
          <a:prstGeom prst="rect">
            <a:avLst/>
          </a:prstGeom>
          <a:noFill/>
        </p:spPr>
      </p:pic>
      <p:sp>
        <p:nvSpPr>
          <p:cNvPr id="2" name="Title 1"/>
          <p:cNvSpPr>
            <a:spLocks noGrp="1"/>
          </p:cNvSpPr>
          <p:nvPr>
            <p:ph type="title"/>
          </p:nvPr>
        </p:nvSpPr>
        <p:spPr/>
        <p:txBody>
          <a:bodyPr/>
          <a:lstStyle/>
          <a:p>
            <a:r>
              <a:rPr lang="en-US" dirty="0" smtClean="0"/>
              <a:t>FORMATION OF THE GRAND CANYON</a:t>
            </a:r>
            <a:endParaRPr lang="en-US" dirty="0"/>
          </a:p>
        </p:txBody>
      </p:sp>
      <p:pic>
        <p:nvPicPr>
          <p:cNvPr id="30722" name="Picture 2"/>
          <p:cNvPicPr>
            <a:picLocks noChangeAspect="1" noChangeArrowheads="1"/>
          </p:cNvPicPr>
          <p:nvPr/>
        </p:nvPicPr>
        <p:blipFill>
          <a:blip r:embed="rId4" cstate="print"/>
          <a:srcRect/>
          <a:stretch>
            <a:fillRect/>
          </a:stretch>
        </p:blipFill>
        <p:spPr bwMode="auto">
          <a:xfrm>
            <a:off x="9144000" y="533400"/>
            <a:ext cx="9144000" cy="2331971"/>
          </a:xfrm>
          <a:prstGeom prst="rect">
            <a:avLst/>
          </a:prstGeom>
          <a:noFill/>
          <a:ln w="9525">
            <a:noFill/>
            <a:miter lim="800000"/>
            <a:headEnd/>
            <a:tailEnd/>
          </a:ln>
        </p:spPr>
      </p:pic>
      <p:sp>
        <p:nvSpPr>
          <p:cNvPr id="6" name="TextBox 5"/>
          <p:cNvSpPr txBox="1"/>
          <p:nvPr/>
        </p:nvSpPr>
        <p:spPr>
          <a:xfrm>
            <a:off x="0" y="2971800"/>
            <a:ext cx="9144000" cy="3693319"/>
          </a:xfrm>
          <a:prstGeom prst="rect">
            <a:avLst/>
          </a:prstGeom>
          <a:noFill/>
        </p:spPr>
        <p:txBody>
          <a:bodyPr wrap="square" rtlCol="0">
            <a:spAutoFit/>
          </a:bodyPr>
          <a:lstStyle/>
          <a:p>
            <a:pPr marL="171450" indent="-171450">
              <a:spcAft>
                <a:spcPts val="600"/>
              </a:spcAft>
              <a:buFont typeface="Arial" pitchFamily="34" charset="0"/>
              <a:buChar char="•"/>
            </a:pPr>
            <a:r>
              <a:rPr lang="en-US" sz="2800" dirty="0" smtClean="0"/>
              <a:t>The </a:t>
            </a:r>
            <a:r>
              <a:rPr lang="en-US" sz="2800" b="1" dirty="0" smtClean="0">
                <a:solidFill>
                  <a:srgbClr val="FF0000"/>
                </a:solidFill>
                <a:effectLst>
                  <a:outerShdw blurRad="38100" dist="38100" dir="2700000" algn="tl">
                    <a:srgbClr val="000000"/>
                  </a:outerShdw>
                </a:effectLst>
              </a:rPr>
              <a:t>Colorado River formed, about 5-6 </a:t>
            </a:r>
            <a:r>
              <a:rPr lang="en-US" sz="2800" b="1" dirty="0" err="1" smtClean="0">
                <a:solidFill>
                  <a:srgbClr val="FF0000"/>
                </a:solidFill>
                <a:effectLst>
                  <a:outerShdw blurRad="38100" dist="38100" dir="2700000" algn="tl">
                    <a:srgbClr val="000000"/>
                  </a:outerShdw>
                </a:effectLst>
              </a:rPr>
              <a:t>mya</a:t>
            </a:r>
            <a:r>
              <a:rPr lang="en-US" sz="2800" dirty="0" smtClean="0"/>
              <a:t>, as a </a:t>
            </a:r>
            <a:r>
              <a:rPr lang="en-US" sz="2800" b="1" dirty="0" smtClean="0">
                <a:solidFill>
                  <a:srgbClr val="FF0000"/>
                </a:solidFill>
                <a:effectLst>
                  <a:outerShdw blurRad="38100" dist="38100" dir="2700000" algn="tl">
                    <a:srgbClr val="000000"/>
                  </a:outerShdw>
                </a:effectLst>
              </a:rPr>
              <a:t>result of the Rocky Mtns also being formed</a:t>
            </a:r>
            <a:r>
              <a:rPr lang="en-US" sz="2800" dirty="0" smtClean="0"/>
              <a:t> and it began to </a:t>
            </a:r>
            <a:r>
              <a:rPr lang="en-US" sz="2800" b="1" dirty="0" smtClean="0">
                <a:solidFill>
                  <a:srgbClr val="FF0000"/>
                </a:solidFill>
                <a:effectLst>
                  <a:outerShdw blurRad="38100" dist="38100" dir="2700000" algn="tl">
                    <a:srgbClr val="000000"/>
                  </a:outerShdw>
                </a:effectLst>
              </a:rPr>
              <a:t>flow south over the region </a:t>
            </a:r>
            <a:r>
              <a:rPr lang="en-US" sz="2800" dirty="0" smtClean="0"/>
              <a:t>of today’s Grand Canyon</a:t>
            </a:r>
          </a:p>
          <a:p>
            <a:pPr marL="171450" indent="-171450">
              <a:spcAft>
                <a:spcPts val="600"/>
              </a:spcAft>
              <a:buFont typeface="Arial" pitchFamily="34" charset="0"/>
              <a:buChar char="•"/>
            </a:pPr>
            <a:r>
              <a:rPr lang="en-US" sz="2800" dirty="0" smtClean="0"/>
              <a:t>As it flowed over the soft, relatively </a:t>
            </a:r>
            <a:r>
              <a:rPr lang="en-US" sz="2800" b="1" dirty="0" smtClean="0">
                <a:solidFill>
                  <a:srgbClr val="FF0000"/>
                </a:solidFill>
                <a:effectLst>
                  <a:outerShdw blurRad="38100" dist="38100" dir="2700000" algn="tl">
                    <a:srgbClr val="000000"/>
                  </a:outerShdw>
                </a:effectLst>
              </a:rPr>
              <a:t>soft sedimentary </a:t>
            </a:r>
            <a:r>
              <a:rPr lang="en-US" sz="2800" dirty="0" smtClean="0"/>
              <a:t>rock layers, </a:t>
            </a:r>
            <a:r>
              <a:rPr lang="en-US" sz="2800" b="1" dirty="0" smtClean="0">
                <a:solidFill>
                  <a:srgbClr val="FF0000"/>
                </a:solidFill>
                <a:effectLst>
                  <a:outerShdw blurRad="38100" dist="38100" dir="2700000" algn="tl">
                    <a:srgbClr val="000000"/>
                  </a:outerShdw>
                </a:effectLst>
              </a:rPr>
              <a:t>it eroded the limestone, sandstone and shale layers </a:t>
            </a:r>
            <a:r>
              <a:rPr lang="en-US" sz="2800" dirty="0" smtClean="0"/>
              <a:t>carrying away the debris</a:t>
            </a:r>
          </a:p>
          <a:p>
            <a:pPr marL="171450" indent="-171450">
              <a:spcAft>
                <a:spcPts val="600"/>
              </a:spcAft>
              <a:buFont typeface="Arial" pitchFamily="34" charset="0"/>
              <a:buChar char="•"/>
            </a:pPr>
            <a:r>
              <a:rPr lang="en-US" sz="2800" dirty="0" smtClean="0"/>
              <a:t>After </a:t>
            </a:r>
            <a:r>
              <a:rPr lang="en-US" sz="2800" b="1" dirty="0" smtClean="0">
                <a:solidFill>
                  <a:srgbClr val="FF0000"/>
                </a:solidFill>
                <a:effectLst>
                  <a:outerShdw blurRad="38100" dist="38100" dir="2700000" algn="tl">
                    <a:srgbClr val="000000"/>
                  </a:outerShdw>
                </a:effectLst>
              </a:rPr>
              <a:t>down-cutting about 1 mile </a:t>
            </a:r>
            <a:r>
              <a:rPr lang="en-US" sz="2800" dirty="0" smtClean="0"/>
              <a:t>it ran into very </a:t>
            </a:r>
            <a:r>
              <a:rPr lang="en-US" sz="2800" b="1" dirty="0" smtClean="0">
                <a:solidFill>
                  <a:srgbClr val="FF0000"/>
                </a:solidFill>
                <a:effectLst>
                  <a:outerShdw blurRad="38100" dist="38100" dir="2700000" algn="tl">
                    <a:srgbClr val="000000"/>
                  </a:outerShdw>
                </a:effectLst>
              </a:rPr>
              <a:t>hard metamorphic &amp; igneous rocks</a:t>
            </a:r>
          </a:p>
        </p:txBody>
      </p:sp>
      <p:pic>
        <p:nvPicPr>
          <p:cNvPr id="5" name="Picture 1"/>
          <p:cNvPicPr>
            <a:picLocks noChangeAspect="1" noChangeArrowheads="1"/>
          </p:cNvPicPr>
          <p:nvPr/>
        </p:nvPicPr>
        <p:blipFill>
          <a:blip r:embed="rId5" cstate="print"/>
          <a:srcRect/>
          <a:stretch>
            <a:fillRect/>
          </a:stretch>
        </p:blipFill>
        <p:spPr bwMode="auto">
          <a:xfrm>
            <a:off x="0" y="685800"/>
            <a:ext cx="2276475" cy="2352675"/>
          </a:xfrm>
          <a:prstGeom prst="rect">
            <a:avLst/>
          </a:prstGeom>
          <a:noFill/>
          <a:ln w="9525">
            <a:noFill/>
            <a:miter lim="800000"/>
            <a:headEnd/>
            <a:tailEnd/>
          </a:ln>
        </p:spPr>
      </p:pic>
      <p:pic>
        <p:nvPicPr>
          <p:cNvPr id="7" name="Picture 2"/>
          <p:cNvPicPr>
            <a:picLocks noChangeAspect="1" noChangeArrowheads="1"/>
          </p:cNvPicPr>
          <p:nvPr/>
        </p:nvPicPr>
        <p:blipFill>
          <a:blip r:embed="rId6" cstate="print"/>
          <a:srcRect/>
          <a:stretch>
            <a:fillRect/>
          </a:stretch>
        </p:blipFill>
        <p:spPr bwMode="auto">
          <a:xfrm>
            <a:off x="2256183" y="685800"/>
            <a:ext cx="2333625" cy="2352675"/>
          </a:xfrm>
          <a:prstGeom prst="rect">
            <a:avLst/>
          </a:prstGeom>
          <a:noFill/>
          <a:ln w="9525">
            <a:noFill/>
            <a:miter lim="800000"/>
            <a:headEnd/>
            <a:tailEnd/>
          </a:ln>
        </p:spPr>
      </p:pic>
      <p:pic>
        <p:nvPicPr>
          <p:cNvPr id="8" name="Picture 3"/>
          <p:cNvPicPr>
            <a:picLocks noChangeAspect="1" noChangeArrowheads="1"/>
          </p:cNvPicPr>
          <p:nvPr/>
        </p:nvPicPr>
        <p:blipFill>
          <a:blip r:embed="rId7" cstate="print"/>
          <a:srcRect/>
          <a:stretch>
            <a:fillRect/>
          </a:stretch>
        </p:blipFill>
        <p:spPr bwMode="auto">
          <a:xfrm>
            <a:off x="4542183" y="685800"/>
            <a:ext cx="2352675" cy="2352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1000"/>
                                        <p:tgtEl>
                                          <p:spTgt spid="6">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wipe(left)">
                                      <p:cBhvr>
                                        <p:cTn id="20"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6" descr="Grand Canyon HD Wallpapers"/>
          <p:cNvPicPr>
            <a:picLocks noChangeAspect="1" noChangeArrowheads="1"/>
          </p:cNvPicPr>
          <p:nvPr/>
        </p:nvPicPr>
        <p:blipFill>
          <a:blip r:embed="rId3" cstate="print"/>
          <a:srcRect t="13333" b="52222"/>
          <a:stretch>
            <a:fillRect/>
          </a:stretch>
        </p:blipFill>
        <p:spPr bwMode="auto">
          <a:xfrm>
            <a:off x="0" y="685800"/>
            <a:ext cx="9144000" cy="2362200"/>
          </a:xfrm>
          <a:prstGeom prst="rect">
            <a:avLst/>
          </a:prstGeom>
          <a:noFill/>
        </p:spPr>
      </p:pic>
      <p:sp>
        <p:nvSpPr>
          <p:cNvPr id="2" name="Title 1"/>
          <p:cNvSpPr>
            <a:spLocks noGrp="1"/>
          </p:cNvSpPr>
          <p:nvPr>
            <p:ph type="title"/>
          </p:nvPr>
        </p:nvSpPr>
        <p:spPr/>
        <p:txBody>
          <a:bodyPr/>
          <a:lstStyle/>
          <a:p>
            <a:r>
              <a:rPr lang="en-US" dirty="0" smtClean="0"/>
              <a:t>FORMATION OF THE GRAND CANYON</a:t>
            </a:r>
            <a:endParaRPr lang="en-US" dirty="0"/>
          </a:p>
        </p:txBody>
      </p:sp>
      <p:sp>
        <p:nvSpPr>
          <p:cNvPr id="6" name="TextBox 5"/>
          <p:cNvSpPr txBox="1"/>
          <p:nvPr/>
        </p:nvSpPr>
        <p:spPr>
          <a:xfrm>
            <a:off x="0" y="3048000"/>
            <a:ext cx="9144000" cy="3693319"/>
          </a:xfrm>
          <a:prstGeom prst="rect">
            <a:avLst/>
          </a:prstGeom>
          <a:noFill/>
        </p:spPr>
        <p:txBody>
          <a:bodyPr wrap="square" rtlCol="0">
            <a:spAutoFit/>
          </a:bodyPr>
          <a:lstStyle/>
          <a:p>
            <a:pPr marL="171450" indent="-171450">
              <a:spcAft>
                <a:spcPts val="600"/>
              </a:spcAft>
              <a:buFont typeface="Arial" pitchFamily="34" charset="0"/>
              <a:buChar char="•"/>
            </a:pPr>
            <a:r>
              <a:rPr lang="en-US" sz="2800" b="1" dirty="0" smtClean="0">
                <a:solidFill>
                  <a:srgbClr val="FF0000"/>
                </a:solidFill>
                <a:effectLst>
                  <a:outerShdw blurRad="38100" dist="38100" dir="2700000" algn="tl">
                    <a:srgbClr val="000000"/>
                  </a:outerShdw>
                </a:effectLst>
              </a:rPr>
              <a:t>Weathering and erosion of the sides </a:t>
            </a:r>
            <a:r>
              <a:rPr lang="en-US" sz="2800" dirty="0" smtClean="0"/>
              <a:t>of the canyon </a:t>
            </a:r>
            <a:r>
              <a:rPr lang="en-US" sz="2800" b="1" dirty="0" smtClean="0">
                <a:solidFill>
                  <a:srgbClr val="FF0000"/>
                </a:solidFill>
                <a:effectLst>
                  <a:outerShdw blurRad="38100" dist="38100" dir="2700000" algn="tl">
                    <a:srgbClr val="000000"/>
                  </a:outerShdw>
                </a:effectLst>
              </a:rPr>
              <a:t>continued for millions of years </a:t>
            </a:r>
            <a:r>
              <a:rPr lang="en-US" sz="2800" dirty="0" smtClean="0"/>
              <a:t>gradually </a:t>
            </a:r>
            <a:r>
              <a:rPr lang="en-US" sz="2800" b="1" dirty="0" smtClean="0">
                <a:solidFill>
                  <a:srgbClr val="FF0000"/>
                </a:solidFill>
                <a:effectLst>
                  <a:outerShdw blurRad="38100" dist="38100" dir="2700000" algn="tl">
                    <a:srgbClr val="000000"/>
                  </a:outerShdw>
                </a:effectLst>
              </a:rPr>
              <a:t>widening the canyon</a:t>
            </a:r>
          </a:p>
          <a:p>
            <a:pPr marL="171450" indent="-171450">
              <a:spcAft>
                <a:spcPts val="600"/>
              </a:spcAft>
              <a:buFont typeface="Arial" pitchFamily="34" charset="0"/>
              <a:buChar char="•"/>
            </a:pPr>
            <a:r>
              <a:rPr lang="en-US" sz="2800" dirty="0" smtClean="0"/>
              <a:t>Weathering &amp; erosion processes like </a:t>
            </a:r>
            <a:r>
              <a:rPr lang="en-US" sz="2800" b="1" dirty="0" smtClean="0">
                <a:solidFill>
                  <a:srgbClr val="FF0000"/>
                </a:solidFill>
                <a:effectLst>
                  <a:outerShdw blurRad="38100" dist="38100" dir="2700000" algn="tl">
                    <a:srgbClr val="000000"/>
                  </a:outerShdw>
                </a:effectLst>
              </a:rPr>
              <a:t>ice wedging </a:t>
            </a:r>
            <a:r>
              <a:rPr lang="en-US" sz="2800" dirty="0" smtClean="0"/>
              <a:t>and </a:t>
            </a:r>
            <a:r>
              <a:rPr lang="en-US" sz="2800" b="1" dirty="0" smtClean="0">
                <a:solidFill>
                  <a:srgbClr val="FF0000"/>
                </a:solidFill>
                <a:effectLst>
                  <a:outerShdw blurRad="38100" dist="38100" dir="2700000" algn="tl">
                    <a:srgbClr val="000000"/>
                  </a:outerShdw>
                </a:effectLst>
              </a:rPr>
              <a:t>mass movements (rock falls) </a:t>
            </a:r>
            <a:r>
              <a:rPr lang="en-US" sz="2800" dirty="0" smtClean="0"/>
              <a:t>kept moving the material into the river and the </a:t>
            </a:r>
            <a:r>
              <a:rPr lang="en-US" sz="2800" b="1" dirty="0" smtClean="0">
                <a:solidFill>
                  <a:srgbClr val="FF0000"/>
                </a:solidFill>
                <a:effectLst>
                  <a:outerShdw blurRad="38100" dist="38100" dir="2700000" algn="tl">
                    <a:srgbClr val="000000"/>
                  </a:outerShdw>
                </a:effectLst>
              </a:rPr>
              <a:t>river then carried it away </a:t>
            </a:r>
            <a:r>
              <a:rPr lang="en-US" sz="2800" dirty="0" smtClean="0"/>
              <a:t>during floods</a:t>
            </a:r>
          </a:p>
          <a:p>
            <a:pPr marL="171450" indent="-171450">
              <a:spcAft>
                <a:spcPts val="600"/>
              </a:spcAft>
              <a:buFont typeface="Arial" pitchFamily="34" charset="0"/>
              <a:buChar char="•"/>
            </a:pPr>
            <a:r>
              <a:rPr lang="en-US" sz="2800" dirty="0" smtClean="0"/>
              <a:t>Another process involved </a:t>
            </a:r>
            <a:r>
              <a:rPr lang="en-US" sz="2800" b="1" dirty="0" smtClean="0">
                <a:solidFill>
                  <a:srgbClr val="FF0000"/>
                </a:solidFill>
                <a:effectLst>
                  <a:outerShdw blurRad="38100" dist="38100" dir="2700000" algn="tl">
                    <a:srgbClr val="000000"/>
                  </a:outerShdw>
                </a:effectLst>
              </a:rPr>
              <a:t>overloading the wall rocks </a:t>
            </a:r>
            <a:r>
              <a:rPr lang="en-US" sz="2800" dirty="0" smtClean="0"/>
              <a:t>so they </a:t>
            </a:r>
            <a:r>
              <a:rPr lang="en-US" sz="2800" b="1" dirty="0" smtClean="0">
                <a:solidFill>
                  <a:srgbClr val="FF0000"/>
                </a:solidFill>
                <a:effectLst>
                  <a:outerShdw blurRad="38100" dist="38100" dir="2700000" algn="tl">
                    <a:srgbClr val="000000"/>
                  </a:outerShdw>
                </a:effectLst>
              </a:rPr>
              <a:t>fail</a:t>
            </a:r>
            <a:r>
              <a:rPr lang="en-US" sz="2800" dirty="0" smtClean="0"/>
              <a:t>…</a:t>
            </a:r>
          </a:p>
        </p:txBody>
      </p:sp>
      <p:pic>
        <p:nvPicPr>
          <p:cNvPr id="5" name="Picture 1"/>
          <p:cNvPicPr>
            <a:picLocks noChangeAspect="1" noChangeArrowheads="1"/>
          </p:cNvPicPr>
          <p:nvPr/>
        </p:nvPicPr>
        <p:blipFill>
          <a:blip r:embed="rId4" cstate="print"/>
          <a:srcRect/>
          <a:stretch>
            <a:fillRect/>
          </a:stretch>
        </p:blipFill>
        <p:spPr bwMode="auto">
          <a:xfrm>
            <a:off x="0" y="685800"/>
            <a:ext cx="2276475" cy="2352675"/>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2256183" y="685800"/>
            <a:ext cx="2333625" cy="2352675"/>
          </a:xfrm>
          <a:prstGeom prst="rect">
            <a:avLst/>
          </a:prstGeom>
          <a:noFill/>
          <a:ln w="9525">
            <a:noFill/>
            <a:miter lim="800000"/>
            <a:headEnd/>
            <a:tailEnd/>
          </a:ln>
        </p:spPr>
      </p:pic>
      <p:pic>
        <p:nvPicPr>
          <p:cNvPr id="8" name="Picture 3"/>
          <p:cNvPicPr>
            <a:picLocks noChangeAspect="1" noChangeArrowheads="1"/>
          </p:cNvPicPr>
          <p:nvPr/>
        </p:nvPicPr>
        <p:blipFill>
          <a:blip r:embed="rId6" cstate="print"/>
          <a:srcRect/>
          <a:stretch>
            <a:fillRect/>
          </a:stretch>
        </p:blipFill>
        <p:spPr bwMode="auto">
          <a:xfrm>
            <a:off x="4542183" y="685800"/>
            <a:ext cx="2352675" cy="2352675"/>
          </a:xfrm>
          <a:prstGeom prst="rect">
            <a:avLst/>
          </a:prstGeom>
          <a:noFill/>
          <a:ln w="9525">
            <a:noFill/>
            <a:miter lim="800000"/>
            <a:headEnd/>
            <a:tailEnd/>
          </a:ln>
        </p:spPr>
      </p:pic>
      <p:pic>
        <p:nvPicPr>
          <p:cNvPr id="9" name="Picture 4"/>
          <p:cNvPicPr>
            <a:picLocks noChangeAspect="1" noChangeArrowheads="1"/>
          </p:cNvPicPr>
          <p:nvPr/>
        </p:nvPicPr>
        <p:blipFill>
          <a:blip r:embed="rId7" cstate="print"/>
          <a:srcRect/>
          <a:stretch>
            <a:fillRect/>
          </a:stretch>
        </p:blipFill>
        <p:spPr bwMode="auto">
          <a:xfrm>
            <a:off x="6829425" y="685800"/>
            <a:ext cx="2314575" cy="2352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left)">
                                      <p:cBhvr>
                                        <p:cTn id="15" dur="10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wipe(left)">
                                      <p:cBhvr>
                                        <p:cTn id="20"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64236" y="685800"/>
            <a:ext cx="9079764" cy="2377440"/>
            <a:chOff x="64236" y="685800"/>
            <a:chExt cx="9079764" cy="2377440"/>
          </a:xfrm>
        </p:grpSpPr>
        <p:pic>
          <p:nvPicPr>
            <p:cNvPr id="314374" name="Picture 6" descr="Limestone Boulder - GreenAcreSodFarm.com"/>
            <p:cNvPicPr>
              <a:picLocks noChangeAspect="1" noChangeArrowheads="1"/>
            </p:cNvPicPr>
            <p:nvPr/>
          </p:nvPicPr>
          <p:blipFill>
            <a:blip r:embed="rId2" cstate="print"/>
            <a:srcRect l="37912"/>
            <a:stretch>
              <a:fillRect/>
            </a:stretch>
          </p:blipFill>
          <p:spPr bwMode="auto">
            <a:xfrm>
              <a:off x="64236" y="685800"/>
              <a:ext cx="2995053" cy="2377440"/>
            </a:xfrm>
            <a:prstGeom prst="rect">
              <a:avLst/>
            </a:prstGeom>
            <a:noFill/>
            <a:ln w="38100">
              <a:solidFill>
                <a:schemeClr val="bg1"/>
              </a:solidFill>
            </a:ln>
          </p:spPr>
        </p:pic>
        <p:pic>
          <p:nvPicPr>
            <p:cNvPr id="314375" name="Picture 7"/>
            <p:cNvPicPr>
              <a:picLocks noChangeAspect="1" noChangeArrowheads="1"/>
            </p:cNvPicPr>
            <p:nvPr/>
          </p:nvPicPr>
          <p:blipFill>
            <a:blip r:embed="rId3" cstate="print"/>
            <a:srcRect l="23718"/>
            <a:stretch>
              <a:fillRect/>
            </a:stretch>
          </p:blipFill>
          <p:spPr bwMode="auto">
            <a:xfrm>
              <a:off x="3036036" y="685800"/>
              <a:ext cx="2940908" cy="2377440"/>
            </a:xfrm>
            <a:prstGeom prst="rect">
              <a:avLst/>
            </a:prstGeom>
            <a:noFill/>
            <a:ln w="38100">
              <a:solidFill>
                <a:schemeClr val="bg1"/>
              </a:solidFill>
              <a:miter lim="800000"/>
              <a:headEnd/>
              <a:tailEnd/>
            </a:ln>
          </p:spPr>
        </p:pic>
        <p:pic>
          <p:nvPicPr>
            <p:cNvPr id="314377" name="Picture 9" descr="Shale Rock Images - Michael Arntz"/>
            <p:cNvPicPr>
              <a:picLocks noChangeAspect="1" noChangeArrowheads="1"/>
            </p:cNvPicPr>
            <p:nvPr/>
          </p:nvPicPr>
          <p:blipFill>
            <a:blip r:embed="rId4" cstate="print"/>
            <a:srcRect/>
            <a:stretch>
              <a:fillRect/>
            </a:stretch>
          </p:blipFill>
          <p:spPr bwMode="auto">
            <a:xfrm>
              <a:off x="5931636" y="685800"/>
              <a:ext cx="3156712" cy="2377440"/>
            </a:xfrm>
            <a:prstGeom prst="rect">
              <a:avLst/>
            </a:prstGeom>
            <a:noFill/>
            <a:ln w="38100">
              <a:solidFill>
                <a:schemeClr val="bg1"/>
              </a:solidFill>
            </a:ln>
          </p:spPr>
        </p:pic>
        <p:sp>
          <p:nvSpPr>
            <p:cNvPr id="13" name="TextBox 12"/>
            <p:cNvSpPr txBox="1"/>
            <p:nvPr/>
          </p:nvSpPr>
          <p:spPr>
            <a:xfrm>
              <a:off x="8077200" y="2514600"/>
              <a:ext cx="1066800" cy="523220"/>
            </a:xfrm>
            <a:prstGeom prst="rect">
              <a:avLst/>
            </a:prstGeom>
            <a:solidFill>
              <a:schemeClr val="bg1"/>
            </a:solidFill>
          </p:spPr>
          <p:txBody>
            <a:bodyPr wrap="square" rtlCol="0">
              <a:spAutoFit/>
            </a:bodyPr>
            <a:lstStyle/>
            <a:p>
              <a:pPr marL="171450" indent="-171450"/>
              <a:r>
                <a:rPr lang="en-US" sz="2800" dirty="0" smtClean="0"/>
                <a:t>Shale</a:t>
              </a:r>
            </a:p>
          </p:txBody>
        </p:sp>
        <p:sp>
          <p:nvSpPr>
            <p:cNvPr id="14" name="TextBox 13"/>
            <p:cNvSpPr txBox="1"/>
            <p:nvPr/>
          </p:nvSpPr>
          <p:spPr>
            <a:xfrm>
              <a:off x="4114800" y="2514600"/>
              <a:ext cx="1752600" cy="523220"/>
            </a:xfrm>
            <a:prstGeom prst="rect">
              <a:avLst/>
            </a:prstGeom>
            <a:solidFill>
              <a:schemeClr val="bg1"/>
            </a:solidFill>
          </p:spPr>
          <p:txBody>
            <a:bodyPr wrap="square" rtlCol="0">
              <a:spAutoFit/>
            </a:bodyPr>
            <a:lstStyle/>
            <a:p>
              <a:pPr marL="171450" indent="-171450" algn="ctr"/>
              <a:r>
                <a:rPr lang="en-US" sz="2800" dirty="0" smtClean="0"/>
                <a:t>Sandstone</a:t>
              </a:r>
            </a:p>
          </p:txBody>
        </p:sp>
        <p:sp>
          <p:nvSpPr>
            <p:cNvPr id="15" name="TextBox 14"/>
            <p:cNvSpPr txBox="1"/>
            <p:nvPr/>
          </p:nvSpPr>
          <p:spPr>
            <a:xfrm>
              <a:off x="1295400" y="2514600"/>
              <a:ext cx="1752600" cy="523220"/>
            </a:xfrm>
            <a:prstGeom prst="rect">
              <a:avLst/>
            </a:prstGeom>
            <a:solidFill>
              <a:schemeClr val="bg1"/>
            </a:solidFill>
          </p:spPr>
          <p:txBody>
            <a:bodyPr wrap="square" rtlCol="0">
              <a:spAutoFit/>
            </a:bodyPr>
            <a:lstStyle/>
            <a:p>
              <a:pPr marL="171450" indent="-171450" algn="ctr"/>
              <a:r>
                <a:rPr lang="en-US" sz="2800" dirty="0" smtClean="0"/>
                <a:t>Limestone</a:t>
              </a:r>
            </a:p>
          </p:txBody>
        </p:sp>
      </p:grpSp>
      <p:sp>
        <p:nvSpPr>
          <p:cNvPr id="17" name="Rectangle 16"/>
          <p:cNvSpPr/>
          <p:nvPr/>
        </p:nvSpPr>
        <p:spPr>
          <a:xfrm>
            <a:off x="0" y="685800"/>
            <a:ext cx="9144000" cy="2438400"/>
          </a:xfrm>
          <a:prstGeom prst="rect">
            <a:avLst/>
          </a:prstGeom>
          <a:solidFill>
            <a:schemeClr val="tx1">
              <a:alpha val="64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FORMATION OF THE GRAND CANYON</a:t>
            </a:r>
            <a:endParaRPr lang="en-US" dirty="0"/>
          </a:p>
        </p:txBody>
      </p:sp>
      <p:sp>
        <p:nvSpPr>
          <p:cNvPr id="4" name="Rectangle 3"/>
          <p:cNvSpPr/>
          <p:nvPr/>
        </p:nvSpPr>
        <p:spPr>
          <a:xfrm>
            <a:off x="0" y="7086600"/>
            <a:ext cx="9144000" cy="2308324"/>
          </a:xfrm>
          <a:prstGeom prst="rect">
            <a:avLst/>
          </a:prstGeom>
        </p:spPr>
        <p:txBody>
          <a:bodyPr wrap="square">
            <a:spAutoFit/>
          </a:bodyPr>
          <a:lstStyle/>
          <a:p>
            <a:r>
              <a:rPr lang="en-US" b="1" i="1" dirty="0" smtClean="0"/>
              <a:t>Figure 3.4 – Erosion of canyon walls. a) Alternating hard</a:t>
            </a:r>
          </a:p>
          <a:p>
            <a:r>
              <a:rPr lang="en-US" i="1" dirty="0" smtClean="0"/>
              <a:t>and soft rock layers create the stair-step shape of the walls of</a:t>
            </a:r>
          </a:p>
          <a:p>
            <a:r>
              <a:rPr lang="en-US" i="1" dirty="0" smtClean="0"/>
              <a:t>Grand Canyon. b) Because soft layers erode easier and faster,</a:t>
            </a:r>
          </a:p>
          <a:p>
            <a:r>
              <a:rPr lang="en-US" i="1" dirty="0" smtClean="0"/>
              <a:t>they undercut the hard layers above, leaving them no support</a:t>
            </a:r>
          </a:p>
          <a:p>
            <a:r>
              <a:rPr lang="en-US" i="1" dirty="0" smtClean="0"/>
              <a:t>from below. c) The harder rocks eventually break off in large</a:t>
            </a:r>
          </a:p>
          <a:p>
            <a:r>
              <a:rPr lang="en-US" i="1" dirty="0" smtClean="0"/>
              <a:t>chunks, which could cause a mass movement. This begins the</a:t>
            </a:r>
          </a:p>
          <a:p>
            <a:r>
              <a:rPr lang="en-US" i="1" dirty="0" smtClean="0"/>
              <a:t>process over, exposing the soft layer to erosional processes</a:t>
            </a:r>
          </a:p>
          <a:p>
            <a:r>
              <a:rPr lang="en-US" i="1" dirty="0" smtClean="0"/>
              <a:t>and gradually widening the canyon.</a:t>
            </a:r>
            <a:endParaRPr lang="en-US" dirty="0"/>
          </a:p>
        </p:txBody>
      </p:sp>
      <p:pic>
        <p:nvPicPr>
          <p:cNvPr id="314370" name="Picture 2"/>
          <p:cNvPicPr>
            <a:picLocks noChangeAspect="1" noChangeArrowheads="1"/>
          </p:cNvPicPr>
          <p:nvPr/>
        </p:nvPicPr>
        <p:blipFill>
          <a:blip r:embed="rId5" cstate="print"/>
          <a:srcRect/>
          <a:stretch>
            <a:fillRect/>
          </a:stretch>
        </p:blipFill>
        <p:spPr bwMode="auto">
          <a:xfrm>
            <a:off x="112591" y="685799"/>
            <a:ext cx="2706334" cy="2377440"/>
          </a:xfrm>
          <a:prstGeom prst="rect">
            <a:avLst/>
          </a:prstGeom>
          <a:noFill/>
          <a:ln w="9525">
            <a:noFill/>
            <a:miter lim="800000"/>
            <a:headEnd/>
            <a:tailEnd/>
          </a:ln>
        </p:spPr>
      </p:pic>
      <p:pic>
        <p:nvPicPr>
          <p:cNvPr id="314371" name="Picture 3"/>
          <p:cNvPicPr>
            <a:picLocks noChangeAspect="1" noChangeArrowheads="1"/>
          </p:cNvPicPr>
          <p:nvPr/>
        </p:nvPicPr>
        <p:blipFill>
          <a:blip r:embed="rId6" cstate="print"/>
          <a:srcRect/>
          <a:stretch>
            <a:fillRect/>
          </a:stretch>
        </p:blipFill>
        <p:spPr bwMode="auto">
          <a:xfrm>
            <a:off x="2819528" y="685800"/>
            <a:ext cx="2931863" cy="2377440"/>
          </a:xfrm>
          <a:prstGeom prst="rect">
            <a:avLst/>
          </a:prstGeom>
          <a:noFill/>
          <a:ln w="9525">
            <a:noFill/>
            <a:miter lim="800000"/>
            <a:headEnd/>
            <a:tailEnd/>
          </a:ln>
        </p:spPr>
      </p:pic>
      <p:pic>
        <p:nvPicPr>
          <p:cNvPr id="314372" name="Picture 4"/>
          <p:cNvPicPr>
            <a:picLocks noChangeAspect="1" noChangeArrowheads="1"/>
          </p:cNvPicPr>
          <p:nvPr/>
        </p:nvPicPr>
        <p:blipFill>
          <a:blip r:embed="rId7" cstate="print"/>
          <a:srcRect/>
          <a:stretch>
            <a:fillRect/>
          </a:stretch>
        </p:blipFill>
        <p:spPr bwMode="auto">
          <a:xfrm>
            <a:off x="5751391" y="685800"/>
            <a:ext cx="3260757" cy="2377440"/>
          </a:xfrm>
          <a:prstGeom prst="rect">
            <a:avLst/>
          </a:prstGeom>
          <a:noFill/>
          <a:ln w="9525">
            <a:noFill/>
            <a:miter lim="800000"/>
            <a:headEnd/>
            <a:tailEnd/>
          </a:ln>
        </p:spPr>
      </p:pic>
      <p:sp>
        <p:nvSpPr>
          <p:cNvPr id="9" name="TextBox 8"/>
          <p:cNvSpPr txBox="1"/>
          <p:nvPr/>
        </p:nvSpPr>
        <p:spPr>
          <a:xfrm>
            <a:off x="0" y="3058180"/>
            <a:ext cx="9144000" cy="3693319"/>
          </a:xfrm>
          <a:prstGeom prst="rect">
            <a:avLst/>
          </a:prstGeom>
          <a:noFill/>
        </p:spPr>
        <p:txBody>
          <a:bodyPr wrap="square" rtlCol="0">
            <a:spAutoFit/>
          </a:bodyPr>
          <a:lstStyle/>
          <a:p>
            <a:pPr marL="171450" indent="-171450">
              <a:spcAft>
                <a:spcPts val="600"/>
              </a:spcAft>
              <a:buFont typeface="Arial" pitchFamily="34" charset="0"/>
              <a:buChar char="•"/>
            </a:pPr>
            <a:r>
              <a:rPr lang="en-US" sz="2800" dirty="0" smtClean="0"/>
              <a:t>The walls of the Grand Canyon are </a:t>
            </a:r>
            <a:r>
              <a:rPr lang="en-US" sz="2800" b="1" dirty="0" smtClean="0">
                <a:solidFill>
                  <a:srgbClr val="FF0000"/>
                </a:solidFill>
                <a:effectLst>
                  <a:outerShdw blurRad="38100" dist="38100" dir="2700000" algn="tl">
                    <a:srgbClr val="000000"/>
                  </a:outerShdw>
                </a:effectLst>
              </a:rPr>
              <a:t>made up of alternating layers of shale, limestone, sandstone</a:t>
            </a:r>
            <a:r>
              <a:rPr lang="en-US" sz="2800" dirty="0" smtClean="0"/>
              <a:t> and mixtures of these</a:t>
            </a:r>
          </a:p>
          <a:p>
            <a:pPr marL="171450" indent="-171450">
              <a:spcAft>
                <a:spcPts val="600"/>
              </a:spcAft>
              <a:buFont typeface="Arial" pitchFamily="34" charset="0"/>
              <a:buChar char="•"/>
            </a:pPr>
            <a:r>
              <a:rPr lang="en-US" sz="2800" dirty="0" smtClean="0"/>
              <a:t>In situations where limestone or sandstone is above shale, as the </a:t>
            </a:r>
            <a:r>
              <a:rPr lang="en-US" sz="2800" b="1" dirty="0" smtClean="0">
                <a:solidFill>
                  <a:srgbClr val="FF0000"/>
                </a:solidFill>
                <a:effectLst>
                  <a:outerShdw blurRad="38100" dist="38100" dir="2700000" algn="tl">
                    <a:srgbClr val="000000"/>
                  </a:outerShdw>
                </a:effectLst>
              </a:rPr>
              <a:t>soft shale layer erodes away</a:t>
            </a:r>
            <a:r>
              <a:rPr lang="en-US" sz="2800" dirty="0" smtClean="0"/>
              <a:t>, it </a:t>
            </a:r>
            <a:r>
              <a:rPr lang="en-US" sz="2800" b="1" dirty="0" smtClean="0">
                <a:solidFill>
                  <a:srgbClr val="FF0000"/>
                </a:solidFill>
                <a:effectLst>
                  <a:outerShdw blurRad="38100" dist="38100" dir="2700000" algn="tl">
                    <a:srgbClr val="000000"/>
                  </a:outerShdw>
                </a:effectLst>
              </a:rPr>
              <a:t>leaves the harder layer above with an overhang</a:t>
            </a:r>
          </a:p>
          <a:p>
            <a:pPr marL="171450" indent="-171450">
              <a:spcAft>
                <a:spcPts val="600"/>
              </a:spcAft>
              <a:buFont typeface="Arial" pitchFamily="34" charset="0"/>
              <a:buChar char="•"/>
            </a:pPr>
            <a:r>
              <a:rPr lang="en-US" sz="2800" dirty="0" smtClean="0"/>
              <a:t>The </a:t>
            </a:r>
            <a:r>
              <a:rPr lang="en-US" sz="2800" b="1" dirty="0" smtClean="0">
                <a:solidFill>
                  <a:srgbClr val="FF0000"/>
                </a:solidFill>
                <a:effectLst>
                  <a:outerShdw blurRad="38100" dist="38100" dir="2700000" algn="tl">
                    <a:srgbClr val="000000"/>
                  </a:outerShdw>
                </a:effectLst>
              </a:rPr>
              <a:t>overhang grows </a:t>
            </a:r>
            <a:r>
              <a:rPr lang="en-US" sz="2800" dirty="0" smtClean="0"/>
              <a:t>while shale erodes until such point that the </a:t>
            </a:r>
            <a:r>
              <a:rPr lang="en-US" sz="2800" b="1" dirty="0" smtClean="0">
                <a:solidFill>
                  <a:srgbClr val="FF0000"/>
                </a:solidFill>
                <a:effectLst>
                  <a:outerShdw blurRad="38100" dist="38100" dir="2700000" algn="tl">
                    <a:srgbClr val="000000"/>
                  </a:outerShdw>
                </a:effectLst>
              </a:rPr>
              <a:t>weight of the overhang overloads the rock &amp; it </a:t>
            </a:r>
            <a:r>
              <a:rPr lang="en-US" sz="2800" b="1" dirty="0" err="1" smtClean="0">
                <a:solidFill>
                  <a:srgbClr val="FF0000"/>
                </a:solidFill>
                <a:effectLst>
                  <a:outerShdw blurRad="38100" dist="38100" dir="2700000" algn="tl">
                    <a:srgbClr val="000000"/>
                  </a:outerShdw>
                </a:effectLst>
              </a:rPr>
              <a:t>fractures</a:t>
            </a:r>
            <a:r>
              <a:rPr lang="en-US" sz="2800" dirty="0" err="1" smtClean="0"/>
              <a:t>.Then</a:t>
            </a:r>
            <a:r>
              <a:rPr lang="en-US" sz="2800" dirty="0" smtClean="0"/>
              <a:t> the process of creating overhang </a:t>
            </a:r>
            <a:r>
              <a:rPr lang="en-US" sz="2800" b="1" dirty="0" smtClean="0">
                <a:solidFill>
                  <a:srgbClr val="FF0000"/>
                </a:solidFill>
                <a:effectLst>
                  <a:outerShdw blurRad="38100" dist="38100" dir="2700000" algn="tl">
                    <a:srgbClr val="000000"/>
                  </a:outerShdw>
                </a:effectLst>
              </a:rPr>
              <a:t>starts again</a:t>
            </a:r>
          </a:p>
        </p:txBody>
      </p:sp>
      <p:pic>
        <p:nvPicPr>
          <p:cNvPr id="5" name="Picture 2"/>
          <p:cNvPicPr>
            <a:picLocks noChangeAspect="1" noChangeArrowheads="1"/>
          </p:cNvPicPr>
          <p:nvPr/>
        </p:nvPicPr>
        <p:blipFill>
          <a:blip r:embed="rId8" cstate="print"/>
          <a:srcRect/>
          <a:stretch>
            <a:fillRect/>
          </a:stretch>
        </p:blipFill>
        <p:spPr bwMode="auto">
          <a:xfrm>
            <a:off x="1316143" y="731520"/>
            <a:ext cx="6511715" cy="6126480"/>
          </a:xfrm>
          <a:prstGeom prst="rect">
            <a:avLst/>
          </a:prstGeom>
          <a:noFill/>
          <a:ln w="9525">
            <a:noFill/>
            <a:miter lim="800000"/>
            <a:headEnd/>
            <a:tailEnd/>
          </a:ln>
        </p:spPr>
      </p:pic>
      <p:sp>
        <p:nvSpPr>
          <p:cNvPr id="18" name="TextBox 17"/>
          <p:cNvSpPr txBox="1"/>
          <p:nvPr/>
        </p:nvSpPr>
        <p:spPr>
          <a:xfrm>
            <a:off x="2133600" y="2551837"/>
            <a:ext cx="4876800" cy="1754326"/>
          </a:xfrm>
          <a:prstGeom prst="rect">
            <a:avLst/>
          </a:prstGeom>
          <a:solidFill>
            <a:srgbClr val="FFFF00"/>
          </a:solidFill>
        </p:spPr>
        <p:txBody>
          <a:bodyPr wrap="square" rtlCol="0">
            <a:spAutoFit/>
          </a:bodyPr>
          <a:lstStyle/>
          <a:p>
            <a:pPr marL="171450" indent="-171450" algn="ctr"/>
            <a:r>
              <a:rPr lang="en-US" sz="5400" b="1" dirty="0" smtClean="0"/>
              <a:t>Back to the </a:t>
            </a:r>
          </a:p>
          <a:p>
            <a:pPr marL="171450" indent="-171450" algn="ctr"/>
            <a:r>
              <a:rPr lang="en-US" sz="5400" b="1" dirty="0" smtClean="0"/>
              <a:t>formation story</a:t>
            </a:r>
            <a:endParaRPr lang="en-US" sz="88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1000"/>
                                        <p:tgtEl>
                                          <p:spTgt spid="9">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20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314370"/>
                                        </p:tgtEl>
                                        <p:attrNameLst>
                                          <p:attrName>style.visibility</p:attrName>
                                        </p:attrNameLst>
                                      </p:cBhvr>
                                      <p:to>
                                        <p:strVal val="visible"/>
                                      </p:to>
                                    </p:set>
                                    <p:animEffect transition="in" filter="wipe(down)">
                                      <p:cBhvr>
                                        <p:cTn id="18" dur="1000"/>
                                        <p:tgtEl>
                                          <p:spTgt spid="31437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wipe(left)">
                                      <p:cBhvr>
                                        <p:cTn id="23" dur="1000"/>
                                        <p:tgtEl>
                                          <p:spTgt spid="9">
                                            <p:txEl>
                                              <p:pRg st="1" end="1"/>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314371"/>
                                        </p:tgtEl>
                                        <p:attrNameLst>
                                          <p:attrName>style.visibility</p:attrName>
                                        </p:attrNameLst>
                                      </p:cBhvr>
                                      <p:to>
                                        <p:strVal val="visible"/>
                                      </p:to>
                                    </p:set>
                                    <p:animEffect transition="in" filter="wipe(down)">
                                      <p:cBhvr>
                                        <p:cTn id="26" dur="1000"/>
                                        <p:tgtEl>
                                          <p:spTgt spid="31437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wipe(left)">
                                      <p:cBhvr>
                                        <p:cTn id="31" dur="1000"/>
                                        <p:tgtEl>
                                          <p:spTgt spid="9">
                                            <p:txEl>
                                              <p:pRg st="2" end="2"/>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314372"/>
                                        </p:tgtEl>
                                        <p:attrNameLst>
                                          <p:attrName>style.visibility</p:attrName>
                                        </p:attrNameLst>
                                      </p:cBhvr>
                                      <p:to>
                                        <p:strVal val="visible"/>
                                      </p:to>
                                    </p:set>
                                    <p:animEffect transition="in" filter="wipe(down)">
                                      <p:cBhvr>
                                        <p:cTn id="34" dur="1000"/>
                                        <p:tgtEl>
                                          <p:spTgt spid="31437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1000" fill="hold"/>
                                        <p:tgtEl>
                                          <p:spTgt spid="5"/>
                                        </p:tgtEl>
                                        <p:attrNameLst>
                                          <p:attrName>ppt_w</p:attrName>
                                        </p:attrNameLst>
                                      </p:cBhvr>
                                      <p:tavLst>
                                        <p:tav tm="0">
                                          <p:val>
                                            <p:fltVal val="0"/>
                                          </p:val>
                                        </p:tav>
                                        <p:tav tm="100000">
                                          <p:val>
                                            <p:strVal val="#ppt_w"/>
                                          </p:val>
                                        </p:tav>
                                      </p:tavLst>
                                    </p:anim>
                                    <p:anim calcmode="lin" valueType="num">
                                      <p:cBhvr>
                                        <p:cTn id="40" dur="1000" fill="hold"/>
                                        <p:tgtEl>
                                          <p:spTgt spid="5"/>
                                        </p:tgtEl>
                                        <p:attrNameLst>
                                          <p:attrName>ppt_h</p:attrName>
                                        </p:attrNameLst>
                                      </p:cBhvr>
                                      <p:tavLst>
                                        <p:tav tm="0">
                                          <p:val>
                                            <p:fltVal val="0"/>
                                          </p:val>
                                        </p:tav>
                                        <p:tav tm="100000">
                                          <p:val>
                                            <p:strVal val="#ppt_h"/>
                                          </p:val>
                                        </p:tav>
                                      </p:tavLst>
                                    </p:anim>
                                    <p:animEffect transition="in" filter="fade">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500" fill="hold"/>
                                        <p:tgtEl>
                                          <p:spTgt spid="18"/>
                                        </p:tgtEl>
                                        <p:attrNameLst>
                                          <p:attrName>ppt_w</p:attrName>
                                        </p:attrNameLst>
                                      </p:cBhvr>
                                      <p:tavLst>
                                        <p:tav tm="0">
                                          <p:val>
                                            <p:fltVal val="0"/>
                                          </p:val>
                                        </p:tav>
                                        <p:tav tm="100000">
                                          <p:val>
                                            <p:strVal val="#ppt_w"/>
                                          </p:val>
                                        </p:tav>
                                      </p:tavLst>
                                    </p:anim>
                                    <p:anim calcmode="lin" valueType="num">
                                      <p:cBhvr>
                                        <p:cTn id="47" dur="500" fill="hold"/>
                                        <p:tgtEl>
                                          <p:spTgt spid="18"/>
                                        </p:tgtEl>
                                        <p:attrNameLst>
                                          <p:attrName>ppt_h</p:attrName>
                                        </p:attrNameLst>
                                      </p:cBhvr>
                                      <p:tavLst>
                                        <p:tav tm="0">
                                          <p:val>
                                            <p:fltVal val="0"/>
                                          </p:val>
                                        </p:tav>
                                        <p:tav tm="100000">
                                          <p:val>
                                            <p:strVal val="#ppt_h"/>
                                          </p:val>
                                        </p:tav>
                                      </p:tavLst>
                                    </p:anim>
                                    <p:animEffect transition="in" filter="fade">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6" descr="Grand Canyon HD Wallpapers"/>
          <p:cNvPicPr>
            <a:picLocks noChangeAspect="1" noChangeArrowheads="1"/>
          </p:cNvPicPr>
          <p:nvPr/>
        </p:nvPicPr>
        <p:blipFill>
          <a:blip r:embed="rId3" cstate="print"/>
          <a:srcRect t="13333" b="52222"/>
          <a:stretch>
            <a:fillRect/>
          </a:stretch>
        </p:blipFill>
        <p:spPr bwMode="auto">
          <a:xfrm>
            <a:off x="0" y="685800"/>
            <a:ext cx="9144000" cy="2362200"/>
          </a:xfrm>
          <a:prstGeom prst="rect">
            <a:avLst/>
          </a:prstGeom>
          <a:noFill/>
        </p:spPr>
      </p:pic>
      <p:sp>
        <p:nvSpPr>
          <p:cNvPr id="2" name="Title 1"/>
          <p:cNvSpPr>
            <a:spLocks noGrp="1"/>
          </p:cNvSpPr>
          <p:nvPr>
            <p:ph type="title"/>
          </p:nvPr>
        </p:nvSpPr>
        <p:spPr/>
        <p:txBody>
          <a:bodyPr/>
          <a:lstStyle/>
          <a:p>
            <a:r>
              <a:rPr lang="en-US" dirty="0" smtClean="0"/>
              <a:t>FORMATION OF THE GRAND CANYON</a:t>
            </a:r>
            <a:endParaRPr lang="en-US" dirty="0"/>
          </a:p>
        </p:txBody>
      </p:sp>
      <p:sp>
        <p:nvSpPr>
          <p:cNvPr id="6" name="TextBox 5"/>
          <p:cNvSpPr txBox="1"/>
          <p:nvPr/>
        </p:nvSpPr>
        <p:spPr>
          <a:xfrm>
            <a:off x="0" y="3048000"/>
            <a:ext cx="9144000" cy="3693319"/>
          </a:xfrm>
          <a:prstGeom prst="rect">
            <a:avLst/>
          </a:prstGeom>
          <a:noFill/>
        </p:spPr>
        <p:txBody>
          <a:bodyPr wrap="square" rtlCol="0">
            <a:spAutoFit/>
          </a:bodyPr>
          <a:lstStyle/>
          <a:p>
            <a:pPr marL="171450" indent="-171450">
              <a:spcAft>
                <a:spcPts val="600"/>
              </a:spcAft>
              <a:buFont typeface="Arial" pitchFamily="34" charset="0"/>
              <a:buChar char="•"/>
            </a:pPr>
            <a:r>
              <a:rPr lang="en-US" sz="2800" dirty="0" smtClean="0"/>
              <a:t>Weathering and erosion of the </a:t>
            </a:r>
            <a:r>
              <a:rPr lang="en-US" sz="2800" b="1" dirty="0" smtClean="0">
                <a:solidFill>
                  <a:srgbClr val="FF0000"/>
                </a:solidFill>
                <a:effectLst>
                  <a:outerShdw blurRad="38100" dist="38100" dir="2700000" algn="tl">
                    <a:srgbClr val="000000"/>
                  </a:outerShdw>
                </a:effectLst>
              </a:rPr>
              <a:t>sides</a:t>
            </a:r>
            <a:r>
              <a:rPr lang="en-US" sz="2800" dirty="0" smtClean="0"/>
              <a:t> of the canyon </a:t>
            </a:r>
            <a:r>
              <a:rPr lang="en-US" sz="2800" b="1" dirty="0" smtClean="0">
                <a:solidFill>
                  <a:srgbClr val="FF0000"/>
                </a:solidFill>
                <a:effectLst>
                  <a:outerShdw blurRad="38100" dist="38100" dir="2700000" algn="tl">
                    <a:srgbClr val="000000"/>
                  </a:outerShdw>
                </a:effectLst>
              </a:rPr>
              <a:t>continued for millions of years </a:t>
            </a:r>
            <a:r>
              <a:rPr lang="en-US" sz="2800" dirty="0" smtClean="0"/>
              <a:t>gradually </a:t>
            </a:r>
            <a:r>
              <a:rPr lang="en-US" sz="2800" b="1" dirty="0" smtClean="0">
                <a:solidFill>
                  <a:srgbClr val="FF0000"/>
                </a:solidFill>
                <a:effectLst>
                  <a:outerShdw blurRad="38100" dist="38100" dir="2700000" algn="tl">
                    <a:srgbClr val="000000"/>
                  </a:outerShdw>
                </a:effectLst>
              </a:rPr>
              <a:t>widening</a:t>
            </a:r>
            <a:r>
              <a:rPr lang="en-US" sz="2800" dirty="0" smtClean="0"/>
              <a:t> the canyon</a:t>
            </a:r>
          </a:p>
          <a:p>
            <a:pPr marL="171450" indent="-171450">
              <a:spcAft>
                <a:spcPts val="600"/>
              </a:spcAft>
              <a:buFont typeface="Arial" pitchFamily="34" charset="0"/>
              <a:buChar char="•"/>
            </a:pPr>
            <a:r>
              <a:rPr lang="en-US" sz="2800" dirty="0" smtClean="0"/>
              <a:t>Weathering and erosion processes like </a:t>
            </a:r>
            <a:r>
              <a:rPr lang="en-US" sz="2800" b="1" dirty="0" smtClean="0">
                <a:solidFill>
                  <a:srgbClr val="FF0000"/>
                </a:solidFill>
                <a:effectLst>
                  <a:outerShdw blurRad="38100" dist="38100" dir="2700000" algn="tl">
                    <a:srgbClr val="000000"/>
                  </a:outerShdw>
                </a:effectLst>
              </a:rPr>
              <a:t>ice wedging </a:t>
            </a:r>
            <a:r>
              <a:rPr lang="en-US" sz="2800" dirty="0" smtClean="0"/>
              <a:t>and </a:t>
            </a:r>
            <a:r>
              <a:rPr lang="en-US" sz="2800" b="1" dirty="0" smtClean="0">
                <a:solidFill>
                  <a:srgbClr val="FF0000"/>
                </a:solidFill>
                <a:effectLst>
                  <a:outerShdw blurRad="38100" dist="38100" dir="2700000" algn="tl">
                    <a:srgbClr val="000000"/>
                  </a:outerShdw>
                </a:effectLst>
              </a:rPr>
              <a:t>mass movements (rock falls) </a:t>
            </a:r>
            <a:r>
              <a:rPr lang="en-US" sz="2800" dirty="0" smtClean="0"/>
              <a:t>kept moving the material into the river and the river would then </a:t>
            </a:r>
            <a:r>
              <a:rPr lang="en-US" sz="2800" b="1" dirty="0" smtClean="0">
                <a:solidFill>
                  <a:srgbClr val="FF0000"/>
                </a:solidFill>
                <a:effectLst>
                  <a:outerShdw blurRad="38100" dist="38100" dir="2700000" algn="tl">
                    <a:srgbClr val="000000"/>
                  </a:outerShdw>
                </a:effectLst>
              </a:rPr>
              <a:t>carry it away during floods</a:t>
            </a:r>
          </a:p>
          <a:p>
            <a:pPr marL="171450" indent="-171450">
              <a:spcAft>
                <a:spcPts val="600"/>
              </a:spcAft>
              <a:buFont typeface="Arial" pitchFamily="34" charset="0"/>
              <a:buChar char="•"/>
            </a:pPr>
            <a:r>
              <a:rPr lang="en-US" sz="2800" dirty="0" smtClean="0"/>
              <a:t>AND THAT’S HOW THE GRAND CANYON WAS FORMED!</a:t>
            </a:r>
          </a:p>
        </p:txBody>
      </p:sp>
      <p:pic>
        <p:nvPicPr>
          <p:cNvPr id="5" name="Picture 1"/>
          <p:cNvPicPr>
            <a:picLocks noChangeAspect="1" noChangeArrowheads="1"/>
          </p:cNvPicPr>
          <p:nvPr/>
        </p:nvPicPr>
        <p:blipFill>
          <a:blip r:embed="rId4" cstate="print"/>
          <a:srcRect/>
          <a:stretch>
            <a:fillRect/>
          </a:stretch>
        </p:blipFill>
        <p:spPr bwMode="auto">
          <a:xfrm>
            <a:off x="0" y="685800"/>
            <a:ext cx="2276475" cy="2352675"/>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2256183" y="685800"/>
            <a:ext cx="2333625" cy="2352675"/>
          </a:xfrm>
          <a:prstGeom prst="rect">
            <a:avLst/>
          </a:prstGeom>
          <a:noFill/>
          <a:ln w="9525">
            <a:noFill/>
            <a:miter lim="800000"/>
            <a:headEnd/>
            <a:tailEnd/>
          </a:ln>
        </p:spPr>
      </p:pic>
      <p:pic>
        <p:nvPicPr>
          <p:cNvPr id="8" name="Picture 3"/>
          <p:cNvPicPr>
            <a:picLocks noChangeAspect="1" noChangeArrowheads="1"/>
          </p:cNvPicPr>
          <p:nvPr/>
        </p:nvPicPr>
        <p:blipFill>
          <a:blip r:embed="rId6" cstate="print"/>
          <a:srcRect/>
          <a:stretch>
            <a:fillRect/>
          </a:stretch>
        </p:blipFill>
        <p:spPr bwMode="auto">
          <a:xfrm>
            <a:off x="4542183" y="685800"/>
            <a:ext cx="2352675" cy="2352675"/>
          </a:xfrm>
          <a:prstGeom prst="rect">
            <a:avLst/>
          </a:prstGeom>
          <a:noFill/>
          <a:ln w="9525">
            <a:noFill/>
            <a:miter lim="800000"/>
            <a:headEnd/>
            <a:tailEnd/>
          </a:ln>
        </p:spPr>
      </p:pic>
      <p:pic>
        <p:nvPicPr>
          <p:cNvPr id="9" name="Picture 4"/>
          <p:cNvPicPr>
            <a:picLocks noChangeAspect="1" noChangeArrowheads="1"/>
          </p:cNvPicPr>
          <p:nvPr/>
        </p:nvPicPr>
        <p:blipFill>
          <a:blip r:embed="rId7" cstate="print"/>
          <a:srcRect/>
          <a:stretch>
            <a:fillRect/>
          </a:stretch>
        </p:blipFill>
        <p:spPr bwMode="auto">
          <a:xfrm>
            <a:off x="6829425" y="685800"/>
            <a:ext cx="2314575" cy="2352675"/>
          </a:xfrm>
          <a:prstGeom prst="rect">
            <a:avLst/>
          </a:prstGeom>
          <a:noFill/>
          <a:ln w="9525">
            <a:noFill/>
            <a:miter lim="800000"/>
            <a:headEnd/>
            <a:tailEnd/>
          </a:ln>
        </p:spPr>
      </p:pic>
      <p:sp>
        <p:nvSpPr>
          <p:cNvPr id="11" name="TextBox 10"/>
          <p:cNvSpPr txBox="1"/>
          <p:nvPr/>
        </p:nvSpPr>
        <p:spPr>
          <a:xfrm>
            <a:off x="1181100" y="2057400"/>
            <a:ext cx="6781800" cy="3108543"/>
          </a:xfrm>
          <a:prstGeom prst="rect">
            <a:avLst/>
          </a:prstGeom>
          <a:solidFill>
            <a:srgbClr val="FFFF00"/>
          </a:solidFill>
        </p:spPr>
        <p:txBody>
          <a:bodyPr wrap="square" rtlCol="0">
            <a:spAutoFit/>
          </a:bodyPr>
          <a:lstStyle/>
          <a:p>
            <a:pPr marL="171450" indent="-171450" algn="ctr"/>
            <a:r>
              <a:rPr lang="en-US" sz="5400" b="1" dirty="0" smtClean="0"/>
              <a:t>What if there is an alternate explanation</a:t>
            </a:r>
          </a:p>
          <a:p>
            <a:pPr marL="171450" indent="-171450" algn="ctr"/>
            <a:r>
              <a:rPr lang="en-US" sz="8800" b="1" dirty="0" smtClean="0"/>
              <a:t>??</a:t>
            </a:r>
          </a:p>
        </p:txBody>
      </p:sp>
      <p:sp>
        <p:nvSpPr>
          <p:cNvPr id="12" name="TextBox 11"/>
          <p:cNvSpPr txBox="1"/>
          <p:nvPr/>
        </p:nvSpPr>
        <p:spPr>
          <a:xfrm>
            <a:off x="1181100" y="5715000"/>
            <a:ext cx="6781800" cy="923330"/>
          </a:xfrm>
          <a:prstGeom prst="rect">
            <a:avLst/>
          </a:prstGeom>
          <a:solidFill>
            <a:srgbClr val="FFFF00"/>
          </a:solidFill>
        </p:spPr>
        <p:txBody>
          <a:bodyPr wrap="square" rtlCol="0">
            <a:spAutoFit/>
          </a:bodyPr>
          <a:lstStyle/>
          <a:p>
            <a:pPr marL="171450" indent="-171450" algn="ctr"/>
            <a:r>
              <a:rPr lang="en-US" sz="5400" b="1" dirty="0" smtClean="0"/>
              <a:t>Or was it?</a:t>
            </a:r>
            <a:endParaRPr lang="en-US" sz="8800" b="1" dirty="0" smtClean="0"/>
          </a:p>
        </p:txBody>
      </p:sp>
      <p:sp>
        <p:nvSpPr>
          <p:cNvPr id="13" name="TextBox 12"/>
          <p:cNvSpPr txBox="1"/>
          <p:nvPr/>
        </p:nvSpPr>
        <p:spPr>
          <a:xfrm>
            <a:off x="1181100" y="5715000"/>
            <a:ext cx="6781800" cy="923330"/>
          </a:xfrm>
          <a:prstGeom prst="rect">
            <a:avLst/>
          </a:prstGeom>
          <a:solidFill>
            <a:srgbClr val="FFFF00"/>
          </a:solidFill>
        </p:spPr>
        <p:txBody>
          <a:bodyPr wrap="square" rtlCol="0">
            <a:spAutoFit/>
          </a:bodyPr>
          <a:lstStyle/>
          <a:p>
            <a:pPr marL="171450" indent="-171450" algn="ctr"/>
            <a:r>
              <a:rPr lang="en-US" sz="5400" b="1" dirty="0" err="1" smtClean="0"/>
              <a:t>Hummm</a:t>
            </a:r>
            <a:r>
              <a:rPr lang="en-US" sz="5400" b="1" dirty="0" smtClean="0"/>
              <a:t>…</a:t>
            </a:r>
            <a:endParaRPr lang="en-US" sz="88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left)">
                                      <p:cBhvr>
                                        <p:cTn id="15" dur="10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wipe(left)">
                                      <p:cBhvr>
                                        <p:cTn id="20" dur="10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2000"/>
                                        <p:tgtEl>
                                          <p:spTgt spid="12"/>
                                        </p:tgtEl>
                                      </p:cBhvr>
                                    </p:animEffect>
                                    <p:set>
                                      <p:cBhvr>
                                        <p:cTn id="32" dur="1" fill="hold">
                                          <p:stCondLst>
                                            <p:cond delay="19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Grand canyon formation</a:t>
            </a:r>
            <a:endParaRPr lang="en-US" dirty="0"/>
          </a:p>
        </p:txBody>
      </p:sp>
      <p:grpSp>
        <p:nvGrpSpPr>
          <p:cNvPr id="12" name="Group 11"/>
          <p:cNvGrpSpPr/>
          <p:nvPr/>
        </p:nvGrpSpPr>
        <p:grpSpPr>
          <a:xfrm>
            <a:off x="0" y="762000"/>
            <a:ext cx="4419600" cy="6096000"/>
            <a:chOff x="0" y="762000"/>
            <a:chExt cx="4419600" cy="6096000"/>
          </a:xfrm>
        </p:grpSpPr>
        <p:pic>
          <p:nvPicPr>
            <p:cNvPr id="25602" name="Picture 2"/>
            <p:cNvPicPr>
              <a:picLocks noChangeAspect="1" noChangeArrowheads="1"/>
            </p:cNvPicPr>
            <p:nvPr/>
          </p:nvPicPr>
          <p:blipFill>
            <a:blip r:embed="rId3" cstate="print"/>
            <a:srcRect b="3153"/>
            <a:stretch>
              <a:fillRect/>
            </a:stretch>
          </p:blipFill>
          <p:spPr bwMode="auto">
            <a:xfrm>
              <a:off x="0" y="762000"/>
              <a:ext cx="4419600" cy="5792240"/>
            </a:xfrm>
            <a:prstGeom prst="rect">
              <a:avLst/>
            </a:prstGeom>
            <a:noFill/>
            <a:ln w="9525">
              <a:noFill/>
              <a:miter lim="800000"/>
              <a:headEnd/>
              <a:tailEnd/>
            </a:ln>
          </p:spPr>
        </p:pic>
        <p:sp>
          <p:nvSpPr>
            <p:cNvPr id="5" name="Rectangle 4"/>
            <p:cNvSpPr/>
            <p:nvPr/>
          </p:nvSpPr>
          <p:spPr>
            <a:xfrm>
              <a:off x="0" y="6488668"/>
              <a:ext cx="4419600" cy="369332"/>
            </a:xfrm>
            <a:prstGeom prst="rect">
              <a:avLst/>
            </a:prstGeom>
            <a:solidFill>
              <a:schemeClr val="bg1"/>
            </a:solidFill>
            <a:ln>
              <a:noFill/>
            </a:ln>
          </p:spPr>
          <p:txBody>
            <a:bodyPr wrap="square">
              <a:spAutoFit/>
            </a:bodyPr>
            <a:lstStyle/>
            <a:p>
              <a:pPr algn="ctr"/>
              <a:r>
                <a:rPr lang="en-US" b="1" i="1" dirty="0" smtClean="0"/>
                <a:t>The Colorado River Basin</a:t>
              </a:r>
              <a:endParaRPr lang="en-US" dirty="0"/>
            </a:p>
          </p:txBody>
        </p:sp>
      </p:grpSp>
      <p:sp>
        <p:nvSpPr>
          <p:cNvPr id="11" name="Rectangle 10"/>
          <p:cNvSpPr/>
          <p:nvPr/>
        </p:nvSpPr>
        <p:spPr>
          <a:xfrm>
            <a:off x="4343400" y="685800"/>
            <a:ext cx="4800600" cy="6155531"/>
          </a:xfrm>
          <a:prstGeom prst="rect">
            <a:avLst/>
          </a:prstGeom>
        </p:spPr>
        <p:txBody>
          <a:bodyPr wrap="square">
            <a:spAutoFit/>
          </a:bodyPr>
          <a:lstStyle/>
          <a:p>
            <a:pPr marL="176213" indent="-176213">
              <a:spcAft>
                <a:spcPts val="1200"/>
              </a:spcAft>
              <a:buFont typeface="Arial" pitchFamily="34" charset="0"/>
              <a:buChar char="•"/>
            </a:pPr>
            <a:r>
              <a:rPr lang="en-US" sz="2800" dirty="0" smtClean="0"/>
              <a:t>The</a:t>
            </a:r>
            <a:r>
              <a:rPr lang="en-US" sz="2800" b="1" dirty="0" smtClean="0"/>
              <a:t> </a:t>
            </a:r>
            <a:r>
              <a:rPr lang="en-US" sz="2800" dirty="0" smtClean="0"/>
              <a:t>Colorado River </a:t>
            </a:r>
            <a:r>
              <a:rPr lang="en-US" sz="2800" b="1" dirty="0" smtClean="0">
                <a:solidFill>
                  <a:srgbClr val="FF0000"/>
                </a:solidFill>
                <a:effectLst>
                  <a:outerShdw blurRad="38100" dist="38100" dir="2700000" algn="tl">
                    <a:srgbClr val="000000"/>
                  </a:outerShdw>
                </a:effectLst>
              </a:rPr>
              <a:t>begins in the Rocky Mountains </a:t>
            </a:r>
            <a:r>
              <a:rPr lang="en-US" sz="2800" dirty="0" smtClean="0"/>
              <a:t>of Colorado more than </a:t>
            </a:r>
            <a:r>
              <a:rPr lang="en-US" sz="2800" b="1" dirty="0" smtClean="0">
                <a:solidFill>
                  <a:srgbClr val="FF0000"/>
                </a:solidFill>
                <a:effectLst>
                  <a:outerShdw blurRad="38100" dist="38100" dir="2700000" algn="tl">
                    <a:srgbClr val="000000"/>
                  </a:outerShdw>
                </a:effectLst>
              </a:rPr>
              <a:t>10,000 feet above sea level</a:t>
            </a:r>
          </a:p>
          <a:p>
            <a:pPr marL="176213" indent="-176213">
              <a:spcAft>
                <a:spcPts val="1200"/>
              </a:spcAft>
              <a:buFont typeface="Arial" pitchFamily="34" charset="0"/>
              <a:buChar char="•"/>
            </a:pPr>
            <a:r>
              <a:rPr lang="en-US" sz="2800" dirty="0" smtClean="0"/>
              <a:t>It drains an area of about </a:t>
            </a:r>
            <a:r>
              <a:rPr lang="en-US" sz="2800" b="1" dirty="0" smtClean="0">
                <a:solidFill>
                  <a:srgbClr val="FF0000"/>
                </a:solidFill>
                <a:effectLst>
                  <a:outerShdw blurRad="38100" dist="38100" dir="2700000" algn="tl">
                    <a:srgbClr val="000000"/>
                  </a:outerShdw>
                </a:effectLst>
              </a:rPr>
              <a:t>242,000 sq  mi</a:t>
            </a:r>
          </a:p>
          <a:p>
            <a:pPr marL="176213" indent="-17621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How</a:t>
            </a:r>
            <a:r>
              <a:rPr lang="en-US" sz="2800" dirty="0" smtClean="0"/>
              <a:t> the </a:t>
            </a:r>
            <a:r>
              <a:rPr lang="en-US" sz="2800" b="1" dirty="0" smtClean="0">
                <a:solidFill>
                  <a:srgbClr val="FF0000"/>
                </a:solidFill>
                <a:effectLst>
                  <a:outerShdw blurRad="38100" dist="38100" dir="2700000" algn="tl">
                    <a:srgbClr val="000000"/>
                  </a:outerShdw>
                </a:effectLst>
              </a:rPr>
              <a:t>Colorado River cut the Grand Canyon </a:t>
            </a:r>
            <a:r>
              <a:rPr lang="en-US" sz="2800" dirty="0" smtClean="0"/>
              <a:t>is still a big puzzle to geologists</a:t>
            </a:r>
          </a:p>
          <a:p>
            <a:pPr marL="176213" indent="-176213">
              <a:spcAft>
                <a:spcPts val="1200"/>
              </a:spcAft>
              <a:buFont typeface="Arial" pitchFamily="34" charset="0"/>
              <a:buChar char="•"/>
            </a:pPr>
            <a:r>
              <a:rPr lang="en-US" sz="2800" dirty="0" smtClean="0"/>
              <a:t>So many </a:t>
            </a:r>
            <a:r>
              <a:rPr lang="en-US" sz="2800" b="1" dirty="0" smtClean="0">
                <a:solidFill>
                  <a:srgbClr val="FF0000"/>
                </a:solidFill>
                <a:effectLst>
                  <a:outerShdw blurRad="38100" dist="38100" dir="2700000" algn="tl">
                    <a:srgbClr val="000000"/>
                  </a:outerShdw>
                </a:effectLst>
              </a:rPr>
              <a:t>critical pieces of the puzzle are missing and gone forever</a:t>
            </a:r>
            <a:r>
              <a:rPr lang="en-US" sz="2800" dirty="0" smtClean="0"/>
              <a:t>…gaps in the geologic record</a:t>
            </a:r>
            <a:endParaRPr lang="en-US" sz="2800" dirty="0"/>
          </a:p>
        </p:txBody>
      </p:sp>
      <p:sp>
        <p:nvSpPr>
          <p:cNvPr id="3" name="Rectangle 2"/>
          <p:cNvSpPr/>
          <p:nvPr/>
        </p:nvSpPr>
        <p:spPr>
          <a:xfrm>
            <a:off x="-4724400" y="-1447800"/>
            <a:ext cx="4572000" cy="15327273"/>
          </a:xfrm>
          <a:prstGeom prst="rect">
            <a:avLst/>
          </a:prstGeom>
          <a:solidFill>
            <a:schemeClr val="bg1"/>
          </a:solidFill>
        </p:spPr>
        <p:txBody>
          <a:bodyPr>
            <a:spAutoFit/>
          </a:bodyPr>
          <a:lstStyle/>
          <a:p>
            <a:r>
              <a:rPr lang="en-US" b="1" dirty="0" smtClean="0"/>
              <a:t>The Giant Puzzle: The Colorado River and Grand Canyon</a:t>
            </a:r>
          </a:p>
          <a:p>
            <a:r>
              <a:rPr lang="en-US" dirty="0" smtClean="0"/>
              <a:t>It is clear that the Colorado River carved Grand Canyon, but exactly how the river</a:t>
            </a:r>
          </a:p>
          <a:p>
            <a:r>
              <a:rPr lang="en-US" dirty="0" smtClean="0"/>
              <a:t>came to be is a big puzzle that geologists are still piecing together. Unfortunately, so</a:t>
            </a:r>
          </a:p>
          <a:p>
            <a:r>
              <a:rPr lang="en-US" dirty="0" smtClean="0"/>
              <a:t>many critical pieces of the puzzle are missing and gone forever. There are just too many</a:t>
            </a:r>
          </a:p>
          <a:p>
            <a:r>
              <a:rPr lang="en-US" dirty="0" smtClean="0"/>
              <a:t>gaps in the geologic record between the formation of the rocks, uplift, and erosion, and</a:t>
            </a:r>
          </a:p>
          <a:p>
            <a:r>
              <a:rPr lang="en-US" dirty="0" smtClean="0"/>
              <a:t>the carving of the canyon. Somewhere in these gaps lie the pieces geologists need to</a:t>
            </a:r>
          </a:p>
          <a:p>
            <a:r>
              <a:rPr lang="en-US" dirty="0" smtClean="0"/>
              <a:t>complete the puzzle.</a:t>
            </a:r>
          </a:p>
          <a:p>
            <a:r>
              <a:rPr lang="en-US" dirty="0" smtClean="0"/>
              <a:t>Geologists are stuck working with very little data to help them resolve the history</a:t>
            </a:r>
          </a:p>
          <a:p>
            <a:r>
              <a:rPr lang="en-US" dirty="0" smtClean="0"/>
              <a:t>of a complicated river system. One of the biggest problems they face when trying</a:t>
            </a:r>
          </a:p>
          <a:p>
            <a:r>
              <a:rPr lang="en-US" dirty="0" smtClean="0"/>
              <a:t>to understand the history of a river is that the river itself tends to wash away much of the crucial evidence. In the case of Grand</a:t>
            </a:r>
          </a:p>
          <a:p>
            <a:r>
              <a:rPr lang="en-US" dirty="0" smtClean="0"/>
              <a:t>Canyon, the Colorado River has removed</a:t>
            </a:r>
          </a:p>
          <a:p>
            <a:r>
              <a:rPr lang="en-US" dirty="0" smtClean="0"/>
              <a:t>most of the rocks and river deposits that</a:t>
            </a:r>
          </a:p>
          <a:p>
            <a:r>
              <a:rPr lang="en-US" dirty="0" smtClean="0"/>
              <a:t>would help geologists clearly understand</a:t>
            </a:r>
          </a:p>
          <a:p>
            <a:r>
              <a:rPr lang="en-US" dirty="0" smtClean="0"/>
              <a:t>the development of the canyon. Often</a:t>
            </a:r>
          </a:p>
          <a:p>
            <a:r>
              <a:rPr lang="en-US" dirty="0" smtClean="0"/>
              <a:t>times what evidence is found is inconclusive</a:t>
            </a:r>
          </a:p>
          <a:p>
            <a:r>
              <a:rPr lang="en-US" dirty="0" smtClean="0"/>
              <a:t>and only serves to create more</a:t>
            </a:r>
          </a:p>
          <a:p>
            <a:r>
              <a:rPr lang="en-US" dirty="0" smtClean="0"/>
              <a:t>questions. An additional problem is that</a:t>
            </a:r>
          </a:p>
          <a:p>
            <a:r>
              <a:rPr lang="en-US" dirty="0" smtClean="0"/>
              <a:t>the study area, which includes Grand</a:t>
            </a:r>
          </a:p>
          <a:p>
            <a:r>
              <a:rPr lang="en-US" dirty="0" smtClean="0"/>
              <a:t>Canyon and the entire Colorado River</a:t>
            </a:r>
          </a:p>
          <a:p>
            <a:r>
              <a:rPr lang="en-US" dirty="0" smtClean="0"/>
              <a:t>drainage system, is enormous (Fig. 2.31).</a:t>
            </a:r>
          </a:p>
          <a:p>
            <a:r>
              <a:rPr lang="en-US" dirty="0" smtClean="0"/>
              <a:t>The whole Colorado Plateau and some of</a:t>
            </a:r>
          </a:p>
          <a:p>
            <a:r>
              <a:rPr lang="en-US" dirty="0" smtClean="0"/>
              <a:t>the surrounding land must be thoroughly</a:t>
            </a:r>
          </a:p>
          <a:p>
            <a:r>
              <a:rPr lang="en-US" dirty="0" smtClean="0"/>
              <a:t>covered looking for any small, helpful</a:t>
            </a:r>
          </a:p>
          <a:p>
            <a:r>
              <a:rPr lang="en-US" dirty="0" smtClean="0"/>
              <a:t>clue. The rugged terrain of Grand Canyon</a:t>
            </a:r>
          </a:p>
          <a:p>
            <a:r>
              <a:rPr lang="en-US" dirty="0" smtClean="0"/>
              <a:t>alone is 277 river miles (446 km) long, 5</a:t>
            </a:r>
          </a:p>
          <a:p>
            <a:r>
              <a:rPr lang="en-US" dirty="0" smtClean="0"/>
              <a:t>to 18 miles (8-29 km) wide, and about one</a:t>
            </a:r>
          </a:p>
          <a:p>
            <a:r>
              <a:rPr lang="en-US" dirty="0" smtClean="0"/>
              <a:t>mile (1.6 km) deep.</a:t>
            </a:r>
          </a:p>
          <a:p>
            <a:r>
              <a:rPr lang="en-US" dirty="0" smtClean="0"/>
              <a:t>Another obstacle geologists face is</a:t>
            </a:r>
          </a:p>
          <a:p>
            <a:r>
              <a:rPr lang="en-US" dirty="0" smtClean="0"/>
              <a:t>the large amount of time that has passed</a:t>
            </a:r>
          </a:p>
          <a:p>
            <a:r>
              <a:rPr lang="en-US" dirty="0" smtClean="0"/>
              <a:t>and the intense erosion that has occurred</a:t>
            </a:r>
          </a:p>
          <a:p>
            <a:r>
              <a:rPr lang="en-US" dirty="0" smtClean="0"/>
              <a:t>since the uplift of the Colorado Plateau</a:t>
            </a:r>
          </a:p>
          <a:p>
            <a:r>
              <a:rPr lang="en-US" dirty="0" smtClean="0"/>
              <a:t>and the formation of the Colorado River.</a:t>
            </a:r>
          </a:p>
          <a:p>
            <a:r>
              <a:rPr lang="en-US" dirty="0" smtClean="0"/>
              <a:t>The river system could be as old as the</a:t>
            </a:r>
          </a:p>
          <a:p>
            <a:r>
              <a:rPr lang="en-US" dirty="0" smtClean="0"/>
              <a:t>Colorado Plateau (as much as 70 million</a:t>
            </a:r>
          </a:p>
          <a:p>
            <a:r>
              <a:rPr lang="en-US" dirty="0" smtClean="0"/>
              <a:t>years old) as suggested by early geologists</a:t>
            </a:r>
          </a:p>
          <a:p>
            <a:r>
              <a:rPr lang="en-US" dirty="0" smtClean="0"/>
              <a:t>like John Wesley Powell and G.K.</a:t>
            </a:r>
          </a:p>
          <a:p>
            <a:r>
              <a:rPr lang="en-US" dirty="0" smtClean="0"/>
              <a:t>Gilbert. It is also possible that the river</a:t>
            </a:r>
          </a:p>
          <a:p>
            <a:r>
              <a:rPr lang="en-US" dirty="0" smtClean="0"/>
              <a:t>flowed in other locations before entering the Grand Canyon region, and the river has</a:t>
            </a:r>
          </a:p>
          <a:p>
            <a:r>
              <a:rPr lang="en-US" dirty="0" smtClean="0"/>
              <a:t>since changed its course. The past 70 million years worth of erosion and other geologic</a:t>
            </a:r>
          </a:p>
          <a:p>
            <a:r>
              <a:rPr lang="en-US" dirty="0" smtClean="0"/>
              <a:t>processes has severely hindered the establishment of a solid hypothesis for the river’s formation and later canyon carving.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0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wipe(left)">
                                      <p:cBhvr>
                                        <p:cTn id="10" dur="1000"/>
                                        <p:tgtEl>
                                          <p:spTgt spid="1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wipe(left)">
                                      <p:cBhvr>
                                        <p:cTn id="15" dur="1000"/>
                                        <p:tgtEl>
                                          <p:spTgt spid="1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wipe(left)">
                                      <p:cBhvr>
                                        <p:cTn id="20" dur="1000"/>
                                        <p:tgtEl>
                                          <p:spTgt spid="1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Effect transition="in" filter="wipe(left)">
                                      <p:cBhvr>
                                        <p:cTn id="25" dur="10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Grand canyon formation</a:t>
            </a:r>
            <a:endParaRPr lang="en-US" dirty="0"/>
          </a:p>
        </p:txBody>
      </p:sp>
      <p:grpSp>
        <p:nvGrpSpPr>
          <p:cNvPr id="4" name="Group 11"/>
          <p:cNvGrpSpPr/>
          <p:nvPr/>
        </p:nvGrpSpPr>
        <p:grpSpPr>
          <a:xfrm>
            <a:off x="0" y="762000"/>
            <a:ext cx="4419600" cy="6096000"/>
            <a:chOff x="0" y="762000"/>
            <a:chExt cx="4419600" cy="6096000"/>
          </a:xfrm>
        </p:grpSpPr>
        <p:pic>
          <p:nvPicPr>
            <p:cNvPr id="25602" name="Picture 2"/>
            <p:cNvPicPr>
              <a:picLocks noChangeAspect="1" noChangeArrowheads="1"/>
            </p:cNvPicPr>
            <p:nvPr/>
          </p:nvPicPr>
          <p:blipFill>
            <a:blip r:embed="rId3" cstate="print"/>
            <a:srcRect b="3153"/>
            <a:stretch>
              <a:fillRect/>
            </a:stretch>
          </p:blipFill>
          <p:spPr bwMode="auto">
            <a:xfrm>
              <a:off x="0" y="762000"/>
              <a:ext cx="4419600" cy="5792240"/>
            </a:xfrm>
            <a:prstGeom prst="rect">
              <a:avLst/>
            </a:prstGeom>
            <a:noFill/>
            <a:ln w="9525">
              <a:noFill/>
              <a:miter lim="800000"/>
              <a:headEnd/>
              <a:tailEnd/>
            </a:ln>
          </p:spPr>
        </p:pic>
        <p:sp>
          <p:nvSpPr>
            <p:cNvPr id="5" name="Rectangle 4"/>
            <p:cNvSpPr/>
            <p:nvPr/>
          </p:nvSpPr>
          <p:spPr>
            <a:xfrm>
              <a:off x="0" y="6488668"/>
              <a:ext cx="4419600" cy="369332"/>
            </a:xfrm>
            <a:prstGeom prst="rect">
              <a:avLst/>
            </a:prstGeom>
            <a:solidFill>
              <a:schemeClr val="bg1"/>
            </a:solidFill>
            <a:ln>
              <a:noFill/>
            </a:ln>
          </p:spPr>
          <p:txBody>
            <a:bodyPr wrap="square">
              <a:spAutoFit/>
            </a:bodyPr>
            <a:lstStyle/>
            <a:p>
              <a:pPr algn="ctr"/>
              <a:r>
                <a:rPr lang="en-US" b="1" i="1" dirty="0" smtClean="0"/>
                <a:t>The Colorado River Basin</a:t>
              </a:r>
              <a:endParaRPr lang="en-US" dirty="0"/>
            </a:p>
          </p:txBody>
        </p:sp>
      </p:grpSp>
      <p:sp>
        <p:nvSpPr>
          <p:cNvPr id="11" name="Rectangle 10"/>
          <p:cNvSpPr/>
          <p:nvPr/>
        </p:nvSpPr>
        <p:spPr>
          <a:xfrm>
            <a:off x="4343400" y="685800"/>
            <a:ext cx="4800600" cy="5724644"/>
          </a:xfrm>
          <a:prstGeom prst="rect">
            <a:avLst/>
          </a:prstGeom>
        </p:spPr>
        <p:txBody>
          <a:bodyPr wrap="square">
            <a:spAutoFit/>
          </a:bodyPr>
          <a:lstStyle/>
          <a:p>
            <a:pPr marL="176213" indent="-176213">
              <a:spcAft>
                <a:spcPts val="1200"/>
              </a:spcAft>
              <a:buFont typeface="Arial" pitchFamily="34" charset="0"/>
              <a:buChar char="•"/>
            </a:pPr>
            <a:r>
              <a:rPr lang="en-US" sz="2800" dirty="0" smtClean="0"/>
              <a:t>What geologic information that might have been has been </a:t>
            </a:r>
            <a:r>
              <a:rPr lang="en-US" sz="2800" b="1" dirty="0" smtClean="0">
                <a:solidFill>
                  <a:srgbClr val="FF0000"/>
                </a:solidFill>
                <a:effectLst>
                  <a:outerShdw blurRad="38100" dist="38100" dir="2700000" algn="tl">
                    <a:srgbClr val="000000"/>
                  </a:outerShdw>
                </a:effectLst>
              </a:rPr>
              <a:t>washed away by the river</a:t>
            </a:r>
          </a:p>
          <a:p>
            <a:pPr marL="176213" indent="-176213">
              <a:spcAft>
                <a:spcPts val="1200"/>
              </a:spcAft>
              <a:buFont typeface="Arial" pitchFamily="34" charset="0"/>
              <a:buChar char="•"/>
            </a:pPr>
            <a:r>
              <a:rPr lang="en-US" sz="2800" dirty="0" smtClean="0"/>
              <a:t>It’s possible that the Colorado River </a:t>
            </a:r>
            <a:r>
              <a:rPr lang="en-US" sz="2800" b="1" dirty="0" smtClean="0">
                <a:solidFill>
                  <a:srgbClr val="FF0000"/>
                </a:solidFill>
                <a:effectLst>
                  <a:outerShdw blurRad="38100" dist="38100" dir="2700000" algn="tl">
                    <a:srgbClr val="000000"/>
                  </a:outerShdw>
                </a:effectLst>
              </a:rPr>
              <a:t>flowed NORTH before ever flowing SOUTH</a:t>
            </a:r>
          </a:p>
          <a:p>
            <a:pPr marL="176213" indent="-176213">
              <a:spcAft>
                <a:spcPts val="1200"/>
              </a:spcAft>
              <a:buFont typeface="Arial" pitchFamily="34" charset="0"/>
              <a:buChar char="•"/>
            </a:pPr>
            <a:r>
              <a:rPr lang="en-US" sz="2800" dirty="0" smtClean="0"/>
              <a:t>It’s possible that the Colorado River was </a:t>
            </a:r>
            <a:r>
              <a:rPr lang="en-US" sz="2800" b="1" dirty="0" smtClean="0">
                <a:solidFill>
                  <a:srgbClr val="FF0000"/>
                </a:solidFill>
                <a:effectLst>
                  <a:outerShdw blurRad="38100" dist="38100" dir="2700000" algn="tl">
                    <a:srgbClr val="000000"/>
                  </a:outerShdw>
                </a:effectLst>
              </a:rPr>
              <a:t>naturally dammed </a:t>
            </a:r>
            <a:r>
              <a:rPr lang="en-US" sz="2800" dirty="0" smtClean="0"/>
              <a:t>by an uplifted plateau or a massive volcanic lava flow</a:t>
            </a:r>
          </a:p>
          <a:p>
            <a:pPr marL="176213" indent="-17621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Theories abound</a:t>
            </a:r>
            <a:r>
              <a:rPr lang="en-US" sz="2800" dirty="0" smtClean="0"/>
              <a:t>!</a:t>
            </a:r>
            <a:endParaRPr lang="en-US" sz="2800" dirty="0"/>
          </a:p>
        </p:txBody>
      </p:sp>
      <p:sp>
        <p:nvSpPr>
          <p:cNvPr id="3" name="Rectangle 2"/>
          <p:cNvSpPr/>
          <p:nvPr/>
        </p:nvSpPr>
        <p:spPr>
          <a:xfrm>
            <a:off x="-4800600" y="-5029200"/>
            <a:ext cx="4572000" cy="13942278"/>
          </a:xfrm>
          <a:prstGeom prst="rect">
            <a:avLst/>
          </a:prstGeom>
          <a:solidFill>
            <a:schemeClr val="bg1"/>
          </a:solidFill>
        </p:spPr>
        <p:txBody>
          <a:bodyPr>
            <a:spAutoFit/>
          </a:bodyPr>
          <a:lstStyle/>
          <a:p>
            <a:r>
              <a:rPr lang="en-US" b="1" dirty="0" smtClean="0"/>
              <a:t>The Giant Puzzle: The Colorado River and Grand Canyon</a:t>
            </a:r>
          </a:p>
          <a:p>
            <a:r>
              <a:rPr lang="en-US" dirty="0" smtClean="0"/>
              <a:t>It is clear that the Colorado River carved Grand Canyon, but exactly how the river</a:t>
            </a:r>
          </a:p>
          <a:p>
            <a:r>
              <a:rPr lang="en-US" dirty="0" smtClean="0"/>
              <a:t>came to be is a big puzzle that geologists are still piecing together. Unfortunately, so</a:t>
            </a:r>
          </a:p>
          <a:p>
            <a:r>
              <a:rPr lang="en-US" dirty="0" smtClean="0"/>
              <a:t>many critical pieces of the puzzle are missing and gone forever. There are just too many</a:t>
            </a:r>
          </a:p>
          <a:p>
            <a:r>
              <a:rPr lang="en-US" dirty="0" smtClean="0"/>
              <a:t>gaps in the geologic record between the formation of the rocks, uplift, and erosion, and</a:t>
            </a:r>
          </a:p>
          <a:p>
            <a:r>
              <a:rPr lang="en-US" dirty="0" smtClean="0"/>
              <a:t>the carving of the canyon. Somewhere in these gaps lie the pieces geologists need to</a:t>
            </a:r>
          </a:p>
          <a:p>
            <a:r>
              <a:rPr lang="en-US" dirty="0" smtClean="0"/>
              <a:t>complete the puzzle.</a:t>
            </a:r>
          </a:p>
          <a:p>
            <a:r>
              <a:rPr lang="en-US" dirty="0" smtClean="0"/>
              <a:t>Geologists are stuck working with very little data to help them resolve the history</a:t>
            </a:r>
          </a:p>
          <a:p>
            <a:r>
              <a:rPr lang="en-US" dirty="0" smtClean="0"/>
              <a:t>of a complicated river system. One of the biggest problems they face when trying</a:t>
            </a:r>
          </a:p>
          <a:p>
            <a:r>
              <a:rPr lang="en-US" dirty="0" smtClean="0"/>
              <a:t>to understand the history of a river is that the river itself tends to wash away much of the crucial evidence. In the case of Grand</a:t>
            </a:r>
          </a:p>
          <a:p>
            <a:r>
              <a:rPr lang="en-US" dirty="0" smtClean="0"/>
              <a:t>Canyon, the Colorado River has removed</a:t>
            </a:r>
          </a:p>
          <a:p>
            <a:r>
              <a:rPr lang="en-US" dirty="0" smtClean="0"/>
              <a:t>most of the rocks and river deposits that</a:t>
            </a:r>
          </a:p>
          <a:p>
            <a:r>
              <a:rPr lang="en-US" dirty="0" smtClean="0"/>
              <a:t>would help geologists clearly understand</a:t>
            </a:r>
          </a:p>
          <a:p>
            <a:r>
              <a:rPr lang="en-US" dirty="0" smtClean="0"/>
              <a:t>the development of the canyon. Often</a:t>
            </a:r>
          </a:p>
          <a:p>
            <a:r>
              <a:rPr lang="en-US" dirty="0" smtClean="0"/>
              <a:t>times what evidence is found is inconclusive</a:t>
            </a:r>
          </a:p>
          <a:p>
            <a:r>
              <a:rPr lang="en-US" dirty="0" smtClean="0"/>
              <a:t>and only serves to create more</a:t>
            </a:r>
          </a:p>
          <a:p>
            <a:r>
              <a:rPr lang="en-US" dirty="0" smtClean="0"/>
              <a:t>questions. An additional problem is that</a:t>
            </a:r>
          </a:p>
          <a:p>
            <a:r>
              <a:rPr lang="en-US" dirty="0" smtClean="0"/>
              <a:t>the study area, which includes Grand</a:t>
            </a:r>
          </a:p>
          <a:p>
            <a:r>
              <a:rPr lang="en-US" dirty="0" smtClean="0"/>
              <a:t>Canyon and the entire Colorado River</a:t>
            </a:r>
          </a:p>
          <a:p>
            <a:r>
              <a:rPr lang="en-US" dirty="0" smtClean="0"/>
              <a:t>drainage system, is enormous (Fig. 2.31).</a:t>
            </a:r>
          </a:p>
          <a:p>
            <a:r>
              <a:rPr lang="en-US" dirty="0" smtClean="0"/>
              <a:t>The whole Colorado Plateau and some of</a:t>
            </a:r>
          </a:p>
          <a:p>
            <a:r>
              <a:rPr lang="en-US" dirty="0" smtClean="0"/>
              <a:t>the surrounding land must be thoroughly</a:t>
            </a:r>
          </a:p>
          <a:p>
            <a:r>
              <a:rPr lang="en-US" dirty="0" smtClean="0"/>
              <a:t>covered looking for any small, helpful</a:t>
            </a:r>
          </a:p>
          <a:p>
            <a:r>
              <a:rPr lang="en-US" dirty="0" smtClean="0"/>
              <a:t>clue. Another obstacle geologists face is</a:t>
            </a:r>
          </a:p>
          <a:p>
            <a:r>
              <a:rPr lang="en-US" dirty="0" smtClean="0"/>
              <a:t>the large amount of time that has passed</a:t>
            </a:r>
          </a:p>
          <a:p>
            <a:r>
              <a:rPr lang="en-US" dirty="0" smtClean="0"/>
              <a:t>and the intense erosion that has occurred</a:t>
            </a:r>
          </a:p>
          <a:p>
            <a:r>
              <a:rPr lang="en-US" dirty="0" smtClean="0"/>
              <a:t>since the uplift of the Colorado Plateau</a:t>
            </a:r>
          </a:p>
          <a:p>
            <a:r>
              <a:rPr lang="en-US" dirty="0" smtClean="0"/>
              <a:t>and the formation of the Colorado River.</a:t>
            </a:r>
          </a:p>
          <a:p>
            <a:r>
              <a:rPr lang="en-US" dirty="0" smtClean="0"/>
              <a:t>The river system could be as old as the</a:t>
            </a:r>
          </a:p>
          <a:p>
            <a:r>
              <a:rPr lang="en-US" dirty="0" smtClean="0"/>
              <a:t>Colorado Plateau (as much as 70 million</a:t>
            </a:r>
          </a:p>
          <a:p>
            <a:r>
              <a:rPr lang="en-US" dirty="0" smtClean="0"/>
              <a:t>years old) as suggested by early geologists</a:t>
            </a:r>
          </a:p>
          <a:p>
            <a:r>
              <a:rPr lang="en-US" dirty="0" smtClean="0"/>
              <a:t>like John Wesley Powell and G.K.</a:t>
            </a:r>
          </a:p>
          <a:p>
            <a:r>
              <a:rPr lang="en-US" dirty="0" smtClean="0"/>
              <a:t>Gilbert. It is also possible that the river</a:t>
            </a:r>
          </a:p>
          <a:p>
            <a:r>
              <a:rPr lang="en-US" dirty="0" smtClean="0"/>
              <a:t>flowed in other locations before entering the Grand Canyon region, and the river has</a:t>
            </a:r>
          </a:p>
          <a:p>
            <a:r>
              <a:rPr lang="en-US" dirty="0" smtClean="0"/>
              <a:t>since changed its course. The past 70 million years worth of erosion and other geologic</a:t>
            </a:r>
          </a:p>
          <a:p>
            <a:r>
              <a:rPr lang="en-US" dirty="0" smtClean="0"/>
              <a:t>processes has severely hindered the establishment of a solid hypothesis for the river’s formation and later canyon carving.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0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10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left)">
                                      <p:cBhvr>
                                        <p:cTn id="17" dur="10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wipe(left)">
                                      <p:cBhvr>
                                        <p:cTn id="22" dur="10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How the Grand Canyon was created - 1.mp4">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
        <p:nvSpPr>
          <p:cNvPr id="5" name="TextBox 4"/>
          <p:cNvSpPr txBox="1"/>
          <p:nvPr/>
        </p:nvSpPr>
        <p:spPr>
          <a:xfrm>
            <a:off x="0" y="6334780"/>
            <a:ext cx="3581400" cy="954107"/>
          </a:xfrm>
          <a:prstGeom prst="rect">
            <a:avLst/>
          </a:prstGeom>
          <a:noFill/>
        </p:spPr>
        <p:txBody>
          <a:bodyPr wrap="square" rtlCol="0">
            <a:spAutoFit/>
          </a:bodyPr>
          <a:lstStyle/>
          <a:p>
            <a:pPr marL="171450" indent="-171450"/>
            <a:r>
              <a:rPr lang="en-US" sz="2800" dirty="0" smtClean="0">
                <a:solidFill>
                  <a:schemeClr val="bg1"/>
                </a:solidFill>
              </a:rPr>
              <a:t>1:18 How did it form</a:t>
            </a:r>
          </a:p>
          <a:p>
            <a:pPr marL="171450" indent="-171450"/>
            <a:r>
              <a:rPr lang="en-US" sz="2800" dirty="0" smtClean="0">
                <a:solidFill>
                  <a:schemeClr val="bg1"/>
                </a:solidFill>
              </a:rPr>
              <a:t>Video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STRUCTURAL GEOLOGY - UNCONFORMITIES</a:t>
            </a:r>
            <a:endParaRPr lang="en-US" dirty="0"/>
          </a:p>
        </p:txBody>
      </p:sp>
      <p:sp>
        <p:nvSpPr>
          <p:cNvPr id="7" name="TextBox 6"/>
          <p:cNvSpPr txBox="1"/>
          <p:nvPr/>
        </p:nvSpPr>
        <p:spPr>
          <a:xfrm>
            <a:off x="0" y="609600"/>
            <a:ext cx="9144000" cy="584775"/>
          </a:xfrm>
          <a:prstGeom prst="rect">
            <a:avLst/>
          </a:prstGeom>
          <a:noFill/>
        </p:spPr>
        <p:txBody>
          <a:bodyPr wrap="square" rtlCol="0">
            <a:spAutoFit/>
          </a:bodyPr>
          <a:lstStyle/>
          <a:p>
            <a:pPr marL="171450" indent="-171450"/>
            <a:r>
              <a:rPr lang="en-US" sz="3200" dirty="0" smtClean="0"/>
              <a:t>What’s an </a:t>
            </a:r>
            <a:r>
              <a:rPr lang="en-US" sz="3200" b="1" dirty="0" smtClean="0"/>
              <a:t>UNCONFORMITY?</a:t>
            </a:r>
          </a:p>
        </p:txBody>
      </p:sp>
      <p:sp>
        <p:nvSpPr>
          <p:cNvPr id="8" name="TextBox 7"/>
          <p:cNvSpPr txBox="1"/>
          <p:nvPr/>
        </p:nvSpPr>
        <p:spPr>
          <a:xfrm>
            <a:off x="9144000" y="1143000"/>
            <a:ext cx="4648200" cy="1384995"/>
          </a:xfrm>
          <a:prstGeom prst="rect">
            <a:avLst/>
          </a:prstGeom>
          <a:noFill/>
        </p:spPr>
        <p:txBody>
          <a:bodyPr wrap="square" rtlCol="0">
            <a:spAutoFit/>
          </a:bodyPr>
          <a:lstStyle/>
          <a:p>
            <a:pPr marL="171450" indent="-171450">
              <a:buFont typeface="Arial" pitchFamily="34" charset="0"/>
              <a:buChar char="•"/>
            </a:pPr>
            <a:r>
              <a:rPr lang="en-US" sz="2800" dirty="0" smtClean="0"/>
              <a:t>Like the missing pages from the geologic record book; a break in the </a:t>
            </a:r>
          </a:p>
        </p:txBody>
      </p:sp>
      <p:sp>
        <p:nvSpPr>
          <p:cNvPr id="10" name="Rectangle 9"/>
          <p:cNvSpPr/>
          <p:nvPr/>
        </p:nvSpPr>
        <p:spPr>
          <a:xfrm>
            <a:off x="0" y="1143000"/>
            <a:ext cx="9144000" cy="1200329"/>
          </a:xfrm>
          <a:prstGeom prst="rect">
            <a:avLst/>
          </a:prstGeom>
        </p:spPr>
        <p:txBody>
          <a:bodyPr wrap="square">
            <a:spAutoFit/>
          </a:bodyPr>
          <a:lstStyle/>
          <a:p>
            <a:r>
              <a:rPr lang="en-US" sz="2400" dirty="0" smtClean="0"/>
              <a:t>“A buried surface (erosional or non-depositional) separating two rock strata of different ages, indicating that sediment deposition was not continuous” (layer(s) missing!)</a:t>
            </a:r>
            <a:endParaRPr lang="en-US" sz="2400" dirty="0"/>
          </a:p>
        </p:txBody>
      </p:sp>
      <p:sp>
        <p:nvSpPr>
          <p:cNvPr id="11" name="TextBox 10"/>
          <p:cNvSpPr txBox="1"/>
          <p:nvPr/>
        </p:nvSpPr>
        <p:spPr>
          <a:xfrm>
            <a:off x="0" y="2111514"/>
            <a:ext cx="9144000" cy="707886"/>
          </a:xfrm>
          <a:prstGeom prst="rect">
            <a:avLst/>
          </a:prstGeom>
          <a:noFill/>
        </p:spPr>
        <p:txBody>
          <a:bodyPr wrap="square" rtlCol="0">
            <a:spAutoFit/>
          </a:bodyPr>
          <a:lstStyle/>
          <a:p>
            <a:pPr marL="171450" indent="-171450" algn="ctr"/>
            <a:r>
              <a:rPr lang="en-US" sz="4000" b="1" dirty="0" smtClean="0">
                <a:solidFill>
                  <a:srgbClr val="FF0000"/>
                </a:solidFill>
                <a:effectLst>
                  <a:outerShdw blurRad="38100" dist="38100" dir="2700000" algn="tl">
                    <a:srgbClr val="000000"/>
                  </a:outerShdw>
                </a:effectLst>
              </a:rPr>
              <a:t>3 TYPES OF UNCONFORMITY</a:t>
            </a:r>
          </a:p>
        </p:txBody>
      </p:sp>
      <p:sp>
        <p:nvSpPr>
          <p:cNvPr id="12" name="TextBox 11"/>
          <p:cNvSpPr txBox="1"/>
          <p:nvPr/>
        </p:nvSpPr>
        <p:spPr>
          <a:xfrm>
            <a:off x="0" y="2743200"/>
            <a:ext cx="3124200" cy="2646878"/>
          </a:xfrm>
          <a:prstGeom prst="rect">
            <a:avLst/>
          </a:prstGeom>
          <a:noFill/>
        </p:spPr>
        <p:txBody>
          <a:bodyPr wrap="square" rtlCol="0">
            <a:spAutoFit/>
          </a:bodyPr>
          <a:lstStyle/>
          <a:p>
            <a:pPr algn="ctr"/>
            <a:r>
              <a:rPr lang="en-US" sz="2200" b="1" dirty="0" smtClean="0"/>
              <a:t>Angular Unconformity:  </a:t>
            </a:r>
            <a:endParaRPr lang="en-US" sz="2400" b="1" dirty="0" smtClean="0"/>
          </a:p>
          <a:p>
            <a:r>
              <a:rPr lang="en-US" sz="2400" dirty="0" smtClean="0"/>
              <a:t>Contact point between horizontally deposited layers, tilted, &amp;younger layers deposited on top with missing deposits in between </a:t>
            </a:r>
          </a:p>
        </p:txBody>
      </p:sp>
      <p:pic>
        <p:nvPicPr>
          <p:cNvPr id="160769" name="Picture 1"/>
          <p:cNvPicPr>
            <a:picLocks noChangeAspect="1" noChangeArrowheads="1"/>
          </p:cNvPicPr>
          <p:nvPr/>
        </p:nvPicPr>
        <p:blipFill>
          <a:blip r:embed="rId2" cstate="print"/>
          <a:srcRect r="38596"/>
          <a:stretch>
            <a:fillRect/>
          </a:stretch>
        </p:blipFill>
        <p:spPr bwMode="auto">
          <a:xfrm>
            <a:off x="76200" y="5574462"/>
            <a:ext cx="2667000" cy="1283538"/>
          </a:xfrm>
          <a:prstGeom prst="rect">
            <a:avLst/>
          </a:prstGeom>
          <a:noFill/>
          <a:ln w="9525">
            <a:noFill/>
            <a:miter lim="800000"/>
            <a:headEnd/>
            <a:tailEnd/>
          </a:ln>
        </p:spPr>
      </p:pic>
      <p:sp>
        <p:nvSpPr>
          <p:cNvPr id="15" name="TextBox 14"/>
          <p:cNvSpPr txBox="1"/>
          <p:nvPr/>
        </p:nvSpPr>
        <p:spPr>
          <a:xfrm>
            <a:off x="2971800" y="2743200"/>
            <a:ext cx="3200400" cy="2277547"/>
          </a:xfrm>
          <a:prstGeom prst="rect">
            <a:avLst/>
          </a:prstGeom>
          <a:noFill/>
        </p:spPr>
        <p:txBody>
          <a:bodyPr wrap="square" rtlCol="0">
            <a:spAutoFit/>
          </a:bodyPr>
          <a:lstStyle/>
          <a:p>
            <a:pPr algn="ctr"/>
            <a:r>
              <a:rPr lang="en-US" sz="2200" b="1" dirty="0" err="1" smtClean="0"/>
              <a:t>Disconformity</a:t>
            </a:r>
            <a:r>
              <a:rPr lang="en-US" sz="2200" b="1" dirty="0" smtClean="0"/>
              <a:t>:</a:t>
            </a:r>
            <a:endParaRPr lang="en-US" sz="2400" b="1" dirty="0" smtClean="0"/>
          </a:p>
          <a:p>
            <a:pPr algn="ctr"/>
            <a:r>
              <a:rPr lang="en-US" sz="2400" dirty="0" smtClean="0"/>
              <a:t>Contact point between horizontally deposited old and young layers with missing deposits in between</a:t>
            </a:r>
          </a:p>
        </p:txBody>
      </p:sp>
      <p:sp>
        <p:nvSpPr>
          <p:cNvPr id="16" name="TextBox 15"/>
          <p:cNvSpPr txBox="1"/>
          <p:nvPr/>
        </p:nvSpPr>
        <p:spPr>
          <a:xfrm>
            <a:off x="6096000" y="2743200"/>
            <a:ext cx="3124200" cy="2646878"/>
          </a:xfrm>
          <a:prstGeom prst="rect">
            <a:avLst/>
          </a:prstGeom>
          <a:noFill/>
        </p:spPr>
        <p:txBody>
          <a:bodyPr wrap="square" rtlCol="0">
            <a:spAutoFit/>
          </a:bodyPr>
          <a:lstStyle/>
          <a:p>
            <a:pPr algn="ctr"/>
            <a:r>
              <a:rPr lang="en-US" sz="2200" b="1" dirty="0" smtClean="0"/>
              <a:t>Nonconformity: </a:t>
            </a:r>
            <a:endParaRPr lang="en-US" sz="2400" b="1" dirty="0" smtClean="0"/>
          </a:p>
          <a:p>
            <a:pPr algn="ctr"/>
            <a:r>
              <a:rPr lang="en-US" sz="2400" dirty="0" smtClean="0"/>
              <a:t>Contact point between horizontal layers deposited over igneous or metamorphic rocks with missing deposits in between</a:t>
            </a:r>
          </a:p>
        </p:txBody>
      </p:sp>
      <p:pic>
        <p:nvPicPr>
          <p:cNvPr id="160770" name="Picture 2"/>
          <p:cNvPicPr>
            <a:picLocks noChangeAspect="1" noChangeArrowheads="1"/>
          </p:cNvPicPr>
          <p:nvPr/>
        </p:nvPicPr>
        <p:blipFill>
          <a:blip r:embed="rId3" cstate="print"/>
          <a:srcRect r="31579"/>
          <a:stretch>
            <a:fillRect/>
          </a:stretch>
        </p:blipFill>
        <p:spPr bwMode="auto">
          <a:xfrm>
            <a:off x="3048000" y="5538019"/>
            <a:ext cx="2971800" cy="1299199"/>
          </a:xfrm>
          <a:prstGeom prst="rect">
            <a:avLst/>
          </a:prstGeom>
          <a:noFill/>
          <a:ln w="9525">
            <a:noFill/>
            <a:miter lim="800000"/>
            <a:headEnd/>
            <a:tailEnd/>
          </a:ln>
        </p:spPr>
      </p:pic>
      <p:pic>
        <p:nvPicPr>
          <p:cNvPr id="160771" name="Picture 3"/>
          <p:cNvPicPr>
            <a:picLocks noChangeAspect="1" noChangeArrowheads="1"/>
          </p:cNvPicPr>
          <p:nvPr/>
        </p:nvPicPr>
        <p:blipFill>
          <a:blip r:embed="rId4" cstate="print"/>
          <a:srcRect r="33333"/>
          <a:stretch>
            <a:fillRect/>
          </a:stretch>
        </p:blipFill>
        <p:spPr bwMode="auto">
          <a:xfrm>
            <a:off x="6248400" y="5541818"/>
            <a:ext cx="2895600" cy="1295400"/>
          </a:xfrm>
          <a:prstGeom prst="rect">
            <a:avLst/>
          </a:prstGeom>
          <a:noFill/>
          <a:ln w="9525">
            <a:noFill/>
            <a:miter lim="800000"/>
            <a:headEnd/>
            <a:tailEnd/>
          </a:ln>
        </p:spPr>
      </p:pic>
      <p:pic>
        <p:nvPicPr>
          <p:cNvPr id="78850" name="Picture 2"/>
          <p:cNvPicPr>
            <a:picLocks noChangeAspect="1" noChangeArrowheads="1"/>
          </p:cNvPicPr>
          <p:nvPr/>
        </p:nvPicPr>
        <p:blipFill>
          <a:blip r:embed="rId5" cstate="print"/>
          <a:srcRect/>
          <a:stretch>
            <a:fillRect/>
          </a:stretch>
        </p:blipFill>
        <p:spPr bwMode="auto">
          <a:xfrm>
            <a:off x="9296400" y="3124200"/>
            <a:ext cx="7781925" cy="4048125"/>
          </a:xfrm>
          <a:prstGeom prst="rect">
            <a:avLst/>
          </a:prstGeom>
          <a:noFill/>
          <a:ln w="9525">
            <a:noFill/>
            <a:miter lim="800000"/>
            <a:headEnd/>
            <a:tailEnd/>
          </a:ln>
        </p:spPr>
      </p:pic>
      <p:sp>
        <p:nvSpPr>
          <p:cNvPr id="22" name="TextBox 21"/>
          <p:cNvSpPr txBox="1"/>
          <p:nvPr/>
        </p:nvSpPr>
        <p:spPr>
          <a:xfrm rot="20706535">
            <a:off x="3462575" y="3665369"/>
            <a:ext cx="5304443" cy="523220"/>
          </a:xfrm>
          <a:prstGeom prst="rect">
            <a:avLst/>
          </a:prstGeom>
          <a:noFill/>
        </p:spPr>
        <p:txBody>
          <a:bodyPr wrap="square" rtlCol="0">
            <a:spAutoFit/>
          </a:bodyPr>
          <a:lstStyle/>
          <a:p>
            <a:pPr marL="171450" indent="-171450"/>
            <a:r>
              <a:rPr lang="en-US" sz="2800" dirty="0" smtClean="0"/>
              <a:t>    10           9    8    7       6        5</a:t>
            </a:r>
          </a:p>
        </p:txBody>
      </p:sp>
      <p:grpSp>
        <p:nvGrpSpPr>
          <p:cNvPr id="26" name="Group 25"/>
          <p:cNvGrpSpPr/>
          <p:nvPr/>
        </p:nvGrpSpPr>
        <p:grpSpPr>
          <a:xfrm>
            <a:off x="5105400" y="2168236"/>
            <a:ext cx="1143000" cy="1111827"/>
            <a:chOff x="6781800" y="2164773"/>
            <a:chExt cx="1143000" cy="1111827"/>
          </a:xfrm>
        </p:grpSpPr>
        <p:sp>
          <p:nvSpPr>
            <p:cNvPr id="23" name="TextBox 22"/>
            <p:cNvSpPr txBox="1"/>
            <p:nvPr/>
          </p:nvSpPr>
          <p:spPr>
            <a:xfrm>
              <a:off x="6781800" y="2164773"/>
              <a:ext cx="457200" cy="523220"/>
            </a:xfrm>
            <a:prstGeom prst="rect">
              <a:avLst/>
            </a:prstGeom>
            <a:noFill/>
          </p:spPr>
          <p:txBody>
            <a:bodyPr wrap="square" rtlCol="0">
              <a:spAutoFit/>
            </a:bodyPr>
            <a:lstStyle/>
            <a:p>
              <a:pPr marL="171450" indent="-171450"/>
              <a:r>
                <a:rPr lang="en-US" sz="2800" dirty="0" smtClean="0"/>
                <a:t>1</a:t>
              </a:r>
            </a:p>
          </p:txBody>
        </p:sp>
        <p:sp>
          <p:nvSpPr>
            <p:cNvPr id="24" name="TextBox 23"/>
            <p:cNvSpPr txBox="1"/>
            <p:nvPr/>
          </p:nvSpPr>
          <p:spPr>
            <a:xfrm>
              <a:off x="7162800" y="2438400"/>
              <a:ext cx="457200" cy="523220"/>
            </a:xfrm>
            <a:prstGeom prst="rect">
              <a:avLst/>
            </a:prstGeom>
            <a:noFill/>
          </p:spPr>
          <p:txBody>
            <a:bodyPr wrap="square" rtlCol="0">
              <a:spAutoFit/>
            </a:bodyPr>
            <a:lstStyle/>
            <a:p>
              <a:pPr marL="171450" indent="-171450"/>
              <a:r>
                <a:rPr lang="en-US" sz="2800" dirty="0" smtClean="0"/>
                <a:t>2</a:t>
              </a:r>
            </a:p>
          </p:txBody>
        </p:sp>
        <p:sp>
          <p:nvSpPr>
            <p:cNvPr id="25" name="TextBox 24"/>
            <p:cNvSpPr txBox="1"/>
            <p:nvPr/>
          </p:nvSpPr>
          <p:spPr>
            <a:xfrm>
              <a:off x="7467600" y="2753380"/>
              <a:ext cx="457200" cy="523220"/>
            </a:xfrm>
            <a:prstGeom prst="rect">
              <a:avLst/>
            </a:prstGeom>
            <a:noFill/>
          </p:spPr>
          <p:txBody>
            <a:bodyPr wrap="square" rtlCol="0">
              <a:spAutoFit/>
            </a:bodyPr>
            <a:lstStyle/>
            <a:p>
              <a:pPr marL="171450" indent="-171450"/>
              <a:r>
                <a:rPr lang="en-US" sz="2800" dirty="0" smtClean="0"/>
                <a:t>3</a:t>
              </a:r>
            </a:p>
          </p:txBody>
        </p:sp>
      </p:grpSp>
      <p:pic>
        <p:nvPicPr>
          <p:cNvPr id="27" name="Picture 1"/>
          <p:cNvPicPr>
            <a:picLocks noChangeAspect="1" noChangeArrowheads="1"/>
          </p:cNvPicPr>
          <p:nvPr/>
        </p:nvPicPr>
        <p:blipFill>
          <a:blip r:embed="rId2" cstate="print"/>
          <a:srcRect r="38596"/>
          <a:stretch>
            <a:fillRect/>
          </a:stretch>
        </p:blipFill>
        <p:spPr bwMode="auto">
          <a:xfrm>
            <a:off x="76200" y="5574462"/>
            <a:ext cx="2667000" cy="1283538"/>
          </a:xfrm>
          <a:prstGeom prst="rect">
            <a:avLst/>
          </a:prstGeom>
          <a:noFill/>
          <a:ln w="9525">
            <a:noFill/>
            <a:miter lim="800000"/>
            <a:headEnd/>
            <a:tailEnd/>
          </a:ln>
        </p:spPr>
      </p:pic>
      <p:pic>
        <p:nvPicPr>
          <p:cNvPr id="28" name="Picture 2"/>
          <p:cNvPicPr>
            <a:picLocks noChangeAspect="1" noChangeArrowheads="1"/>
          </p:cNvPicPr>
          <p:nvPr/>
        </p:nvPicPr>
        <p:blipFill>
          <a:blip r:embed="rId3" cstate="print"/>
          <a:srcRect r="31579"/>
          <a:stretch>
            <a:fillRect/>
          </a:stretch>
        </p:blipFill>
        <p:spPr bwMode="auto">
          <a:xfrm>
            <a:off x="3048000" y="5558801"/>
            <a:ext cx="2971800" cy="1299199"/>
          </a:xfrm>
          <a:prstGeom prst="rect">
            <a:avLst/>
          </a:prstGeom>
          <a:noFill/>
          <a:ln w="9525">
            <a:noFill/>
            <a:miter lim="800000"/>
            <a:headEnd/>
            <a:tailEnd/>
          </a:ln>
        </p:spPr>
      </p:pic>
      <p:grpSp>
        <p:nvGrpSpPr>
          <p:cNvPr id="31" name="Group 30"/>
          <p:cNvGrpSpPr/>
          <p:nvPr/>
        </p:nvGrpSpPr>
        <p:grpSpPr>
          <a:xfrm>
            <a:off x="6477000" y="3917373"/>
            <a:ext cx="457200" cy="1188027"/>
            <a:chOff x="7543800" y="2088573"/>
            <a:chExt cx="457200" cy="1188027"/>
          </a:xfrm>
        </p:grpSpPr>
        <p:sp>
          <p:nvSpPr>
            <p:cNvPr id="32" name="TextBox 31"/>
            <p:cNvSpPr txBox="1"/>
            <p:nvPr/>
          </p:nvSpPr>
          <p:spPr>
            <a:xfrm>
              <a:off x="7543800" y="2088573"/>
              <a:ext cx="457200" cy="523220"/>
            </a:xfrm>
            <a:prstGeom prst="rect">
              <a:avLst/>
            </a:prstGeom>
            <a:noFill/>
          </p:spPr>
          <p:txBody>
            <a:bodyPr wrap="square" rtlCol="0">
              <a:spAutoFit/>
            </a:bodyPr>
            <a:lstStyle/>
            <a:p>
              <a:pPr marL="171450" indent="-171450"/>
              <a:r>
                <a:rPr lang="en-US" sz="2800" dirty="0" smtClean="0">
                  <a:solidFill>
                    <a:schemeClr val="bg1"/>
                  </a:solidFill>
                </a:rPr>
                <a:t>5</a:t>
              </a:r>
            </a:p>
          </p:txBody>
        </p:sp>
        <p:sp>
          <p:nvSpPr>
            <p:cNvPr id="33" name="TextBox 32"/>
            <p:cNvSpPr txBox="1"/>
            <p:nvPr/>
          </p:nvSpPr>
          <p:spPr>
            <a:xfrm>
              <a:off x="7543800" y="2403553"/>
              <a:ext cx="457200" cy="523220"/>
            </a:xfrm>
            <a:prstGeom prst="rect">
              <a:avLst/>
            </a:prstGeom>
            <a:noFill/>
          </p:spPr>
          <p:txBody>
            <a:bodyPr wrap="square" rtlCol="0">
              <a:spAutoFit/>
            </a:bodyPr>
            <a:lstStyle/>
            <a:p>
              <a:pPr marL="171450" indent="-171450"/>
              <a:r>
                <a:rPr lang="en-US" sz="2800" dirty="0" smtClean="0"/>
                <a:t>6</a:t>
              </a:r>
            </a:p>
          </p:txBody>
        </p:sp>
        <p:sp>
          <p:nvSpPr>
            <p:cNvPr id="34" name="TextBox 33"/>
            <p:cNvSpPr txBox="1"/>
            <p:nvPr/>
          </p:nvSpPr>
          <p:spPr>
            <a:xfrm>
              <a:off x="7543800" y="2753380"/>
              <a:ext cx="457200" cy="523220"/>
            </a:xfrm>
            <a:prstGeom prst="rect">
              <a:avLst/>
            </a:prstGeom>
            <a:noFill/>
          </p:spPr>
          <p:txBody>
            <a:bodyPr wrap="square" rtlCol="0">
              <a:spAutoFit/>
            </a:bodyPr>
            <a:lstStyle/>
            <a:p>
              <a:pPr marL="171450" indent="-171450"/>
              <a:r>
                <a:rPr lang="en-US" sz="2800" dirty="0" smtClean="0"/>
                <a:t>7</a:t>
              </a:r>
            </a:p>
          </p:txBody>
        </p:sp>
      </p:grpSp>
      <p:grpSp>
        <p:nvGrpSpPr>
          <p:cNvPr id="35" name="Group 34"/>
          <p:cNvGrpSpPr/>
          <p:nvPr/>
        </p:nvGrpSpPr>
        <p:grpSpPr>
          <a:xfrm>
            <a:off x="6691746" y="2809009"/>
            <a:ext cx="457200" cy="1340427"/>
            <a:chOff x="7543800" y="1936173"/>
            <a:chExt cx="457200" cy="1340427"/>
          </a:xfrm>
        </p:grpSpPr>
        <p:sp>
          <p:nvSpPr>
            <p:cNvPr id="36" name="TextBox 35"/>
            <p:cNvSpPr txBox="1"/>
            <p:nvPr/>
          </p:nvSpPr>
          <p:spPr>
            <a:xfrm>
              <a:off x="7543800" y="1936173"/>
              <a:ext cx="457200" cy="523220"/>
            </a:xfrm>
            <a:prstGeom prst="rect">
              <a:avLst/>
            </a:prstGeom>
            <a:noFill/>
          </p:spPr>
          <p:txBody>
            <a:bodyPr wrap="square" rtlCol="0">
              <a:spAutoFit/>
            </a:bodyPr>
            <a:lstStyle/>
            <a:p>
              <a:pPr marL="171450" indent="-171450"/>
              <a:r>
                <a:rPr lang="en-US" sz="2800" dirty="0" smtClean="0"/>
                <a:t>1</a:t>
              </a:r>
            </a:p>
          </p:txBody>
        </p:sp>
        <p:sp>
          <p:nvSpPr>
            <p:cNvPr id="37" name="TextBox 36"/>
            <p:cNvSpPr txBox="1"/>
            <p:nvPr/>
          </p:nvSpPr>
          <p:spPr>
            <a:xfrm>
              <a:off x="7543800" y="2403553"/>
              <a:ext cx="457200" cy="523220"/>
            </a:xfrm>
            <a:prstGeom prst="rect">
              <a:avLst/>
            </a:prstGeom>
            <a:noFill/>
          </p:spPr>
          <p:txBody>
            <a:bodyPr wrap="square" rtlCol="0">
              <a:spAutoFit/>
            </a:bodyPr>
            <a:lstStyle/>
            <a:p>
              <a:pPr marL="171450" indent="-171450"/>
              <a:r>
                <a:rPr lang="en-US" sz="2800" dirty="0" smtClean="0"/>
                <a:t>2</a:t>
              </a:r>
            </a:p>
          </p:txBody>
        </p:sp>
        <p:sp>
          <p:nvSpPr>
            <p:cNvPr id="38" name="TextBox 37"/>
            <p:cNvSpPr txBox="1"/>
            <p:nvPr/>
          </p:nvSpPr>
          <p:spPr>
            <a:xfrm>
              <a:off x="7543800" y="2753380"/>
              <a:ext cx="457200" cy="523220"/>
            </a:xfrm>
            <a:prstGeom prst="rect">
              <a:avLst/>
            </a:prstGeom>
            <a:noFill/>
          </p:spPr>
          <p:txBody>
            <a:bodyPr wrap="square" rtlCol="0">
              <a:spAutoFit/>
            </a:bodyPr>
            <a:lstStyle/>
            <a:p>
              <a:pPr marL="171450" indent="-171450"/>
              <a:r>
                <a:rPr lang="en-US" sz="2800" dirty="0" smtClean="0"/>
                <a:t>3</a:t>
              </a:r>
            </a:p>
          </p:txBody>
        </p:sp>
      </p:grpSp>
      <p:pic>
        <p:nvPicPr>
          <p:cNvPr id="39" name="Picture 3"/>
          <p:cNvPicPr>
            <a:picLocks noChangeAspect="1" noChangeArrowheads="1"/>
          </p:cNvPicPr>
          <p:nvPr/>
        </p:nvPicPr>
        <p:blipFill>
          <a:blip r:embed="rId4" cstate="print"/>
          <a:srcRect r="33333"/>
          <a:stretch>
            <a:fillRect/>
          </a:stretch>
        </p:blipFill>
        <p:spPr bwMode="auto">
          <a:xfrm>
            <a:off x="6248400" y="5562600"/>
            <a:ext cx="2895600" cy="1295400"/>
          </a:xfrm>
          <a:prstGeom prst="rect">
            <a:avLst/>
          </a:prstGeom>
          <a:noFill/>
          <a:ln w="9525">
            <a:noFill/>
            <a:miter lim="800000"/>
            <a:headEnd/>
            <a:tailEnd/>
          </a:ln>
        </p:spPr>
      </p:pic>
      <p:sp>
        <p:nvSpPr>
          <p:cNvPr id="40" name="Rounded Rectangle 39"/>
          <p:cNvSpPr/>
          <p:nvPr/>
        </p:nvSpPr>
        <p:spPr>
          <a:xfrm>
            <a:off x="0" y="2667000"/>
            <a:ext cx="3200400" cy="533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2971800" y="2667000"/>
            <a:ext cx="3200400" cy="533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5943600" y="2667000"/>
            <a:ext cx="3200400" cy="533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6096000" y="3886200"/>
            <a:ext cx="457200" cy="523220"/>
          </a:xfrm>
          <a:prstGeom prst="rect">
            <a:avLst/>
          </a:prstGeom>
          <a:solidFill>
            <a:schemeClr val="bg1"/>
          </a:solidFill>
        </p:spPr>
        <p:txBody>
          <a:bodyPr wrap="square" rtlCol="0">
            <a:spAutoFit/>
          </a:bodyPr>
          <a:lstStyle/>
          <a:p>
            <a:pPr marL="171450" indent="-171450"/>
            <a:r>
              <a:rPr lang="en-US" sz="2800" dirty="0" smtClean="0"/>
              <a:t>5</a:t>
            </a:r>
          </a:p>
        </p:txBody>
      </p:sp>
      <p:grpSp>
        <p:nvGrpSpPr>
          <p:cNvPr id="48" name="Group 47"/>
          <p:cNvGrpSpPr/>
          <p:nvPr/>
        </p:nvGrpSpPr>
        <p:grpSpPr>
          <a:xfrm>
            <a:off x="6096000" y="2438400"/>
            <a:ext cx="457200" cy="1340427"/>
            <a:chOff x="7543800" y="1936173"/>
            <a:chExt cx="457200" cy="1340427"/>
          </a:xfrm>
        </p:grpSpPr>
        <p:sp>
          <p:nvSpPr>
            <p:cNvPr id="49" name="TextBox 48"/>
            <p:cNvSpPr txBox="1"/>
            <p:nvPr/>
          </p:nvSpPr>
          <p:spPr>
            <a:xfrm>
              <a:off x="7543800" y="1936173"/>
              <a:ext cx="457200" cy="523220"/>
            </a:xfrm>
            <a:prstGeom prst="rect">
              <a:avLst/>
            </a:prstGeom>
            <a:noFill/>
          </p:spPr>
          <p:txBody>
            <a:bodyPr wrap="square" rtlCol="0">
              <a:spAutoFit/>
            </a:bodyPr>
            <a:lstStyle/>
            <a:p>
              <a:pPr marL="171450" indent="-171450"/>
              <a:r>
                <a:rPr lang="en-US" sz="2800" dirty="0" smtClean="0"/>
                <a:t>1</a:t>
              </a:r>
            </a:p>
          </p:txBody>
        </p:sp>
        <p:sp>
          <p:nvSpPr>
            <p:cNvPr id="50" name="TextBox 49"/>
            <p:cNvSpPr txBox="1"/>
            <p:nvPr/>
          </p:nvSpPr>
          <p:spPr>
            <a:xfrm>
              <a:off x="7543800" y="2403553"/>
              <a:ext cx="457200" cy="523220"/>
            </a:xfrm>
            <a:prstGeom prst="rect">
              <a:avLst/>
            </a:prstGeom>
            <a:noFill/>
          </p:spPr>
          <p:txBody>
            <a:bodyPr wrap="square" rtlCol="0">
              <a:spAutoFit/>
            </a:bodyPr>
            <a:lstStyle/>
            <a:p>
              <a:pPr marL="171450" indent="-171450"/>
              <a:r>
                <a:rPr lang="en-US" sz="2800" dirty="0" smtClean="0"/>
                <a:t>2</a:t>
              </a:r>
            </a:p>
          </p:txBody>
        </p:sp>
        <p:sp>
          <p:nvSpPr>
            <p:cNvPr id="51" name="TextBox 50"/>
            <p:cNvSpPr txBox="1"/>
            <p:nvPr/>
          </p:nvSpPr>
          <p:spPr>
            <a:xfrm>
              <a:off x="7543800" y="2753380"/>
              <a:ext cx="457200" cy="523220"/>
            </a:xfrm>
            <a:prstGeom prst="rect">
              <a:avLst/>
            </a:prstGeom>
            <a:noFill/>
          </p:spPr>
          <p:txBody>
            <a:bodyPr wrap="square" rtlCol="0">
              <a:spAutoFit/>
            </a:bodyPr>
            <a:lstStyle/>
            <a:p>
              <a:pPr marL="171450" indent="-171450"/>
              <a:r>
                <a:rPr lang="en-US" sz="2800" dirty="0" smtClean="0"/>
                <a:t>3</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1000"/>
                                        <p:tgtEl>
                                          <p:spTgt spid="12"/>
                                        </p:tgtEl>
                                      </p:cBhvr>
                                    </p:animEffect>
                                  </p:childTnLst>
                                </p:cTn>
                              </p:par>
                              <p:par>
                                <p:cTn id="23" presetID="22" presetClass="entr" presetSubtype="1" fill="hold" nodeType="withEffect">
                                  <p:stCondLst>
                                    <p:cond delay="0"/>
                                  </p:stCondLst>
                                  <p:childTnLst>
                                    <p:set>
                                      <p:cBhvr>
                                        <p:cTn id="24" dur="1" fill="hold">
                                          <p:stCondLst>
                                            <p:cond delay="0"/>
                                          </p:stCondLst>
                                        </p:cTn>
                                        <p:tgtEl>
                                          <p:spTgt spid="160769"/>
                                        </p:tgtEl>
                                        <p:attrNameLst>
                                          <p:attrName>style.visibility</p:attrName>
                                        </p:attrNameLst>
                                      </p:cBhvr>
                                      <p:to>
                                        <p:strVal val="visible"/>
                                      </p:to>
                                    </p:set>
                                    <p:animEffect transition="in" filter="wipe(up)">
                                      <p:cBhvr>
                                        <p:cTn id="25" dur="1000"/>
                                        <p:tgtEl>
                                          <p:spTgt spid="16076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mph" presetSubtype="0" fill="hold" nodeType="clickEffect">
                                  <p:stCondLst>
                                    <p:cond delay="0"/>
                                  </p:stCondLst>
                                  <p:childTnLst>
                                    <p:animScale>
                                      <p:cBhvr>
                                        <p:cTn id="29" dur="2000" fill="hold"/>
                                        <p:tgtEl>
                                          <p:spTgt spid="160769"/>
                                        </p:tgtEl>
                                      </p:cBhvr>
                                      <p:by x="250000" y="250000"/>
                                    </p:animScale>
                                  </p:childTnLst>
                                </p:cTn>
                              </p:par>
                              <p:par>
                                <p:cTn id="30" presetID="64" presetClass="path" presetSubtype="0" accel="50000" decel="50000" fill="hold" nodeType="withEffect">
                                  <p:stCondLst>
                                    <p:cond delay="0"/>
                                  </p:stCondLst>
                                  <p:childTnLst>
                                    <p:animMotion origin="layout" path="M -3.33333E-6 0 L 0.4875 -0.39514 " pathEditMode="relative" rAng="0" ptsTypes="AA">
                                      <p:cBhvr>
                                        <p:cTn id="31" dur="2000" fill="hold"/>
                                        <p:tgtEl>
                                          <p:spTgt spid="160769"/>
                                        </p:tgtEl>
                                        <p:attrNameLst>
                                          <p:attrName>ppt_x</p:attrName>
                                          <p:attrName>ppt_y</p:attrName>
                                        </p:attrNameLst>
                                      </p:cBhvr>
                                      <p:rCtr x="244" y="-198"/>
                                    </p:animMotion>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20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right)">
                                      <p:cBhvr>
                                        <p:cTn id="41" dur="20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2000"/>
                                        <p:tgtEl>
                                          <p:spTgt spid="26"/>
                                        </p:tgtEl>
                                      </p:cBhvr>
                                    </p:animEffect>
                                    <p:set>
                                      <p:cBhvr>
                                        <p:cTn id="46" dur="1" fill="hold">
                                          <p:stCondLst>
                                            <p:cond delay="1999"/>
                                          </p:stCondLst>
                                        </p:cTn>
                                        <p:tgtEl>
                                          <p:spTgt spid="26"/>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2000"/>
                                        <p:tgtEl>
                                          <p:spTgt spid="22"/>
                                        </p:tgtEl>
                                      </p:cBhvr>
                                    </p:animEffect>
                                    <p:set>
                                      <p:cBhvr>
                                        <p:cTn id="49" dur="1" fill="hold">
                                          <p:stCondLst>
                                            <p:cond delay="1999"/>
                                          </p:stCondLst>
                                        </p:cTn>
                                        <p:tgtEl>
                                          <p:spTgt spid="22"/>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2000"/>
                                        <p:tgtEl>
                                          <p:spTgt spid="160769"/>
                                        </p:tgtEl>
                                      </p:cBhvr>
                                    </p:animEffect>
                                    <p:set>
                                      <p:cBhvr>
                                        <p:cTn id="52" dur="1" fill="hold">
                                          <p:stCondLst>
                                            <p:cond delay="1999"/>
                                          </p:stCondLst>
                                        </p:cTn>
                                        <p:tgtEl>
                                          <p:spTgt spid="160769"/>
                                        </p:tgtEl>
                                        <p:attrNameLst>
                                          <p:attrName>style.visibility</p:attrName>
                                        </p:attrNameLst>
                                      </p:cBhvr>
                                      <p:to>
                                        <p:strVal val="hidden"/>
                                      </p:to>
                                    </p:set>
                                  </p:childTnLst>
                                </p:cTn>
                              </p:par>
                              <p:par>
                                <p:cTn id="53" presetID="22" presetClass="entr" presetSubtype="1"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up)">
                                      <p:cBhvr>
                                        <p:cTn id="55" dur="10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up)">
                                      <p:cBhvr>
                                        <p:cTn id="60" dur="1000"/>
                                        <p:tgtEl>
                                          <p:spTgt spid="15"/>
                                        </p:tgtEl>
                                      </p:cBhvr>
                                    </p:animEffect>
                                  </p:childTnLst>
                                </p:cTn>
                              </p:par>
                              <p:par>
                                <p:cTn id="61" presetID="22" presetClass="entr" presetSubtype="1" fill="hold" nodeType="withEffect">
                                  <p:stCondLst>
                                    <p:cond delay="0"/>
                                  </p:stCondLst>
                                  <p:childTnLst>
                                    <p:set>
                                      <p:cBhvr>
                                        <p:cTn id="62" dur="1" fill="hold">
                                          <p:stCondLst>
                                            <p:cond delay="0"/>
                                          </p:stCondLst>
                                        </p:cTn>
                                        <p:tgtEl>
                                          <p:spTgt spid="160770"/>
                                        </p:tgtEl>
                                        <p:attrNameLst>
                                          <p:attrName>style.visibility</p:attrName>
                                        </p:attrNameLst>
                                      </p:cBhvr>
                                      <p:to>
                                        <p:strVal val="visible"/>
                                      </p:to>
                                    </p:set>
                                    <p:animEffect transition="in" filter="wipe(up)">
                                      <p:cBhvr>
                                        <p:cTn id="63" dur="1000"/>
                                        <p:tgtEl>
                                          <p:spTgt spid="160770"/>
                                        </p:tgtEl>
                                      </p:cBhvr>
                                    </p:animEffect>
                                  </p:childTnLst>
                                </p:cTn>
                              </p:par>
                            </p:childTnLst>
                          </p:cTn>
                        </p:par>
                      </p:childTnLst>
                    </p:cTn>
                  </p:par>
                  <p:par>
                    <p:cTn id="64" fill="hold">
                      <p:stCondLst>
                        <p:cond delay="indefinite"/>
                      </p:stCondLst>
                      <p:childTnLst>
                        <p:par>
                          <p:cTn id="65" fill="hold">
                            <p:stCondLst>
                              <p:cond delay="0"/>
                            </p:stCondLst>
                            <p:childTnLst>
                              <p:par>
                                <p:cTn id="66" presetID="64" presetClass="path" presetSubtype="0" accel="50000" decel="50000" fill="hold" nodeType="clickEffect">
                                  <p:stCondLst>
                                    <p:cond delay="0"/>
                                  </p:stCondLst>
                                  <p:childTnLst>
                                    <p:animMotion origin="layout" path="M 0 0  L 0 -0.33333  E" pathEditMode="relative" ptsTypes="">
                                      <p:cBhvr>
                                        <p:cTn id="67" dur="2000" fill="hold"/>
                                        <p:tgtEl>
                                          <p:spTgt spid="160770"/>
                                        </p:tgtEl>
                                        <p:attrNameLst>
                                          <p:attrName>ppt_x</p:attrName>
                                          <p:attrName>ppt_y</p:attrName>
                                        </p:attrNameLst>
                                      </p:cBhvr>
                                    </p:animMotion>
                                  </p:childTnLst>
                                </p:cTn>
                              </p:par>
                              <p:par>
                                <p:cTn id="68" presetID="6" presetClass="emph" presetSubtype="0" fill="hold" nodeType="withEffect">
                                  <p:stCondLst>
                                    <p:cond delay="0"/>
                                  </p:stCondLst>
                                  <p:childTnLst>
                                    <p:animScale>
                                      <p:cBhvr>
                                        <p:cTn id="69" dur="2000" fill="hold"/>
                                        <p:tgtEl>
                                          <p:spTgt spid="160770"/>
                                        </p:tgtEl>
                                      </p:cBhvr>
                                      <p:by x="250000" y="250000"/>
                                    </p:animScale>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wipe(down)">
                                      <p:cBhvr>
                                        <p:cTn id="74" dur="20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wipe(down)">
                                      <p:cBhvr>
                                        <p:cTn id="79" dur="2000"/>
                                        <p:tgtEl>
                                          <p:spTgt spid="3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2000"/>
                                        <p:tgtEl>
                                          <p:spTgt spid="31"/>
                                        </p:tgtEl>
                                      </p:cBhvr>
                                    </p:animEffect>
                                    <p:set>
                                      <p:cBhvr>
                                        <p:cTn id="84" dur="1" fill="hold">
                                          <p:stCondLst>
                                            <p:cond delay="1999"/>
                                          </p:stCondLst>
                                        </p:cTn>
                                        <p:tgtEl>
                                          <p:spTgt spid="31"/>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2000"/>
                                        <p:tgtEl>
                                          <p:spTgt spid="35"/>
                                        </p:tgtEl>
                                      </p:cBhvr>
                                    </p:animEffect>
                                    <p:set>
                                      <p:cBhvr>
                                        <p:cTn id="87" dur="1" fill="hold">
                                          <p:stCondLst>
                                            <p:cond delay="1999"/>
                                          </p:stCondLst>
                                        </p:cTn>
                                        <p:tgtEl>
                                          <p:spTgt spid="35"/>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2000"/>
                                        <p:tgtEl>
                                          <p:spTgt spid="160770"/>
                                        </p:tgtEl>
                                      </p:cBhvr>
                                    </p:animEffect>
                                    <p:set>
                                      <p:cBhvr>
                                        <p:cTn id="90" dur="1" fill="hold">
                                          <p:stCondLst>
                                            <p:cond delay="1999"/>
                                          </p:stCondLst>
                                        </p:cTn>
                                        <p:tgtEl>
                                          <p:spTgt spid="160770"/>
                                        </p:tgtEl>
                                        <p:attrNameLst>
                                          <p:attrName>style.visibility</p:attrName>
                                        </p:attrNameLst>
                                      </p:cBhvr>
                                      <p:to>
                                        <p:strVal val="hidden"/>
                                      </p:to>
                                    </p:set>
                                  </p:childTnLst>
                                </p:cTn>
                              </p:par>
                              <p:par>
                                <p:cTn id="91" presetID="22" presetClass="entr" presetSubtype="1" fill="hold" nodeType="withEffect">
                                  <p:stCondLst>
                                    <p:cond delay="0"/>
                                  </p:stCondLst>
                                  <p:childTnLst>
                                    <p:set>
                                      <p:cBhvr>
                                        <p:cTn id="92" dur="1" fill="hold">
                                          <p:stCondLst>
                                            <p:cond delay="0"/>
                                          </p:stCondLst>
                                        </p:cTn>
                                        <p:tgtEl>
                                          <p:spTgt spid="28"/>
                                        </p:tgtEl>
                                        <p:attrNameLst>
                                          <p:attrName>style.visibility</p:attrName>
                                        </p:attrNameLst>
                                      </p:cBhvr>
                                      <p:to>
                                        <p:strVal val="visible"/>
                                      </p:to>
                                    </p:set>
                                    <p:animEffect transition="in" filter="wipe(up)">
                                      <p:cBhvr>
                                        <p:cTn id="93" dur="1000"/>
                                        <p:tgtEl>
                                          <p:spTgt spid="2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16"/>
                                        </p:tgtEl>
                                        <p:attrNameLst>
                                          <p:attrName>style.visibility</p:attrName>
                                        </p:attrNameLst>
                                      </p:cBhvr>
                                      <p:to>
                                        <p:strVal val="visible"/>
                                      </p:to>
                                    </p:set>
                                    <p:animEffect transition="in" filter="wipe(up)">
                                      <p:cBhvr>
                                        <p:cTn id="98" dur="1000"/>
                                        <p:tgtEl>
                                          <p:spTgt spid="16"/>
                                        </p:tgtEl>
                                      </p:cBhvr>
                                    </p:animEffect>
                                  </p:childTnLst>
                                </p:cTn>
                              </p:par>
                              <p:par>
                                <p:cTn id="99" presetID="22" presetClass="entr" presetSubtype="1" fill="hold" nodeType="withEffect">
                                  <p:stCondLst>
                                    <p:cond delay="0"/>
                                  </p:stCondLst>
                                  <p:childTnLst>
                                    <p:set>
                                      <p:cBhvr>
                                        <p:cTn id="100" dur="1" fill="hold">
                                          <p:stCondLst>
                                            <p:cond delay="0"/>
                                          </p:stCondLst>
                                        </p:cTn>
                                        <p:tgtEl>
                                          <p:spTgt spid="160771"/>
                                        </p:tgtEl>
                                        <p:attrNameLst>
                                          <p:attrName>style.visibility</p:attrName>
                                        </p:attrNameLst>
                                      </p:cBhvr>
                                      <p:to>
                                        <p:strVal val="visible"/>
                                      </p:to>
                                    </p:set>
                                    <p:animEffect transition="in" filter="wipe(up)">
                                      <p:cBhvr>
                                        <p:cTn id="101" dur="1000"/>
                                        <p:tgtEl>
                                          <p:spTgt spid="160771"/>
                                        </p:tgtEl>
                                      </p:cBhvr>
                                    </p:animEffect>
                                  </p:childTnLst>
                                </p:cTn>
                              </p:par>
                            </p:childTnLst>
                          </p:cTn>
                        </p:par>
                      </p:childTnLst>
                    </p:cTn>
                  </p:par>
                  <p:par>
                    <p:cTn id="102" fill="hold">
                      <p:stCondLst>
                        <p:cond delay="indefinite"/>
                      </p:stCondLst>
                      <p:childTnLst>
                        <p:par>
                          <p:cTn id="103" fill="hold">
                            <p:stCondLst>
                              <p:cond delay="0"/>
                            </p:stCondLst>
                            <p:childTnLst>
                              <p:par>
                                <p:cTn id="104" presetID="64" presetClass="path" presetSubtype="0" accel="50000" decel="50000" fill="hold" nodeType="clickEffect">
                                  <p:stCondLst>
                                    <p:cond delay="0"/>
                                  </p:stCondLst>
                                  <p:childTnLst>
                                    <p:animMotion origin="layout" path="M 3.33333E-6 3.7037E-6 L -0.39167 -0.39144 " pathEditMode="relative" rAng="0" ptsTypes="AA">
                                      <p:cBhvr>
                                        <p:cTn id="105" dur="2000" fill="hold"/>
                                        <p:tgtEl>
                                          <p:spTgt spid="160771"/>
                                        </p:tgtEl>
                                        <p:attrNameLst>
                                          <p:attrName>ppt_x</p:attrName>
                                          <p:attrName>ppt_y</p:attrName>
                                        </p:attrNameLst>
                                      </p:cBhvr>
                                      <p:rCtr x="-196" y="-196"/>
                                    </p:animMotion>
                                  </p:childTnLst>
                                </p:cTn>
                              </p:par>
                              <p:par>
                                <p:cTn id="106" presetID="6" presetClass="emph" presetSubtype="0" fill="hold" nodeType="withEffect">
                                  <p:stCondLst>
                                    <p:cond delay="0"/>
                                  </p:stCondLst>
                                  <p:childTnLst>
                                    <p:animScale>
                                      <p:cBhvr>
                                        <p:cTn id="107" dur="2000" fill="hold"/>
                                        <p:tgtEl>
                                          <p:spTgt spid="160771"/>
                                        </p:tgtEl>
                                      </p:cBhvr>
                                      <p:by x="250000" y="250000"/>
                                    </p:animScale>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wipe(down)">
                                      <p:cBhvr>
                                        <p:cTn id="112" dur="500"/>
                                        <p:tgtEl>
                                          <p:spTgt spid="4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nodeType="clickEffect">
                                  <p:stCondLst>
                                    <p:cond delay="0"/>
                                  </p:stCondLst>
                                  <p:childTnLst>
                                    <p:set>
                                      <p:cBhvr>
                                        <p:cTn id="116" dur="1" fill="hold">
                                          <p:stCondLst>
                                            <p:cond delay="0"/>
                                          </p:stCondLst>
                                        </p:cTn>
                                        <p:tgtEl>
                                          <p:spTgt spid="48"/>
                                        </p:tgtEl>
                                        <p:attrNameLst>
                                          <p:attrName>style.visibility</p:attrName>
                                        </p:attrNameLst>
                                      </p:cBhvr>
                                      <p:to>
                                        <p:strVal val="visible"/>
                                      </p:to>
                                    </p:set>
                                    <p:animEffect transition="in" filter="wipe(down)">
                                      <p:cBhvr>
                                        <p:cTn id="117" dur="2000"/>
                                        <p:tgtEl>
                                          <p:spTgt spid="48"/>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nodeType="clickEffect">
                                  <p:stCondLst>
                                    <p:cond delay="0"/>
                                  </p:stCondLst>
                                  <p:childTnLst>
                                    <p:animEffect transition="out" filter="fade">
                                      <p:cBhvr>
                                        <p:cTn id="121" dur="2000"/>
                                        <p:tgtEl>
                                          <p:spTgt spid="160771"/>
                                        </p:tgtEl>
                                      </p:cBhvr>
                                    </p:animEffect>
                                    <p:set>
                                      <p:cBhvr>
                                        <p:cTn id="122" dur="1" fill="hold">
                                          <p:stCondLst>
                                            <p:cond delay="1999"/>
                                          </p:stCondLst>
                                        </p:cTn>
                                        <p:tgtEl>
                                          <p:spTgt spid="160771"/>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2000"/>
                                        <p:tgtEl>
                                          <p:spTgt spid="48"/>
                                        </p:tgtEl>
                                      </p:cBhvr>
                                    </p:animEffect>
                                    <p:set>
                                      <p:cBhvr>
                                        <p:cTn id="125" dur="1" fill="hold">
                                          <p:stCondLst>
                                            <p:cond delay="1999"/>
                                          </p:stCondLst>
                                        </p:cTn>
                                        <p:tgtEl>
                                          <p:spTgt spid="48"/>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2000"/>
                                        <p:tgtEl>
                                          <p:spTgt spid="45"/>
                                        </p:tgtEl>
                                      </p:cBhvr>
                                    </p:animEffect>
                                    <p:set>
                                      <p:cBhvr>
                                        <p:cTn id="128" dur="1" fill="hold">
                                          <p:stCondLst>
                                            <p:cond delay="1999"/>
                                          </p:stCondLst>
                                        </p:cTn>
                                        <p:tgtEl>
                                          <p:spTgt spid="45"/>
                                        </p:tgtEl>
                                        <p:attrNameLst>
                                          <p:attrName>style.visibility</p:attrName>
                                        </p:attrNameLst>
                                      </p:cBhvr>
                                      <p:to>
                                        <p:strVal val="hidden"/>
                                      </p:to>
                                    </p:set>
                                  </p:childTnLst>
                                </p:cTn>
                              </p:par>
                              <p:par>
                                <p:cTn id="129" presetID="10" presetClass="entr" presetSubtype="0" fill="hold" nodeType="withEffect">
                                  <p:stCondLst>
                                    <p:cond delay="0"/>
                                  </p:stCondLst>
                                  <p:childTnLst>
                                    <p:set>
                                      <p:cBhvr>
                                        <p:cTn id="130" dur="1" fill="hold">
                                          <p:stCondLst>
                                            <p:cond delay="0"/>
                                          </p:stCondLst>
                                        </p:cTn>
                                        <p:tgtEl>
                                          <p:spTgt spid="39"/>
                                        </p:tgtEl>
                                        <p:attrNameLst>
                                          <p:attrName>style.visibility</p:attrName>
                                        </p:attrNameLst>
                                      </p:cBhvr>
                                      <p:to>
                                        <p:strVal val="visible"/>
                                      </p:to>
                                    </p:set>
                                    <p:animEffect transition="in" filter="fade">
                                      <p:cBhvr>
                                        <p:cTn id="131" dur="1000"/>
                                        <p:tgtEl>
                                          <p:spTgt spid="39"/>
                                        </p:tgtEl>
                                      </p:cBhvr>
                                    </p:animEffect>
                                  </p:childTnLst>
                                </p:cTn>
                              </p:par>
                            </p:childTnLst>
                          </p:cTn>
                        </p:par>
                      </p:childTnLst>
                    </p:cTn>
                  </p:par>
                  <p:par>
                    <p:cTn id="132" fill="hold">
                      <p:stCondLst>
                        <p:cond delay="indefinite"/>
                      </p:stCondLst>
                      <p:childTnLst>
                        <p:par>
                          <p:cTn id="133" fill="hold">
                            <p:stCondLst>
                              <p:cond delay="0"/>
                            </p:stCondLst>
                            <p:childTnLst>
                              <p:par>
                                <p:cTn id="134" presetID="26" presetClass="entr" presetSubtype="0" fill="hold" grpId="0" nodeType="clickEffect">
                                  <p:stCondLst>
                                    <p:cond delay="0"/>
                                  </p:stCondLst>
                                  <p:childTnLst>
                                    <p:set>
                                      <p:cBhvr>
                                        <p:cTn id="135" dur="1" fill="hold">
                                          <p:stCondLst>
                                            <p:cond delay="0"/>
                                          </p:stCondLst>
                                        </p:cTn>
                                        <p:tgtEl>
                                          <p:spTgt spid="40"/>
                                        </p:tgtEl>
                                        <p:attrNameLst>
                                          <p:attrName>style.visibility</p:attrName>
                                        </p:attrNameLst>
                                      </p:cBhvr>
                                      <p:to>
                                        <p:strVal val="visible"/>
                                      </p:to>
                                    </p:set>
                                    <p:animEffect transition="in" filter="wipe(down)">
                                      <p:cBhvr>
                                        <p:cTn id="136" dur="290">
                                          <p:stCondLst>
                                            <p:cond delay="0"/>
                                          </p:stCondLst>
                                        </p:cTn>
                                        <p:tgtEl>
                                          <p:spTgt spid="40"/>
                                        </p:tgtEl>
                                      </p:cBhvr>
                                    </p:animEffect>
                                    <p:anim calcmode="lin" valueType="num">
                                      <p:cBhvr>
                                        <p:cTn id="137" dur="911"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38" dur="332"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39" dur="332" tmFilter="0, 0; 0.125,0.2665; 0.25,0.4; 0.375,0.465; 0.5,0.5;  0.625,0.535; 0.75,0.6; 0.875,0.7335; 1,1">
                                          <p:stCondLst>
                                            <p:cond delay="332"/>
                                          </p:stCondLst>
                                        </p:cTn>
                                        <p:tgtEl>
                                          <p:spTgt spid="40"/>
                                        </p:tgtEl>
                                        <p:attrNameLst>
                                          <p:attrName>ppt_y</p:attrName>
                                        </p:attrNameLst>
                                      </p:cBhvr>
                                      <p:tavLst>
                                        <p:tav tm="0" fmla="#ppt_y-sin(pi*$)/9">
                                          <p:val>
                                            <p:fltVal val="0"/>
                                          </p:val>
                                        </p:tav>
                                        <p:tav tm="100000">
                                          <p:val>
                                            <p:fltVal val="1"/>
                                          </p:val>
                                        </p:tav>
                                      </p:tavLst>
                                    </p:anim>
                                    <p:anim calcmode="lin" valueType="num">
                                      <p:cBhvr>
                                        <p:cTn id="140" dur="166" tmFilter="0, 0; 0.125,0.2665; 0.25,0.4; 0.375,0.465; 0.5,0.5;  0.625,0.535; 0.75,0.6; 0.875,0.7335; 1,1">
                                          <p:stCondLst>
                                            <p:cond delay="662"/>
                                          </p:stCondLst>
                                        </p:cTn>
                                        <p:tgtEl>
                                          <p:spTgt spid="40"/>
                                        </p:tgtEl>
                                        <p:attrNameLst>
                                          <p:attrName>ppt_y</p:attrName>
                                        </p:attrNameLst>
                                      </p:cBhvr>
                                      <p:tavLst>
                                        <p:tav tm="0" fmla="#ppt_y-sin(pi*$)/27">
                                          <p:val>
                                            <p:fltVal val="0"/>
                                          </p:val>
                                        </p:tav>
                                        <p:tav tm="100000">
                                          <p:val>
                                            <p:fltVal val="1"/>
                                          </p:val>
                                        </p:tav>
                                      </p:tavLst>
                                    </p:anim>
                                    <p:anim calcmode="lin" valueType="num">
                                      <p:cBhvr>
                                        <p:cTn id="141" dur="82" tmFilter="0, 0; 0.125,0.2665; 0.25,0.4; 0.375,0.465; 0.5,0.5;  0.625,0.535; 0.75,0.6; 0.875,0.7335; 1,1">
                                          <p:stCondLst>
                                            <p:cond delay="828"/>
                                          </p:stCondLst>
                                        </p:cTn>
                                        <p:tgtEl>
                                          <p:spTgt spid="40"/>
                                        </p:tgtEl>
                                        <p:attrNameLst>
                                          <p:attrName>ppt_y</p:attrName>
                                        </p:attrNameLst>
                                      </p:cBhvr>
                                      <p:tavLst>
                                        <p:tav tm="0" fmla="#ppt_y-sin(pi*$)/81">
                                          <p:val>
                                            <p:fltVal val="0"/>
                                          </p:val>
                                        </p:tav>
                                        <p:tav tm="100000">
                                          <p:val>
                                            <p:fltVal val="1"/>
                                          </p:val>
                                        </p:tav>
                                      </p:tavLst>
                                    </p:anim>
                                    <p:animScale>
                                      <p:cBhvr>
                                        <p:cTn id="142" dur="13">
                                          <p:stCondLst>
                                            <p:cond delay="325"/>
                                          </p:stCondLst>
                                        </p:cTn>
                                        <p:tgtEl>
                                          <p:spTgt spid="40"/>
                                        </p:tgtEl>
                                      </p:cBhvr>
                                      <p:to x="100000" y="60000"/>
                                    </p:animScale>
                                    <p:animScale>
                                      <p:cBhvr>
                                        <p:cTn id="143" dur="83" decel="50000">
                                          <p:stCondLst>
                                            <p:cond delay="338"/>
                                          </p:stCondLst>
                                        </p:cTn>
                                        <p:tgtEl>
                                          <p:spTgt spid="40"/>
                                        </p:tgtEl>
                                      </p:cBhvr>
                                      <p:to x="100000" y="100000"/>
                                    </p:animScale>
                                    <p:animScale>
                                      <p:cBhvr>
                                        <p:cTn id="144" dur="13">
                                          <p:stCondLst>
                                            <p:cond delay="656"/>
                                          </p:stCondLst>
                                        </p:cTn>
                                        <p:tgtEl>
                                          <p:spTgt spid="40"/>
                                        </p:tgtEl>
                                      </p:cBhvr>
                                      <p:to x="100000" y="80000"/>
                                    </p:animScale>
                                    <p:animScale>
                                      <p:cBhvr>
                                        <p:cTn id="145" dur="83" decel="50000">
                                          <p:stCondLst>
                                            <p:cond delay="669"/>
                                          </p:stCondLst>
                                        </p:cTn>
                                        <p:tgtEl>
                                          <p:spTgt spid="40"/>
                                        </p:tgtEl>
                                      </p:cBhvr>
                                      <p:to x="100000" y="100000"/>
                                    </p:animScale>
                                    <p:animScale>
                                      <p:cBhvr>
                                        <p:cTn id="146" dur="13">
                                          <p:stCondLst>
                                            <p:cond delay="821"/>
                                          </p:stCondLst>
                                        </p:cTn>
                                        <p:tgtEl>
                                          <p:spTgt spid="40"/>
                                        </p:tgtEl>
                                      </p:cBhvr>
                                      <p:to x="100000" y="90000"/>
                                    </p:animScale>
                                    <p:animScale>
                                      <p:cBhvr>
                                        <p:cTn id="147" dur="83" decel="50000">
                                          <p:stCondLst>
                                            <p:cond delay="834"/>
                                          </p:stCondLst>
                                        </p:cTn>
                                        <p:tgtEl>
                                          <p:spTgt spid="40"/>
                                        </p:tgtEl>
                                      </p:cBhvr>
                                      <p:to x="100000" y="100000"/>
                                    </p:animScale>
                                    <p:animScale>
                                      <p:cBhvr>
                                        <p:cTn id="148" dur="13">
                                          <p:stCondLst>
                                            <p:cond delay="904"/>
                                          </p:stCondLst>
                                        </p:cTn>
                                        <p:tgtEl>
                                          <p:spTgt spid="40"/>
                                        </p:tgtEl>
                                      </p:cBhvr>
                                      <p:to x="100000" y="95000"/>
                                    </p:animScale>
                                    <p:animScale>
                                      <p:cBhvr>
                                        <p:cTn id="149" dur="83" decel="50000">
                                          <p:stCondLst>
                                            <p:cond delay="917"/>
                                          </p:stCondLst>
                                        </p:cTn>
                                        <p:tgtEl>
                                          <p:spTgt spid="40"/>
                                        </p:tgtEl>
                                      </p:cBhvr>
                                      <p:to x="100000" y="100000"/>
                                    </p:animScale>
                                  </p:childTnLst>
                                </p:cTn>
                              </p:par>
                            </p:childTnLst>
                          </p:cTn>
                        </p:par>
                        <p:par>
                          <p:cTn id="150" fill="hold">
                            <p:stCondLst>
                              <p:cond delay="1000"/>
                            </p:stCondLst>
                            <p:childTnLst>
                              <p:par>
                                <p:cTn id="151" presetID="10" presetClass="exit" presetSubtype="0" fill="hold" grpId="1" nodeType="afterEffect">
                                  <p:stCondLst>
                                    <p:cond delay="0"/>
                                  </p:stCondLst>
                                  <p:childTnLst>
                                    <p:animEffect transition="out" filter="fade">
                                      <p:cBhvr>
                                        <p:cTn id="152" dur="1000"/>
                                        <p:tgtEl>
                                          <p:spTgt spid="40"/>
                                        </p:tgtEl>
                                      </p:cBhvr>
                                    </p:animEffect>
                                    <p:set>
                                      <p:cBhvr>
                                        <p:cTn id="153" dur="1" fill="hold">
                                          <p:stCondLst>
                                            <p:cond delay="999"/>
                                          </p:stCondLst>
                                        </p:cTn>
                                        <p:tgtEl>
                                          <p:spTgt spid="40"/>
                                        </p:tgtEl>
                                        <p:attrNameLst>
                                          <p:attrName>style.visibility</p:attrName>
                                        </p:attrNameLst>
                                      </p:cBhvr>
                                      <p:to>
                                        <p:strVal val="hidden"/>
                                      </p:to>
                                    </p:set>
                                  </p:childTnLst>
                                </p:cTn>
                              </p:par>
                            </p:childTnLst>
                          </p:cTn>
                        </p:par>
                        <p:par>
                          <p:cTn id="154" fill="hold">
                            <p:stCondLst>
                              <p:cond delay="2000"/>
                            </p:stCondLst>
                            <p:childTnLst>
                              <p:par>
                                <p:cTn id="155" presetID="26" presetClass="entr" presetSubtype="0" fill="hold" grpId="0" nodeType="afterEffect">
                                  <p:stCondLst>
                                    <p:cond delay="0"/>
                                  </p:stCondLst>
                                  <p:childTnLst>
                                    <p:set>
                                      <p:cBhvr>
                                        <p:cTn id="156" dur="1" fill="hold">
                                          <p:stCondLst>
                                            <p:cond delay="0"/>
                                          </p:stCondLst>
                                        </p:cTn>
                                        <p:tgtEl>
                                          <p:spTgt spid="41"/>
                                        </p:tgtEl>
                                        <p:attrNameLst>
                                          <p:attrName>style.visibility</p:attrName>
                                        </p:attrNameLst>
                                      </p:cBhvr>
                                      <p:to>
                                        <p:strVal val="visible"/>
                                      </p:to>
                                    </p:set>
                                    <p:animEffect transition="in" filter="wipe(down)">
                                      <p:cBhvr>
                                        <p:cTn id="157" dur="290">
                                          <p:stCondLst>
                                            <p:cond delay="0"/>
                                          </p:stCondLst>
                                        </p:cTn>
                                        <p:tgtEl>
                                          <p:spTgt spid="41"/>
                                        </p:tgtEl>
                                      </p:cBhvr>
                                    </p:animEffect>
                                    <p:anim calcmode="lin" valueType="num">
                                      <p:cBhvr>
                                        <p:cTn id="158" dur="911"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59" dur="332"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60" dur="332" tmFilter="0, 0; 0.125,0.2665; 0.25,0.4; 0.375,0.465; 0.5,0.5;  0.625,0.535; 0.75,0.6; 0.875,0.7335; 1,1">
                                          <p:stCondLst>
                                            <p:cond delay="332"/>
                                          </p:stCondLst>
                                        </p:cTn>
                                        <p:tgtEl>
                                          <p:spTgt spid="41"/>
                                        </p:tgtEl>
                                        <p:attrNameLst>
                                          <p:attrName>ppt_y</p:attrName>
                                        </p:attrNameLst>
                                      </p:cBhvr>
                                      <p:tavLst>
                                        <p:tav tm="0" fmla="#ppt_y-sin(pi*$)/9">
                                          <p:val>
                                            <p:fltVal val="0"/>
                                          </p:val>
                                        </p:tav>
                                        <p:tav tm="100000">
                                          <p:val>
                                            <p:fltVal val="1"/>
                                          </p:val>
                                        </p:tav>
                                      </p:tavLst>
                                    </p:anim>
                                    <p:anim calcmode="lin" valueType="num">
                                      <p:cBhvr>
                                        <p:cTn id="161" dur="166" tmFilter="0, 0; 0.125,0.2665; 0.25,0.4; 0.375,0.465; 0.5,0.5;  0.625,0.535; 0.75,0.6; 0.875,0.7335; 1,1">
                                          <p:stCondLst>
                                            <p:cond delay="662"/>
                                          </p:stCondLst>
                                        </p:cTn>
                                        <p:tgtEl>
                                          <p:spTgt spid="41"/>
                                        </p:tgtEl>
                                        <p:attrNameLst>
                                          <p:attrName>ppt_y</p:attrName>
                                        </p:attrNameLst>
                                      </p:cBhvr>
                                      <p:tavLst>
                                        <p:tav tm="0" fmla="#ppt_y-sin(pi*$)/27">
                                          <p:val>
                                            <p:fltVal val="0"/>
                                          </p:val>
                                        </p:tav>
                                        <p:tav tm="100000">
                                          <p:val>
                                            <p:fltVal val="1"/>
                                          </p:val>
                                        </p:tav>
                                      </p:tavLst>
                                    </p:anim>
                                    <p:anim calcmode="lin" valueType="num">
                                      <p:cBhvr>
                                        <p:cTn id="162" dur="82" tmFilter="0, 0; 0.125,0.2665; 0.25,0.4; 0.375,0.465; 0.5,0.5;  0.625,0.535; 0.75,0.6; 0.875,0.7335; 1,1">
                                          <p:stCondLst>
                                            <p:cond delay="828"/>
                                          </p:stCondLst>
                                        </p:cTn>
                                        <p:tgtEl>
                                          <p:spTgt spid="41"/>
                                        </p:tgtEl>
                                        <p:attrNameLst>
                                          <p:attrName>ppt_y</p:attrName>
                                        </p:attrNameLst>
                                      </p:cBhvr>
                                      <p:tavLst>
                                        <p:tav tm="0" fmla="#ppt_y-sin(pi*$)/81">
                                          <p:val>
                                            <p:fltVal val="0"/>
                                          </p:val>
                                        </p:tav>
                                        <p:tav tm="100000">
                                          <p:val>
                                            <p:fltVal val="1"/>
                                          </p:val>
                                        </p:tav>
                                      </p:tavLst>
                                    </p:anim>
                                    <p:animScale>
                                      <p:cBhvr>
                                        <p:cTn id="163" dur="13">
                                          <p:stCondLst>
                                            <p:cond delay="325"/>
                                          </p:stCondLst>
                                        </p:cTn>
                                        <p:tgtEl>
                                          <p:spTgt spid="41"/>
                                        </p:tgtEl>
                                      </p:cBhvr>
                                      <p:to x="100000" y="60000"/>
                                    </p:animScale>
                                    <p:animScale>
                                      <p:cBhvr>
                                        <p:cTn id="164" dur="83" decel="50000">
                                          <p:stCondLst>
                                            <p:cond delay="338"/>
                                          </p:stCondLst>
                                        </p:cTn>
                                        <p:tgtEl>
                                          <p:spTgt spid="41"/>
                                        </p:tgtEl>
                                      </p:cBhvr>
                                      <p:to x="100000" y="100000"/>
                                    </p:animScale>
                                    <p:animScale>
                                      <p:cBhvr>
                                        <p:cTn id="165" dur="13">
                                          <p:stCondLst>
                                            <p:cond delay="656"/>
                                          </p:stCondLst>
                                        </p:cTn>
                                        <p:tgtEl>
                                          <p:spTgt spid="41"/>
                                        </p:tgtEl>
                                      </p:cBhvr>
                                      <p:to x="100000" y="80000"/>
                                    </p:animScale>
                                    <p:animScale>
                                      <p:cBhvr>
                                        <p:cTn id="166" dur="83" decel="50000">
                                          <p:stCondLst>
                                            <p:cond delay="669"/>
                                          </p:stCondLst>
                                        </p:cTn>
                                        <p:tgtEl>
                                          <p:spTgt spid="41"/>
                                        </p:tgtEl>
                                      </p:cBhvr>
                                      <p:to x="100000" y="100000"/>
                                    </p:animScale>
                                    <p:animScale>
                                      <p:cBhvr>
                                        <p:cTn id="167" dur="13">
                                          <p:stCondLst>
                                            <p:cond delay="821"/>
                                          </p:stCondLst>
                                        </p:cTn>
                                        <p:tgtEl>
                                          <p:spTgt spid="41"/>
                                        </p:tgtEl>
                                      </p:cBhvr>
                                      <p:to x="100000" y="90000"/>
                                    </p:animScale>
                                    <p:animScale>
                                      <p:cBhvr>
                                        <p:cTn id="168" dur="83" decel="50000">
                                          <p:stCondLst>
                                            <p:cond delay="834"/>
                                          </p:stCondLst>
                                        </p:cTn>
                                        <p:tgtEl>
                                          <p:spTgt spid="41"/>
                                        </p:tgtEl>
                                      </p:cBhvr>
                                      <p:to x="100000" y="100000"/>
                                    </p:animScale>
                                    <p:animScale>
                                      <p:cBhvr>
                                        <p:cTn id="169" dur="13">
                                          <p:stCondLst>
                                            <p:cond delay="904"/>
                                          </p:stCondLst>
                                        </p:cTn>
                                        <p:tgtEl>
                                          <p:spTgt spid="41"/>
                                        </p:tgtEl>
                                      </p:cBhvr>
                                      <p:to x="100000" y="95000"/>
                                    </p:animScale>
                                    <p:animScale>
                                      <p:cBhvr>
                                        <p:cTn id="170" dur="83" decel="50000">
                                          <p:stCondLst>
                                            <p:cond delay="917"/>
                                          </p:stCondLst>
                                        </p:cTn>
                                        <p:tgtEl>
                                          <p:spTgt spid="41"/>
                                        </p:tgtEl>
                                      </p:cBhvr>
                                      <p:to x="100000" y="100000"/>
                                    </p:animScale>
                                  </p:childTnLst>
                                </p:cTn>
                              </p:par>
                            </p:childTnLst>
                          </p:cTn>
                        </p:par>
                        <p:par>
                          <p:cTn id="171" fill="hold">
                            <p:stCondLst>
                              <p:cond delay="3000"/>
                            </p:stCondLst>
                            <p:childTnLst>
                              <p:par>
                                <p:cTn id="172" presetID="10" presetClass="exit" presetSubtype="0" fill="hold" grpId="1" nodeType="afterEffect">
                                  <p:stCondLst>
                                    <p:cond delay="0"/>
                                  </p:stCondLst>
                                  <p:childTnLst>
                                    <p:animEffect transition="out" filter="fade">
                                      <p:cBhvr>
                                        <p:cTn id="173" dur="1000"/>
                                        <p:tgtEl>
                                          <p:spTgt spid="41"/>
                                        </p:tgtEl>
                                      </p:cBhvr>
                                    </p:animEffect>
                                    <p:set>
                                      <p:cBhvr>
                                        <p:cTn id="174" dur="1" fill="hold">
                                          <p:stCondLst>
                                            <p:cond delay="999"/>
                                          </p:stCondLst>
                                        </p:cTn>
                                        <p:tgtEl>
                                          <p:spTgt spid="41"/>
                                        </p:tgtEl>
                                        <p:attrNameLst>
                                          <p:attrName>style.visibility</p:attrName>
                                        </p:attrNameLst>
                                      </p:cBhvr>
                                      <p:to>
                                        <p:strVal val="hidden"/>
                                      </p:to>
                                    </p:set>
                                  </p:childTnLst>
                                </p:cTn>
                              </p:par>
                            </p:childTnLst>
                          </p:cTn>
                        </p:par>
                        <p:par>
                          <p:cTn id="175" fill="hold">
                            <p:stCondLst>
                              <p:cond delay="4000"/>
                            </p:stCondLst>
                            <p:childTnLst>
                              <p:par>
                                <p:cTn id="176" presetID="26" presetClass="entr" presetSubtype="0" fill="hold" grpId="0" nodeType="afterEffect">
                                  <p:stCondLst>
                                    <p:cond delay="0"/>
                                  </p:stCondLst>
                                  <p:childTnLst>
                                    <p:set>
                                      <p:cBhvr>
                                        <p:cTn id="177" dur="1" fill="hold">
                                          <p:stCondLst>
                                            <p:cond delay="0"/>
                                          </p:stCondLst>
                                        </p:cTn>
                                        <p:tgtEl>
                                          <p:spTgt spid="42"/>
                                        </p:tgtEl>
                                        <p:attrNameLst>
                                          <p:attrName>style.visibility</p:attrName>
                                        </p:attrNameLst>
                                      </p:cBhvr>
                                      <p:to>
                                        <p:strVal val="visible"/>
                                      </p:to>
                                    </p:set>
                                    <p:animEffect transition="in" filter="wipe(down)">
                                      <p:cBhvr>
                                        <p:cTn id="178" dur="290">
                                          <p:stCondLst>
                                            <p:cond delay="0"/>
                                          </p:stCondLst>
                                        </p:cTn>
                                        <p:tgtEl>
                                          <p:spTgt spid="42"/>
                                        </p:tgtEl>
                                      </p:cBhvr>
                                    </p:animEffect>
                                    <p:anim calcmode="lin" valueType="num">
                                      <p:cBhvr>
                                        <p:cTn id="179" dur="911"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180" dur="332"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81" dur="332" tmFilter="0, 0; 0.125,0.2665; 0.25,0.4; 0.375,0.465; 0.5,0.5;  0.625,0.535; 0.75,0.6; 0.875,0.7335; 1,1">
                                          <p:stCondLst>
                                            <p:cond delay="332"/>
                                          </p:stCondLst>
                                        </p:cTn>
                                        <p:tgtEl>
                                          <p:spTgt spid="42"/>
                                        </p:tgtEl>
                                        <p:attrNameLst>
                                          <p:attrName>ppt_y</p:attrName>
                                        </p:attrNameLst>
                                      </p:cBhvr>
                                      <p:tavLst>
                                        <p:tav tm="0" fmla="#ppt_y-sin(pi*$)/9">
                                          <p:val>
                                            <p:fltVal val="0"/>
                                          </p:val>
                                        </p:tav>
                                        <p:tav tm="100000">
                                          <p:val>
                                            <p:fltVal val="1"/>
                                          </p:val>
                                        </p:tav>
                                      </p:tavLst>
                                    </p:anim>
                                    <p:anim calcmode="lin" valueType="num">
                                      <p:cBhvr>
                                        <p:cTn id="182" dur="166" tmFilter="0, 0; 0.125,0.2665; 0.25,0.4; 0.375,0.465; 0.5,0.5;  0.625,0.535; 0.75,0.6; 0.875,0.7335; 1,1">
                                          <p:stCondLst>
                                            <p:cond delay="662"/>
                                          </p:stCondLst>
                                        </p:cTn>
                                        <p:tgtEl>
                                          <p:spTgt spid="42"/>
                                        </p:tgtEl>
                                        <p:attrNameLst>
                                          <p:attrName>ppt_y</p:attrName>
                                        </p:attrNameLst>
                                      </p:cBhvr>
                                      <p:tavLst>
                                        <p:tav tm="0" fmla="#ppt_y-sin(pi*$)/27">
                                          <p:val>
                                            <p:fltVal val="0"/>
                                          </p:val>
                                        </p:tav>
                                        <p:tav tm="100000">
                                          <p:val>
                                            <p:fltVal val="1"/>
                                          </p:val>
                                        </p:tav>
                                      </p:tavLst>
                                    </p:anim>
                                    <p:anim calcmode="lin" valueType="num">
                                      <p:cBhvr>
                                        <p:cTn id="183" dur="82" tmFilter="0, 0; 0.125,0.2665; 0.25,0.4; 0.375,0.465; 0.5,0.5;  0.625,0.535; 0.75,0.6; 0.875,0.7335; 1,1">
                                          <p:stCondLst>
                                            <p:cond delay="828"/>
                                          </p:stCondLst>
                                        </p:cTn>
                                        <p:tgtEl>
                                          <p:spTgt spid="42"/>
                                        </p:tgtEl>
                                        <p:attrNameLst>
                                          <p:attrName>ppt_y</p:attrName>
                                        </p:attrNameLst>
                                      </p:cBhvr>
                                      <p:tavLst>
                                        <p:tav tm="0" fmla="#ppt_y-sin(pi*$)/81">
                                          <p:val>
                                            <p:fltVal val="0"/>
                                          </p:val>
                                        </p:tav>
                                        <p:tav tm="100000">
                                          <p:val>
                                            <p:fltVal val="1"/>
                                          </p:val>
                                        </p:tav>
                                      </p:tavLst>
                                    </p:anim>
                                    <p:animScale>
                                      <p:cBhvr>
                                        <p:cTn id="184" dur="13">
                                          <p:stCondLst>
                                            <p:cond delay="325"/>
                                          </p:stCondLst>
                                        </p:cTn>
                                        <p:tgtEl>
                                          <p:spTgt spid="42"/>
                                        </p:tgtEl>
                                      </p:cBhvr>
                                      <p:to x="100000" y="60000"/>
                                    </p:animScale>
                                    <p:animScale>
                                      <p:cBhvr>
                                        <p:cTn id="185" dur="83" decel="50000">
                                          <p:stCondLst>
                                            <p:cond delay="338"/>
                                          </p:stCondLst>
                                        </p:cTn>
                                        <p:tgtEl>
                                          <p:spTgt spid="42"/>
                                        </p:tgtEl>
                                      </p:cBhvr>
                                      <p:to x="100000" y="100000"/>
                                    </p:animScale>
                                    <p:animScale>
                                      <p:cBhvr>
                                        <p:cTn id="186" dur="13">
                                          <p:stCondLst>
                                            <p:cond delay="656"/>
                                          </p:stCondLst>
                                        </p:cTn>
                                        <p:tgtEl>
                                          <p:spTgt spid="42"/>
                                        </p:tgtEl>
                                      </p:cBhvr>
                                      <p:to x="100000" y="80000"/>
                                    </p:animScale>
                                    <p:animScale>
                                      <p:cBhvr>
                                        <p:cTn id="187" dur="83" decel="50000">
                                          <p:stCondLst>
                                            <p:cond delay="669"/>
                                          </p:stCondLst>
                                        </p:cTn>
                                        <p:tgtEl>
                                          <p:spTgt spid="42"/>
                                        </p:tgtEl>
                                      </p:cBhvr>
                                      <p:to x="100000" y="100000"/>
                                    </p:animScale>
                                    <p:animScale>
                                      <p:cBhvr>
                                        <p:cTn id="188" dur="13">
                                          <p:stCondLst>
                                            <p:cond delay="821"/>
                                          </p:stCondLst>
                                        </p:cTn>
                                        <p:tgtEl>
                                          <p:spTgt spid="42"/>
                                        </p:tgtEl>
                                      </p:cBhvr>
                                      <p:to x="100000" y="90000"/>
                                    </p:animScale>
                                    <p:animScale>
                                      <p:cBhvr>
                                        <p:cTn id="189" dur="83" decel="50000">
                                          <p:stCondLst>
                                            <p:cond delay="834"/>
                                          </p:stCondLst>
                                        </p:cTn>
                                        <p:tgtEl>
                                          <p:spTgt spid="42"/>
                                        </p:tgtEl>
                                      </p:cBhvr>
                                      <p:to x="100000" y="100000"/>
                                    </p:animScale>
                                    <p:animScale>
                                      <p:cBhvr>
                                        <p:cTn id="190" dur="13">
                                          <p:stCondLst>
                                            <p:cond delay="904"/>
                                          </p:stCondLst>
                                        </p:cTn>
                                        <p:tgtEl>
                                          <p:spTgt spid="42"/>
                                        </p:tgtEl>
                                      </p:cBhvr>
                                      <p:to x="100000" y="95000"/>
                                    </p:animScale>
                                    <p:animScale>
                                      <p:cBhvr>
                                        <p:cTn id="191" dur="83" decel="50000">
                                          <p:stCondLst>
                                            <p:cond delay="917"/>
                                          </p:stCondLst>
                                        </p:cTn>
                                        <p:tgtEl>
                                          <p:spTgt spid="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5" grpId="0"/>
      <p:bldP spid="16" grpId="0"/>
      <p:bldP spid="22" grpId="0"/>
      <p:bldP spid="22" grpId="1"/>
      <p:bldP spid="40" grpId="0" animBg="1"/>
      <p:bldP spid="40" grpId="1" animBg="1"/>
      <p:bldP spid="41" grpId="0" animBg="1"/>
      <p:bldP spid="41" grpId="1" animBg="1"/>
      <p:bldP spid="42" grpId="0" animBg="1"/>
      <p:bldP spid="45" grpId="0" animBg="1"/>
      <p:bldP spid="45"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Grand canyon formation</a:t>
            </a:r>
            <a:endParaRPr lang="en-US" dirty="0"/>
          </a:p>
        </p:txBody>
      </p:sp>
      <p:grpSp>
        <p:nvGrpSpPr>
          <p:cNvPr id="4" name="Group 11"/>
          <p:cNvGrpSpPr/>
          <p:nvPr/>
        </p:nvGrpSpPr>
        <p:grpSpPr>
          <a:xfrm>
            <a:off x="0" y="762000"/>
            <a:ext cx="4419600" cy="6096000"/>
            <a:chOff x="0" y="762000"/>
            <a:chExt cx="4419600" cy="6096000"/>
          </a:xfrm>
        </p:grpSpPr>
        <p:pic>
          <p:nvPicPr>
            <p:cNvPr id="25602" name="Picture 2"/>
            <p:cNvPicPr>
              <a:picLocks noChangeAspect="1" noChangeArrowheads="1"/>
            </p:cNvPicPr>
            <p:nvPr/>
          </p:nvPicPr>
          <p:blipFill>
            <a:blip r:embed="rId3" cstate="print"/>
            <a:srcRect b="3153"/>
            <a:stretch>
              <a:fillRect/>
            </a:stretch>
          </p:blipFill>
          <p:spPr bwMode="auto">
            <a:xfrm>
              <a:off x="0" y="762000"/>
              <a:ext cx="4419600" cy="5792240"/>
            </a:xfrm>
            <a:prstGeom prst="rect">
              <a:avLst/>
            </a:prstGeom>
            <a:noFill/>
            <a:ln w="9525">
              <a:noFill/>
              <a:miter lim="800000"/>
              <a:headEnd/>
              <a:tailEnd/>
            </a:ln>
          </p:spPr>
        </p:pic>
        <p:sp>
          <p:nvSpPr>
            <p:cNvPr id="5" name="Rectangle 4"/>
            <p:cNvSpPr/>
            <p:nvPr/>
          </p:nvSpPr>
          <p:spPr>
            <a:xfrm>
              <a:off x="0" y="6488668"/>
              <a:ext cx="4419600" cy="369332"/>
            </a:xfrm>
            <a:prstGeom prst="rect">
              <a:avLst/>
            </a:prstGeom>
            <a:solidFill>
              <a:schemeClr val="bg1"/>
            </a:solidFill>
            <a:ln>
              <a:noFill/>
            </a:ln>
          </p:spPr>
          <p:txBody>
            <a:bodyPr wrap="square">
              <a:spAutoFit/>
            </a:bodyPr>
            <a:lstStyle/>
            <a:p>
              <a:pPr algn="ctr"/>
              <a:r>
                <a:rPr lang="en-US" b="1" i="1" dirty="0" smtClean="0"/>
                <a:t>The Colorado River Basin</a:t>
              </a:r>
              <a:endParaRPr lang="en-US" dirty="0"/>
            </a:p>
          </p:txBody>
        </p:sp>
      </p:grpSp>
      <p:sp>
        <p:nvSpPr>
          <p:cNvPr id="11" name="Rectangle 10"/>
          <p:cNvSpPr/>
          <p:nvPr/>
        </p:nvSpPr>
        <p:spPr>
          <a:xfrm>
            <a:off x="4343400" y="685800"/>
            <a:ext cx="4800600" cy="6001643"/>
          </a:xfrm>
          <a:prstGeom prst="rect">
            <a:avLst/>
          </a:prstGeom>
        </p:spPr>
        <p:txBody>
          <a:bodyPr wrap="square">
            <a:spAutoFit/>
          </a:bodyPr>
          <a:lstStyle/>
          <a:p>
            <a:pPr marL="174625" indent="-174625">
              <a:spcAft>
                <a:spcPts val="1200"/>
              </a:spcAft>
              <a:buFont typeface="Arial" pitchFamily="34" charset="0"/>
              <a:buChar char="•"/>
            </a:pPr>
            <a:r>
              <a:rPr lang="en-US" sz="2800" dirty="0" smtClean="0"/>
              <a:t>In 2000, </a:t>
            </a:r>
            <a:r>
              <a:rPr lang="en-US" sz="2800" b="1" dirty="0" smtClean="0">
                <a:solidFill>
                  <a:srgbClr val="FF0000"/>
                </a:solidFill>
                <a:effectLst>
                  <a:outerShdw blurRad="38100" dist="38100" dir="2700000" algn="tl">
                    <a:srgbClr val="000000"/>
                  </a:outerShdw>
                </a:effectLst>
              </a:rPr>
              <a:t>80 geologists </a:t>
            </a:r>
            <a:r>
              <a:rPr lang="en-US" sz="2800" dirty="0" smtClean="0"/>
              <a:t>involved in studies of the Grand Canyon region gathered at Grand Canyon National Park</a:t>
            </a:r>
          </a:p>
          <a:p>
            <a:pPr marL="174625" indent="-174625">
              <a:spcAft>
                <a:spcPts val="1200"/>
              </a:spcAft>
              <a:buFont typeface="Arial" pitchFamily="34" charset="0"/>
              <a:buChar char="•"/>
            </a:pPr>
            <a:r>
              <a:rPr lang="en-US" sz="2800" dirty="0" smtClean="0"/>
              <a:t>For </a:t>
            </a:r>
            <a:r>
              <a:rPr lang="en-US" sz="2800" b="1" dirty="0" smtClean="0">
                <a:solidFill>
                  <a:srgbClr val="FF0000"/>
                </a:solidFill>
                <a:effectLst>
                  <a:outerShdw blurRad="38100" dist="38100" dir="2700000" algn="tl">
                    <a:srgbClr val="000000"/>
                  </a:outerShdw>
                </a:effectLst>
              </a:rPr>
              <a:t>three days</a:t>
            </a:r>
            <a:r>
              <a:rPr lang="en-US" sz="2800" dirty="0" smtClean="0"/>
              <a:t>, they presented and discussed new findings related to the development of Grand Canyon</a:t>
            </a:r>
          </a:p>
          <a:p>
            <a:pPr marL="174625" indent="-174625">
              <a:spcAft>
                <a:spcPts val="1200"/>
              </a:spcAft>
              <a:buFont typeface="Arial" pitchFamily="34" charset="0"/>
              <a:buChar char="•"/>
            </a:pPr>
            <a:r>
              <a:rPr lang="en-US" sz="2800" dirty="0" smtClean="0"/>
              <a:t>They </a:t>
            </a:r>
            <a:r>
              <a:rPr lang="en-US" sz="2800" b="1" dirty="0" smtClean="0">
                <a:solidFill>
                  <a:srgbClr val="FF0000"/>
                </a:solidFill>
                <a:effectLst>
                  <a:outerShdw blurRad="38100" dist="38100" dir="2700000" algn="tl">
                    <a:srgbClr val="000000"/>
                  </a:outerShdw>
                </a:effectLst>
              </a:rPr>
              <a:t>reviewed various hypotheses </a:t>
            </a:r>
            <a:r>
              <a:rPr lang="en-US" sz="2800" dirty="0" smtClean="0"/>
              <a:t>for how the canyon formed and the timing of events leading up to its formation</a:t>
            </a:r>
            <a:endParaRPr lang="en-US" sz="2800" dirty="0"/>
          </a:p>
        </p:txBody>
      </p:sp>
      <p:sp>
        <p:nvSpPr>
          <p:cNvPr id="8" name="Rectangle 7"/>
          <p:cNvSpPr/>
          <p:nvPr/>
        </p:nvSpPr>
        <p:spPr>
          <a:xfrm>
            <a:off x="304800" y="6858000"/>
            <a:ext cx="9144000" cy="3139321"/>
          </a:xfrm>
          <a:prstGeom prst="rect">
            <a:avLst/>
          </a:prstGeom>
        </p:spPr>
        <p:txBody>
          <a:bodyPr wrap="square">
            <a:spAutoFit/>
          </a:bodyPr>
          <a:lstStyle/>
          <a:p>
            <a:r>
              <a:rPr lang="en-US" b="1" dirty="0" smtClean="0"/>
              <a:t>Geologists don’t have all the answers… From June 7 to 9, 2000, about</a:t>
            </a:r>
          </a:p>
          <a:p>
            <a:r>
              <a:rPr lang="en-US" dirty="0" smtClean="0"/>
              <a:t>80 geologists involved in studies of the Grand Canyon region gathered</a:t>
            </a:r>
          </a:p>
          <a:p>
            <a:r>
              <a:rPr lang="en-US" dirty="0" smtClean="0"/>
              <a:t>at Grand Canyon National Park. For three days, they presented and discussed</a:t>
            </a:r>
          </a:p>
          <a:p>
            <a:r>
              <a:rPr lang="en-US" dirty="0" smtClean="0"/>
              <a:t>new findings related to the development of Grand Canyon. They</a:t>
            </a:r>
          </a:p>
          <a:p>
            <a:r>
              <a:rPr lang="en-US" dirty="0" smtClean="0"/>
              <a:t>reviewed various hypotheses for how the canyon formed and the timing</a:t>
            </a:r>
          </a:p>
          <a:p>
            <a:r>
              <a:rPr lang="en-US" dirty="0" smtClean="0"/>
              <a:t>of events leading up to its formation. Of all the hypotheses discussed,</a:t>
            </a:r>
          </a:p>
          <a:p>
            <a:r>
              <a:rPr lang="en-US" dirty="0" smtClean="0"/>
              <a:t>none was completely accepted. And it may be quite some time before a</a:t>
            </a:r>
          </a:p>
          <a:p>
            <a:r>
              <a:rPr lang="en-US" dirty="0" smtClean="0"/>
              <a:t>consensus is reached. The only thing that is certain is that </a:t>
            </a:r>
            <a:r>
              <a:rPr lang="en-US" b="1" i="1" dirty="0" smtClean="0"/>
              <a:t>the river did</a:t>
            </a:r>
          </a:p>
          <a:p>
            <a:r>
              <a:rPr lang="en-US" b="1" i="1" dirty="0" smtClean="0"/>
              <a:t>it! One way or another, between 5 and 6 million years ago, the Colorado</a:t>
            </a:r>
          </a:p>
          <a:p>
            <a:r>
              <a:rPr lang="en-US" dirty="0" smtClean="0"/>
              <a:t>River began to carve this spectacular landscape we know today as Grand</a:t>
            </a:r>
          </a:p>
          <a:p>
            <a:r>
              <a:rPr lang="en-US" dirty="0" smtClean="0"/>
              <a:t>Canyon.</a:t>
            </a:r>
            <a:endParaRPr lang="en-US" dirty="0"/>
          </a:p>
        </p:txBody>
      </p:sp>
      <p:sp>
        <p:nvSpPr>
          <p:cNvPr id="10" name="TextBox 9"/>
          <p:cNvSpPr txBox="1"/>
          <p:nvPr/>
        </p:nvSpPr>
        <p:spPr>
          <a:xfrm>
            <a:off x="114300" y="2182505"/>
            <a:ext cx="8915400" cy="2492990"/>
          </a:xfrm>
          <a:prstGeom prst="rect">
            <a:avLst/>
          </a:prstGeom>
          <a:solidFill>
            <a:srgbClr val="FFFF00"/>
          </a:solidFill>
        </p:spPr>
        <p:txBody>
          <a:bodyPr wrap="square" rtlCol="0">
            <a:spAutoFit/>
          </a:bodyPr>
          <a:lstStyle/>
          <a:p>
            <a:pPr marL="174625" indent="-174625" algn="ctr"/>
            <a:r>
              <a:rPr lang="en-US" sz="5200" dirty="0" smtClean="0"/>
              <a:t>Of all the hypotheses discussed, </a:t>
            </a:r>
            <a:r>
              <a:rPr lang="en-US" sz="5200" b="1" cap="all" dirty="0" smtClean="0"/>
              <a:t>none was completely accepted</a:t>
            </a:r>
          </a:p>
        </p:txBody>
      </p:sp>
      <p:sp>
        <p:nvSpPr>
          <p:cNvPr id="12" name="TextBox 11"/>
          <p:cNvSpPr txBox="1"/>
          <p:nvPr/>
        </p:nvSpPr>
        <p:spPr>
          <a:xfrm>
            <a:off x="0" y="6334780"/>
            <a:ext cx="914400" cy="523220"/>
          </a:xfrm>
          <a:prstGeom prst="rect">
            <a:avLst/>
          </a:prstGeom>
          <a:noFill/>
        </p:spPr>
        <p:txBody>
          <a:bodyPr wrap="square" rtlCol="0">
            <a:spAutoFit/>
          </a:bodyPr>
          <a:lstStyle/>
          <a:p>
            <a:pPr marL="171450" indent="-171450"/>
            <a:r>
              <a:rPr lang="en-US" sz="2800" dirty="0" smtClean="0"/>
              <a:t>1:18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0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10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left)">
                                      <p:cBhvr>
                                        <p:cTn id="17" dur="10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How the Grand Canyon was created -5-Spillover.mp4">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
        <p:nvSpPr>
          <p:cNvPr id="3" name="TextBox 2"/>
          <p:cNvSpPr txBox="1"/>
          <p:nvPr/>
        </p:nvSpPr>
        <p:spPr>
          <a:xfrm>
            <a:off x="0" y="6334780"/>
            <a:ext cx="3581400" cy="954107"/>
          </a:xfrm>
          <a:prstGeom prst="rect">
            <a:avLst/>
          </a:prstGeom>
          <a:noFill/>
        </p:spPr>
        <p:txBody>
          <a:bodyPr wrap="square" rtlCol="0">
            <a:spAutoFit/>
          </a:bodyPr>
          <a:lstStyle/>
          <a:p>
            <a:pPr marL="171450" indent="-171450"/>
            <a:r>
              <a:rPr lang="en-US" sz="2800" dirty="0" smtClean="0">
                <a:solidFill>
                  <a:schemeClr val="bg1"/>
                </a:solidFill>
              </a:rPr>
              <a:t>6:18 – Spillover Theory</a:t>
            </a:r>
          </a:p>
          <a:p>
            <a:pPr marL="171450" indent="-171450"/>
            <a:r>
              <a:rPr lang="en-US" sz="2800" dirty="0" smtClean="0">
                <a:solidFill>
                  <a:schemeClr val="bg1"/>
                </a:solidFill>
              </a:rPr>
              <a:t>Video 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GRAND CANYON FORMATION-SPILLOVER THEORY</a:t>
            </a:r>
            <a:endParaRPr lang="en-US" sz="3400" dirty="0"/>
          </a:p>
        </p:txBody>
      </p:sp>
      <p:pic>
        <p:nvPicPr>
          <p:cNvPr id="4" name="Picture 2"/>
          <p:cNvPicPr>
            <a:picLocks noChangeAspect="1" noChangeArrowheads="1"/>
          </p:cNvPicPr>
          <p:nvPr/>
        </p:nvPicPr>
        <p:blipFill>
          <a:blip r:embed="rId2" cstate="print"/>
          <a:srcRect/>
          <a:stretch>
            <a:fillRect/>
          </a:stretch>
        </p:blipFill>
        <p:spPr bwMode="auto">
          <a:xfrm>
            <a:off x="647700" y="706814"/>
            <a:ext cx="7848600" cy="6151186"/>
          </a:xfrm>
          <a:prstGeom prst="rect">
            <a:avLst/>
          </a:prstGeom>
          <a:noFill/>
          <a:ln w="9525">
            <a:noFill/>
            <a:miter lim="800000"/>
            <a:headEnd/>
            <a:tailEnd/>
          </a:ln>
        </p:spPr>
      </p:pic>
      <p:pic>
        <p:nvPicPr>
          <p:cNvPr id="3" name="Picture 2"/>
          <p:cNvPicPr/>
          <p:nvPr/>
        </p:nvPicPr>
        <p:blipFill>
          <a:blip r:embed="rId3" cstate="print"/>
          <a:srcRect/>
          <a:stretch>
            <a:fillRect/>
          </a:stretch>
        </p:blipFill>
        <p:spPr bwMode="auto">
          <a:xfrm>
            <a:off x="3529396" y="685800"/>
            <a:ext cx="12625004" cy="11002023"/>
          </a:xfrm>
          <a:prstGeom prst="rect">
            <a:avLst/>
          </a:prstGeom>
          <a:noFill/>
          <a:ln w="9525">
            <a:noFill/>
            <a:miter lim="800000"/>
            <a:headEnd/>
            <a:tailEnd/>
          </a:ln>
        </p:spPr>
      </p:pic>
      <p:pic>
        <p:nvPicPr>
          <p:cNvPr id="5" name="Picture 4"/>
          <p:cNvPicPr>
            <a:picLocks noChangeAspect="1"/>
          </p:cNvPicPr>
          <p:nvPr/>
        </p:nvPicPr>
        <p:blipFill>
          <a:blip r:embed="rId3" cstate="print"/>
          <a:srcRect/>
          <a:stretch>
            <a:fillRect/>
          </a:stretch>
        </p:blipFill>
        <p:spPr bwMode="auto">
          <a:xfrm>
            <a:off x="1056882" y="731520"/>
            <a:ext cx="7030237" cy="6126480"/>
          </a:xfrm>
          <a:prstGeom prst="rect">
            <a:avLst/>
          </a:prstGeom>
          <a:noFill/>
          <a:ln w="9525">
            <a:noFill/>
            <a:miter lim="800000"/>
            <a:headEnd/>
            <a:tailEnd/>
          </a:ln>
        </p:spPr>
      </p:pic>
      <p:sp>
        <p:nvSpPr>
          <p:cNvPr id="6" name="Freeform 5"/>
          <p:cNvSpPr/>
          <p:nvPr/>
        </p:nvSpPr>
        <p:spPr>
          <a:xfrm>
            <a:off x="2938409" y="1243173"/>
            <a:ext cx="4993240" cy="5054885"/>
          </a:xfrm>
          <a:custGeom>
            <a:avLst/>
            <a:gdLst>
              <a:gd name="connsiteX0" fmla="*/ 688369 w 4993240"/>
              <a:gd name="connsiteY0" fmla="*/ 82193 h 5054885"/>
              <a:gd name="connsiteX1" fmla="*/ 1428108 w 4993240"/>
              <a:gd name="connsiteY1" fmla="*/ 0 h 5054885"/>
              <a:gd name="connsiteX2" fmla="*/ 1818526 w 4993240"/>
              <a:gd name="connsiteY2" fmla="*/ 51371 h 5054885"/>
              <a:gd name="connsiteX3" fmla="*/ 1880171 w 4993240"/>
              <a:gd name="connsiteY3" fmla="*/ 287676 h 5054885"/>
              <a:gd name="connsiteX4" fmla="*/ 1767155 w 4993240"/>
              <a:gd name="connsiteY4" fmla="*/ 390418 h 5054885"/>
              <a:gd name="connsiteX5" fmla="*/ 1695236 w 4993240"/>
              <a:gd name="connsiteY5" fmla="*/ 493160 h 5054885"/>
              <a:gd name="connsiteX6" fmla="*/ 1510301 w 4993240"/>
              <a:gd name="connsiteY6" fmla="*/ 523982 h 5054885"/>
              <a:gd name="connsiteX7" fmla="*/ 1366463 w 4993240"/>
              <a:gd name="connsiteY7" fmla="*/ 719191 h 5054885"/>
              <a:gd name="connsiteX8" fmla="*/ 1417834 w 4993240"/>
              <a:gd name="connsiteY8" fmla="*/ 842481 h 5054885"/>
              <a:gd name="connsiteX9" fmla="*/ 1582220 w 4993240"/>
              <a:gd name="connsiteY9" fmla="*/ 811658 h 5054885"/>
              <a:gd name="connsiteX10" fmla="*/ 1633591 w 4993240"/>
              <a:gd name="connsiteY10" fmla="*/ 636998 h 5054885"/>
              <a:gd name="connsiteX11" fmla="*/ 1818526 w 4993240"/>
              <a:gd name="connsiteY11" fmla="*/ 585627 h 5054885"/>
              <a:gd name="connsiteX12" fmla="*/ 2013735 w 4993240"/>
              <a:gd name="connsiteY12" fmla="*/ 554805 h 5054885"/>
              <a:gd name="connsiteX13" fmla="*/ 2147299 w 4993240"/>
              <a:gd name="connsiteY13" fmla="*/ 616449 h 5054885"/>
              <a:gd name="connsiteX14" fmla="*/ 2065106 w 4993240"/>
              <a:gd name="connsiteY14" fmla="*/ 708917 h 5054885"/>
              <a:gd name="connsiteX15" fmla="*/ 1787703 w 4993240"/>
              <a:gd name="connsiteY15" fmla="*/ 893852 h 5054885"/>
              <a:gd name="connsiteX16" fmla="*/ 1859622 w 4993240"/>
              <a:gd name="connsiteY16" fmla="*/ 996593 h 5054885"/>
              <a:gd name="connsiteX17" fmla="*/ 2044557 w 4993240"/>
              <a:gd name="connsiteY17" fmla="*/ 965771 h 5054885"/>
              <a:gd name="connsiteX18" fmla="*/ 2229492 w 4993240"/>
              <a:gd name="connsiteY18" fmla="*/ 863029 h 5054885"/>
              <a:gd name="connsiteX19" fmla="*/ 2260315 w 4993240"/>
              <a:gd name="connsiteY19" fmla="*/ 1037690 h 5054885"/>
              <a:gd name="connsiteX20" fmla="*/ 2188395 w 4993240"/>
              <a:gd name="connsiteY20" fmla="*/ 1099335 h 5054885"/>
              <a:gd name="connsiteX21" fmla="*/ 2188395 w 4993240"/>
              <a:gd name="connsiteY21" fmla="*/ 1212351 h 5054885"/>
              <a:gd name="connsiteX22" fmla="*/ 2188395 w 4993240"/>
              <a:gd name="connsiteY22" fmla="*/ 1407560 h 5054885"/>
              <a:gd name="connsiteX23" fmla="*/ 2342508 w 4993240"/>
              <a:gd name="connsiteY23" fmla="*/ 1417834 h 5054885"/>
              <a:gd name="connsiteX24" fmla="*/ 2547991 w 4993240"/>
              <a:gd name="connsiteY24" fmla="*/ 1500027 h 5054885"/>
              <a:gd name="connsiteX25" fmla="*/ 2702103 w 4993240"/>
              <a:gd name="connsiteY25" fmla="*/ 1458930 h 5054885"/>
              <a:gd name="connsiteX26" fmla="*/ 2763748 w 4993240"/>
              <a:gd name="connsiteY26" fmla="*/ 1448656 h 5054885"/>
              <a:gd name="connsiteX27" fmla="*/ 2743200 w 4993240"/>
              <a:gd name="connsiteY27" fmla="*/ 1571946 h 5054885"/>
              <a:gd name="connsiteX28" fmla="*/ 2774022 w 4993240"/>
              <a:gd name="connsiteY28" fmla="*/ 1736333 h 5054885"/>
              <a:gd name="connsiteX29" fmla="*/ 2774022 w 4993240"/>
              <a:gd name="connsiteY29" fmla="*/ 1880171 h 5054885"/>
              <a:gd name="connsiteX30" fmla="*/ 2712378 w 4993240"/>
              <a:gd name="connsiteY30" fmla="*/ 2054831 h 5054885"/>
              <a:gd name="connsiteX31" fmla="*/ 2589088 w 4993240"/>
              <a:gd name="connsiteY31" fmla="*/ 2106202 h 5054885"/>
              <a:gd name="connsiteX32" fmla="*/ 2578813 w 4993240"/>
              <a:gd name="connsiteY32" fmla="*/ 2208944 h 5054885"/>
              <a:gd name="connsiteX33" fmla="*/ 2743200 w 4993240"/>
              <a:gd name="connsiteY33" fmla="*/ 2280863 h 5054885"/>
              <a:gd name="connsiteX34" fmla="*/ 3256908 w 4993240"/>
              <a:gd name="connsiteY34" fmla="*/ 2363056 h 5054885"/>
              <a:gd name="connsiteX35" fmla="*/ 3462391 w 4993240"/>
              <a:gd name="connsiteY35" fmla="*/ 2455524 h 5054885"/>
              <a:gd name="connsiteX36" fmla="*/ 3616503 w 4993240"/>
              <a:gd name="connsiteY36" fmla="*/ 2722652 h 5054885"/>
              <a:gd name="connsiteX37" fmla="*/ 3883631 w 4993240"/>
              <a:gd name="connsiteY37" fmla="*/ 2989780 h 5054885"/>
              <a:gd name="connsiteX38" fmla="*/ 4232953 w 4993240"/>
              <a:gd name="connsiteY38" fmla="*/ 3133618 h 5054885"/>
              <a:gd name="connsiteX39" fmla="*/ 4294598 w 4993240"/>
              <a:gd name="connsiteY39" fmla="*/ 3205537 h 5054885"/>
              <a:gd name="connsiteX40" fmla="*/ 4263775 w 4993240"/>
              <a:gd name="connsiteY40" fmla="*/ 3380198 h 5054885"/>
              <a:gd name="connsiteX41" fmla="*/ 4181582 w 4993240"/>
              <a:gd name="connsiteY41" fmla="*/ 3544584 h 5054885"/>
              <a:gd name="connsiteX42" fmla="*/ 4253501 w 4993240"/>
              <a:gd name="connsiteY42" fmla="*/ 3729519 h 5054885"/>
              <a:gd name="connsiteX43" fmla="*/ 4397339 w 4993240"/>
              <a:gd name="connsiteY43" fmla="*/ 3750067 h 5054885"/>
              <a:gd name="connsiteX44" fmla="*/ 4582274 w 4993240"/>
              <a:gd name="connsiteY44" fmla="*/ 3708971 h 5054885"/>
              <a:gd name="connsiteX45" fmla="*/ 4736387 w 4993240"/>
              <a:gd name="connsiteY45" fmla="*/ 3760342 h 5054885"/>
              <a:gd name="connsiteX46" fmla="*/ 4623371 w 4993240"/>
              <a:gd name="connsiteY46" fmla="*/ 3935002 h 5054885"/>
              <a:gd name="connsiteX47" fmla="*/ 4469258 w 4993240"/>
              <a:gd name="connsiteY47" fmla="*/ 4006921 h 5054885"/>
              <a:gd name="connsiteX48" fmla="*/ 4438436 w 4993240"/>
              <a:gd name="connsiteY48" fmla="*/ 4109663 h 5054885"/>
              <a:gd name="connsiteX49" fmla="*/ 4561726 w 4993240"/>
              <a:gd name="connsiteY49" fmla="*/ 4274049 h 5054885"/>
              <a:gd name="connsiteX50" fmla="*/ 4849402 w 4993240"/>
              <a:gd name="connsiteY50" fmla="*/ 4366517 h 5054885"/>
              <a:gd name="connsiteX51" fmla="*/ 4993240 w 4993240"/>
              <a:gd name="connsiteY51" fmla="*/ 4500081 h 5054885"/>
              <a:gd name="connsiteX52" fmla="*/ 4941870 w 4993240"/>
              <a:gd name="connsiteY52" fmla="*/ 4602823 h 5054885"/>
              <a:gd name="connsiteX53" fmla="*/ 4448710 w 4993240"/>
              <a:gd name="connsiteY53" fmla="*/ 4582274 h 5054885"/>
              <a:gd name="connsiteX54" fmla="*/ 4181582 w 4993240"/>
              <a:gd name="connsiteY54" fmla="*/ 4746661 h 5054885"/>
              <a:gd name="connsiteX55" fmla="*/ 4130211 w 4993240"/>
              <a:gd name="connsiteY55" fmla="*/ 4869951 h 5054885"/>
              <a:gd name="connsiteX56" fmla="*/ 3852809 w 4993240"/>
              <a:gd name="connsiteY56" fmla="*/ 4654193 h 5054885"/>
              <a:gd name="connsiteX57" fmla="*/ 3688422 w 4993240"/>
              <a:gd name="connsiteY57" fmla="*/ 4592548 h 5054885"/>
              <a:gd name="connsiteX58" fmla="*/ 3400746 w 4993240"/>
              <a:gd name="connsiteY58" fmla="*/ 4695290 h 5054885"/>
              <a:gd name="connsiteX59" fmla="*/ 3164440 w 4993240"/>
              <a:gd name="connsiteY59" fmla="*/ 4695290 h 5054885"/>
              <a:gd name="connsiteX60" fmla="*/ 2948683 w 4993240"/>
              <a:gd name="connsiteY60" fmla="*/ 4633645 h 5054885"/>
              <a:gd name="connsiteX61" fmla="*/ 2866490 w 4993240"/>
              <a:gd name="connsiteY61" fmla="*/ 4695290 h 5054885"/>
              <a:gd name="connsiteX62" fmla="*/ 2979506 w 4993240"/>
              <a:gd name="connsiteY62" fmla="*/ 5054885 h 5054885"/>
              <a:gd name="connsiteX63" fmla="*/ 2815119 w 4993240"/>
              <a:gd name="connsiteY63" fmla="*/ 5013789 h 5054885"/>
              <a:gd name="connsiteX64" fmla="*/ 2527443 w 4993240"/>
              <a:gd name="connsiteY64" fmla="*/ 4787757 h 5054885"/>
              <a:gd name="connsiteX65" fmla="*/ 2270589 w 4993240"/>
              <a:gd name="connsiteY65" fmla="*/ 4664467 h 5054885"/>
              <a:gd name="connsiteX66" fmla="*/ 2085654 w 4993240"/>
              <a:gd name="connsiteY66" fmla="*/ 4489807 h 5054885"/>
              <a:gd name="connsiteX67" fmla="*/ 1736333 w 4993240"/>
              <a:gd name="connsiteY67" fmla="*/ 4263775 h 5054885"/>
              <a:gd name="connsiteX68" fmla="*/ 1551398 w 4993240"/>
              <a:gd name="connsiteY68" fmla="*/ 4161034 h 5054885"/>
              <a:gd name="connsiteX69" fmla="*/ 1428108 w 4993240"/>
              <a:gd name="connsiteY69" fmla="*/ 4181582 h 5054885"/>
              <a:gd name="connsiteX70" fmla="*/ 1284270 w 4993240"/>
              <a:gd name="connsiteY70" fmla="*/ 3914454 h 5054885"/>
              <a:gd name="connsiteX71" fmla="*/ 1150706 w 4993240"/>
              <a:gd name="connsiteY71" fmla="*/ 3770616 h 5054885"/>
              <a:gd name="connsiteX72" fmla="*/ 1027416 w 4993240"/>
              <a:gd name="connsiteY72" fmla="*/ 3554858 h 5054885"/>
              <a:gd name="connsiteX73" fmla="*/ 924674 w 4993240"/>
              <a:gd name="connsiteY73" fmla="*/ 3411020 h 5054885"/>
              <a:gd name="connsiteX74" fmla="*/ 883578 w 4993240"/>
              <a:gd name="connsiteY74" fmla="*/ 3359649 h 5054885"/>
              <a:gd name="connsiteX75" fmla="*/ 739739 w 4993240"/>
              <a:gd name="connsiteY75" fmla="*/ 3164440 h 5054885"/>
              <a:gd name="connsiteX76" fmla="*/ 1160980 w 4993240"/>
              <a:gd name="connsiteY76" fmla="*/ 3102796 h 5054885"/>
              <a:gd name="connsiteX77" fmla="*/ 1335640 w 4993240"/>
              <a:gd name="connsiteY77" fmla="*/ 2979506 h 5054885"/>
              <a:gd name="connsiteX78" fmla="*/ 1284270 w 4993240"/>
              <a:gd name="connsiteY78" fmla="*/ 2825393 h 5054885"/>
              <a:gd name="connsiteX79" fmla="*/ 1171254 w 4993240"/>
              <a:gd name="connsiteY79" fmla="*/ 2732926 h 5054885"/>
              <a:gd name="connsiteX80" fmla="*/ 1058238 w 4993240"/>
              <a:gd name="connsiteY80" fmla="*/ 2599362 h 5054885"/>
              <a:gd name="connsiteX81" fmla="*/ 955497 w 4993240"/>
              <a:gd name="connsiteY81" fmla="*/ 2547991 h 5054885"/>
              <a:gd name="connsiteX82" fmla="*/ 893852 w 4993240"/>
              <a:gd name="connsiteY82" fmla="*/ 2527443 h 5054885"/>
              <a:gd name="connsiteX83" fmla="*/ 852755 w 4993240"/>
              <a:gd name="connsiteY83" fmla="*/ 2517169 h 5054885"/>
              <a:gd name="connsiteX84" fmla="*/ 801384 w 4993240"/>
              <a:gd name="connsiteY84" fmla="*/ 2496620 h 5054885"/>
              <a:gd name="connsiteX85" fmla="*/ 770562 w 4993240"/>
              <a:gd name="connsiteY85" fmla="*/ 2383605 h 5054885"/>
              <a:gd name="connsiteX86" fmla="*/ 1006867 w 4993240"/>
              <a:gd name="connsiteY86" fmla="*/ 2260315 h 5054885"/>
              <a:gd name="connsiteX87" fmla="*/ 893852 w 4993240"/>
              <a:gd name="connsiteY87" fmla="*/ 2198670 h 5054885"/>
              <a:gd name="connsiteX88" fmla="*/ 739739 w 4993240"/>
              <a:gd name="connsiteY88" fmla="*/ 2126751 h 5054885"/>
              <a:gd name="connsiteX89" fmla="*/ 595901 w 4993240"/>
              <a:gd name="connsiteY89" fmla="*/ 2137025 h 5054885"/>
              <a:gd name="connsiteX90" fmla="*/ 308225 w 4993240"/>
              <a:gd name="connsiteY90" fmla="*/ 2280863 h 5054885"/>
              <a:gd name="connsiteX91" fmla="*/ 236306 w 4993240"/>
              <a:gd name="connsiteY91" fmla="*/ 2332234 h 5054885"/>
              <a:gd name="connsiteX92" fmla="*/ 369870 w 4993240"/>
              <a:gd name="connsiteY92" fmla="*/ 2116476 h 5054885"/>
              <a:gd name="connsiteX93" fmla="*/ 441789 w 4993240"/>
              <a:gd name="connsiteY93" fmla="*/ 2054831 h 5054885"/>
              <a:gd name="connsiteX94" fmla="*/ 616449 w 4993240"/>
              <a:gd name="connsiteY94" fmla="*/ 1910993 h 5054885"/>
              <a:gd name="connsiteX95" fmla="*/ 544530 w 4993240"/>
              <a:gd name="connsiteY95" fmla="*/ 1756881 h 5054885"/>
              <a:gd name="connsiteX96" fmla="*/ 421240 w 4993240"/>
              <a:gd name="connsiteY96" fmla="*/ 1715784 h 5054885"/>
              <a:gd name="connsiteX97" fmla="*/ 349321 w 4993240"/>
              <a:gd name="connsiteY97" fmla="*/ 1592494 h 5054885"/>
              <a:gd name="connsiteX98" fmla="*/ 71919 w 4993240"/>
              <a:gd name="connsiteY98" fmla="*/ 945223 h 5054885"/>
              <a:gd name="connsiteX99" fmla="*/ 20548 w 4993240"/>
              <a:gd name="connsiteY99" fmla="*/ 791110 h 5054885"/>
              <a:gd name="connsiteX100" fmla="*/ 0 w 4993240"/>
              <a:gd name="connsiteY100" fmla="*/ 595901 h 5054885"/>
              <a:gd name="connsiteX101" fmla="*/ 41097 w 4993240"/>
              <a:gd name="connsiteY101" fmla="*/ 390418 h 5054885"/>
              <a:gd name="connsiteX102" fmla="*/ 174661 w 4993240"/>
              <a:gd name="connsiteY102" fmla="*/ 308225 h 5054885"/>
              <a:gd name="connsiteX103" fmla="*/ 215757 w 4993240"/>
              <a:gd name="connsiteY103" fmla="*/ 297951 h 5054885"/>
              <a:gd name="connsiteX104" fmla="*/ 256854 w 4993240"/>
              <a:gd name="connsiteY104" fmla="*/ 287676 h 5054885"/>
              <a:gd name="connsiteX105" fmla="*/ 513708 w 4993240"/>
              <a:gd name="connsiteY105" fmla="*/ 174661 h 5054885"/>
              <a:gd name="connsiteX106" fmla="*/ 585627 w 4993240"/>
              <a:gd name="connsiteY106" fmla="*/ 71919 h 5054885"/>
              <a:gd name="connsiteX107" fmla="*/ 595901 w 4993240"/>
              <a:gd name="connsiteY107" fmla="*/ 30823 h 5054885"/>
              <a:gd name="connsiteX108" fmla="*/ 626724 w 4993240"/>
              <a:gd name="connsiteY108" fmla="*/ 133564 h 505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993240" h="5054885">
                <a:moveTo>
                  <a:pt x="688369" y="82193"/>
                </a:moveTo>
                <a:lnTo>
                  <a:pt x="1428108" y="0"/>
                </a:lnTo>
                <a:lnTo>
                  <a:pt x="1818526" y="51371"/>
                </a:lnTo>
                <a:lnTo>
                  <a:pt x="1880171" y="287676"/>
                </a:lnTo>
                <a:lnTo>
                  <a:pt x="1767155" y="390418"/>
                </a:lnTo>
                <a:lnTo>
                  <a:pt x="1695236" y="493160"/>
                </a:lnTo>
                <a:lnTo>
                  <a:pt x="1510301" y="523982"/>
                </a:lnTo>
                <a:lnTo>
                  <a:pt x="1366463" y="719191"/>
                </a:lnTo>
                <a:lnTo>
                  <a:pt x="1417834" y="842481"/>
                </a:lnTo>
                <a:lnTo>
                  <a:pt x="1582220" y="811658"/>
                </a:lnTo>
                <a:lnTo>
                  <a:pt x="1633591" y="636998"/>
                </a:lnTo>
                <a:lnTo>
                  <a:pt x="1818526" y="585627"/>
                </a:lnTo>
                <a:lnTo>
                  <a:pt x="2013735" y="554805"/>
                </a:lnTo>
                <a:lnTo>
                  <a:pt x="2147299" y="616449"/>
                </a:lnTo>
                <a:lnTo>
                  <a:pt x="2065106" y="708917"/>
                </a:lnTo>
                <a:lnTo>
                  <a:pt x="1787703" y="893852"/>
                </a:lnTo>
                <a:lnTo>
                  <a:pt x="1859622" y="996593"/>
                </a:lnTo>
                <a:lnTo>
                  <a:pt x="2044557" y="965771"/>
                </a:lnTo>
                <a:lnTo>
                  <a:pt x="2229492" y="863029"/>
                </a:lnTo>
                <a:lnTo>
                  <a:pt x="2260315" y="1037690"/>
                </a:lnTo>
                <a:lnTo>
                  <a:pt x="2188395" y="1099335"/>
                </a:lnTo>
                <a:lnTo>
                  <a:pt x="2188395" y="1212351"/>
                </a:lnTo>
                <a:lnTo>
                  <a:pt x="2188395" y="1407560"/>
                </a:lnTo>
                <a:lnTo>
                  <a:pt x="2342508" y="1417834"/>
                </a:lnTo>
                <a:lnTo>
                  <a:pt x="2547991" y="1500027"/>
                </a:lnTo>
                <a:lnTo>
                  <a:pt x="2702103" y="1458930"/>
                </a:lnTo>
                <a:lnTo>
                  <a:pt x="2763748" y="1448656"/>
                </a:lnTo>
                <a:lnTo>
                  <a:pt x="2743200" y="1571946"/>
                </a:lnTo>
                <a:lnTo>
                  <a:pt x="2774022" y="1736333"/>
                </a:lnTo>
                <a:lnTo>
                  <a:pt x="2774022" y="1880171"/>
                </a:lnTo>
                <a:lnTo>
                  <a:pt x="2712378" y="2054831"/>
                </a:lnTo>
                <a:lnTo>
                  <a:pt x="2589088" y="2106202"/>
                </a:lnTo>
                <a:lnTo>
                  <a:pt x="2578813" y="2208944"/>
                </a:lnTo>
                <a:lnTo>
                  <a:pt x="2743200" y="2280863"/>
                </a:lnTo>
                <a:lnTo>
                  <a:pt x="3256908" y="2363056"/>
                </a:lnTo>
                <a:lnTo>
                  <a:pt x="3462391" y="2455524"/>
                </a:lnTo>
                <a:lnTo>
                  <a:pt x="3616503" y="2722652"/>
                </a:lnTo>
                <a:lnTo>
                  <a:pt x="3883631" y="2989780"/>
                </a:lnTo>
                <a:lnTo>
                  <a:pt x="4232953" y="3133618"/>
                </a:lnTo>
                <a:lnTo>
                  <a:pt x="4294598" y="3205537"/>
                </a:lnTo>
                <a:lnTo>
                  <a:pt x="4263775" y="3380198"/>
                </a:lnTo>
                <a:lnTo>
                  <a:pt x="4181582" y="3544584"/>
                </a:lnTo>
                <a:lnTo>
                  <a:pt x="4253501" y="3729519"/>
                </a:lnTo>
                <a:lnTo>
                  <a:pt x="4397339" y="3750067"/>
                </a:lnTo>
                <a:lnTo>
                  <a:pt x="4582274" y="3708971"/>
                </a:lnTo>
                <a:lnTo>
                  <a:pt x="4736387" y="3760342"/>
                </a:lnTo>
                <a:lnTo>
                  <a:pt x="4623371" y="3935002"/>
                </a:lnTo>
                <a:lnTo>
                  <a:pt x="4469258" y="4006921"/>
                </a:lnTo>
                <a:lnTo>
                  <a:pt x="4438436" y="4109663"/>
                </a:lnTo>
                <a:lnTo>
                  <a:pt x="4561726" y="4274049"/>
                </a:lnTo>
                <a:lnTo>
                  <a:pt x="4849402" y="4366517"/>
                </a:lnTo>
                <a:lnTo>
                  <a:pt x="4993240" y="4500081"/>
                </a:lnTo>
                <a:lnTo>
                  <a:pt x="4941870" y="4602823"/>
                </a:lnTo>
                <a:lnTo>
                  <a:pt x="4448710" y="4582274"/>
                </a:lnTo>
                <a:lnTo>
                  <a:pt x="4181582" y="4746661"/>
                </a:lnTo>
                <a:lnTo>
                  <a:pt x="4130211" y="4869951"/>
                </a:lnTo>
                <a:lnTo>
                  <a:pt x="3852809" y="4654193"/>
                </a:lnTo>
                <a:lnTo>
                  <a:pt x="3688422" y="4592548"/>
                </a:lnTo>
                <a:lnTo>
                  <a:pt x="3400746" y="4695290"/>
                </a:lnTo>
                <a:lnTo>
                  <a:pt x="3164440" y="4695290"/>
                </a:lnTo>
                <a:lnTo>
                  <a:pt x="2948683" y="4633645"/>
                </a:lnTo>
                <a:lnTo>
                  <a:pt x="2866490" y="4695290"/>
                </a:lnTo>
                <a:lnTo>
                  <a:pt x="2979506" y="5054885"/>
                </a:lnTo>
                <a:lnTo>
                  <a:pt x="2815119" y="5013789"/>
                </a:lnTo>
                <a:lnTo>
                  <a:pt x="2527443" y="4787757"/>
                </a:lnTo>
                <a:lnTo>
                  <a:pt x="2270589" y="4664467"/>
                </a:lnTo>
                <a:lnTo>
                  <a:pt x="2085654" y="4489807"/>
                </a:lnTo>
                <a:lnTo>
                  <a:pt x="1736333" y="4263775"/>
                </a:lnTo>
                <a:lnTo>
                  <a:pt x="1551398" y="4161034"/>
                </a:lnTo>
                <a:lnTo>
                  <a:pt x="1428108" y="4181582"/>
                </a:lnTo>
                <a:lnTo>
                  <a:pt x="1284270" y="3914454"/>
                </a:lnTo>
                <a:lnTo>
                  <a:pt x="1150706" y="3770616"/>
                </a:lnTo>
                <a:lnTo>
                  <a:pt x="1027416" y="3554858"/>
                </a:lnTo>
                <a:cubicBezTo>
                  <a:pt x="993169" y="3506912"/>
                  <a:pt x="959626" y="3458455"/>
                  <a:pt x="924674" y="3411020"/>
                </a:cubicBezTo>
                <a:cubicBezTo>
                  <a:pt x="911666" y="3393366"/>
                  <a:pt x="883578" y="3359649"/>
                  <a:pt x="883578" y="3359649"/>
                </a:cubicBezTo>
                <a:lnTo>
                  <a:pt x="739739" y="3164440"/>
                </a:lnTo>
                <a:lnTo>
                  <a:pt x="1160980" y="3102796"/>
                </a:lnTo>
                <a:lnTo>
                  <a:pt x="1335640" y="2979506"/>
                </a:lnTo>
                <a:lnTo>
                  <a:pt x="1284270" y="2825393"/>
                </a:lnTo>
                <a:lnTo>
                  <a:pt x="1171254" y="2732926"/>
                </a:lnTo>
                <a:lnTo>
                  <a:pt x="1058238" y="2599362"/>
                </a:lnTo>
                <a:cubicBezTo>
                  <a:pt x="1023991" y="2582238"/>
                  <a:pt x="990576" y="2563338"/>
                  <a:pt x="955497" y="2547991"/>
                </a:cubicBezTo>
                <a:cubicBezTo>
                  <a:pt x="935653" y="2539309"/>
                  <a:pt x="914865" y="2532696"/>
                  <a:pt x="893852" y="2527443"/>
                </a:cubicBezTo>
                <a:lnTo>
                  <a:pt x="852755" y="2517169"/>
                </a:lnTo>
                <a:lnTo>
                  <a:pt x="801384" y="2496620"/>
                </a:lnTo>
                <a:lnTo>
                  <a:pt x="770562" y="2383605"/>
                </a:lnTo>
                <a:lnTo>
                  <a:pt x="1006867" y="2260315"/>
                </a:lnTo>
                <a:lnTo>
                  <a:pt x="893852" y="2198670"/>
                </a:lnTo>
                <a:lnTo>
                  <a:pt x="739739" y="2126751"/>
                </a:lnTo>
                <a:lnTo>
                  <a:pt x="595901" y="2137025"/>
                </a:lnTo>
                <a:lnTo>
                  <a:pt x="308225" y="2280863"/>
                </a:lnTo>
                <a:lnTo>
                  <a:pt x="236306" y="2332234"/>
                </a:lnTo>
                <a:lnTo>
                  <a:pt x="369870" y="2116476"/>
                </a:lnTo>
                <a:lnTo>
                  <a:pt x="441789" y="2054831"/>
                </a:lnTo>
                <a:lnTo>
                  <a:pt x="616449" y="1910993"/>
                </a:lnTo>
                <a:lnTo>
                  <a:pt x="544530" y="1756881"/>
                </a:lnTo>
                <a:lnTo>
                  <a:pt x="421240" y="1715784"/>
                </a:lnTo>
                <a:lnTo>
                  <a:pt x="349321" y="1592494"/>
                </a:lnTo>
                <a:lnTo>
                  <a:pt x="71919" y="945223"/>
                </a:lnTo>
                <a:lnTo>
                  <a:pt x="20548" y="791110"/>
                </a:lnTo>
                <a:lnTo>
                  <a:pt x="0" y="595901"/>
                </a:lnTo>
                <a:lnTo>
                  <a:pt x="41097" y="390418"/>
                </a:lnTo>
                <a:cubicBezTo>
                  <a:pt x="121444" y="334175"/>
                  <a:pt x="112279" y="326048"/>
                  <a:pt x="174661" y="308225"/>
                </a:cubicBezTo>
                <a:cubicBezTo>
                  <a:pt x="188238" y="304346"/>
                  <a:pt x="202180" y="301830"/>
                  <a:pt x="215757" y="297951"/>
                </a:cubicBezTo>
                <a:cubicBezTo>
                  <a:pt x="255509" y="286593"/>
                  <a:pt x="233954" y="287676"/>
                  <a:pt x="256854" y="287676"/>
                </a:cubicBezTo>
                <a:lnTo>
                  <a:pt x="513708" y="174661"/>
                </a:lnTo>
                <a:lnTo>
                  <a:pt x="585627" y="71919"/>
                </a:lnTo>
                <a:lnTo>
                  <a:pt x="595901" y="30823"/>
                </a:lnTo>
                <a:lnTo>
                  <a:pt x="626724" y="133564"/>
                </a:lnTo>
              </a:path>
            </a:pathLst>
          </a:custGeom>
          <a:solidFill>
            <a:srgbClr val="00B0F0"/>
          </a:solidFill>
          <a:ln>
            <a:noFill/>
          </a:ln>
          <a:effectLst>
            <a:softEdge rad="127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Freeform 6"/>
          <p:cNvSpPr/>
          <p:nvPr/>
        </p:nvSpPr>
        <p:spPr>
          <a:xfrm>
            <a:off x="1130157" y="2126751"/>
            <a:ext cx="2065106" cy="688368"/>
          </a:xfrm>
          <a:custGeom>
            <a:avLst/>
            <a:gdLst>
              <a:gd name="connsiteX0" fmla="*/ 2065106 w 2065106"/>
              <a:gd name="connsiteY0" fmla="*/ 431514 h 688368"/>
              <a:gd name="connsiteX1" fmla="*/ 2065106 w 2065106"/>
              <a:gd name="connsiteY1" fmla="*/ 647271 h 688368"/>
              <a:gd name="connsiteX2" fmla="*/ 1962364 w 2065106"/>
              <a:gd name="connsiteY2" fmla="*/ 688368 h 688368"/>
              <a:gd name="connsiteX3" fmla="*/ 1808252 w 2065106"/>
              <a:gd name="connsiteY3" fmla="*/ 647271 h 688368"/>
              <a:gd name="connsiteX4" fmla="*/ 1510301 w 2065106"/>
              <a:gd name="connsiteY4" fmla="*/ 585627 h 688368"/>
              <a:gd name="connsiteX5" fmla="*/ 1335641 w 2065106"/>
              <a:gd name="connsiteY5" fmla="*/ 493159 h 688368"/>
              <a:gd name="connsiteX6" fmla="*/ 1253447 w 2065106"/>
              <a:gd name="connsiteY6" fmla="*/ 339047 h 688368"/>
              <a:gd name="connsiteX7" fmla="*/ 1119883 w 2065106"/>
              <a:gd name="connsiteY7" fmla="*/ 328773 h 688368"/>
              <a:gd name="connsiteX8" fmla="*/ 965771 w 2065106"/>
              <a:gd name="connsiteY8" fmla="*/ 256853 h 688368"/>
              <a:gd name="connsiteX9" fmla="*/ 1037690 w 2065106"/>
              <a:gd name="connsiteY9" fmla="*/ 133564 h 688368"/>
              <a:gd name="connsiteX10" fmla="*/ 924674 w 2065106"/>
              <a:gd name="connsiteY10" fmla="*/ 10274 h 688368"/>
              <a:gd name="connsiteX11" fmla="*/ 842481 w 2065106"/>
              <a:gd name="connsiteY11" fmla="*/ 0 h 688368"/>
              <a:gd name="connsiteX12" fmla="*/ 760288 w 2065106"/>
              <a:gd name="connsiteY12" fmla="*/ 92467 h 688368"/>
              <a:gd name="connsiteX13" fmla="*/ 719191 w 2065106"/>
              <a:gd name="connsiteY13" fmla="*/ 102741 h 688368"/>
              <a:gd name="connsiteX14" fmla="*/ 523982 w 2065106"/>
              <a:gd name="connsiteY14" fmla="*/ 205483 h 688368"/>
              <a:gd name="connsiteX15" fmla="*/ 472612 w 2065106"/>
              <a:gd name="connsiteY15" fmla="*/ 226031 h 688368"/>
              <a:gd name="connsiteX16" fmla="*/ 390418 w 2065106"/>
              <a:gd name="connsiteY16" fmla="*/ 267128 h 688368"/>
              <a:gd name="connsiteX17" fmla="*/ 226032 w 2065106"/>
              <a:gd name="connsiteY17" fmla="*/ 318498 h 688368"/>
              <a:gd name="connsiteX18" fmla="*/ 0 w 2065106"/>
              <a:gd name="connsiteY18" fmla="*/ 421240 h 68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65106" h="688368">
                <a:moveTo>
                  <a:pt x="2065106" y="431514"/>
                </a:moveTo>
                <a:lnTo>
                  <a:pt x="2065106" y="647271"/>
                </a:lnTo>
                <a:lnTo>
                  <a:pt x="1962364" y="688368"/>
                </a:lnTo>
                <a:lnTo>
                  <a:pt x="1808252" y="647271"/>
                </a:lnTo>
                <a:lnTo>
                  <a:pt x="1510301" y="585627"/>
                </a:lnTo>
                <a:lnTo>
                  <a:pt x="1335641" y="493159"/>
                </a:lnTo>
                <a:lnTo>
                  <a:pt x="1253447" y="339047"/>
                </a:lnTo>
                <a:lnTo>
                  <a:pt x="1119883" y="328773"/>
                </a:lnTo>
                <a:lnTo>
                  <a:pt x="965771" y="256853"/>
                </a:lnTo>
                <a:lnTo>
                  <a:pt x="1037690" y="133564"/>
                </a:lnTo>
                <a:lnTo>
                  <a:pt x="924674" y="10274"/>
                </a:lnTo>
                <a:lnTo>
                  <a:pt x="842481" y="0"/>
                </a:lnTo>
                <a:lnTo>
                  <a:pt x="760288" y="92467"/>
                </a:lnTo>
                <a:lnTo>
                  <a:pt x="719191" y="102741"/>
                </a:lnTo>
                <a:lnTo>
                  <a:pt x="523982" y="205483"/>
                </a:lnTo>
                <a:lnTo>
                  <a:pt x="472612" y="226031"/>
                </a:lnTo>
                <a:lnTo>
                  <a:pt x="390418" y="267128"/>
                </a:lnTo>
                <a:lnTo>
                  <a:pt x="226032" y="318498"/>
                </a:lnTo>
                <a:lnTo>
                  <a:pt x="0" y="421240"/>
                </a:lnTo>
              </a:path>
            </a:pathLst>
          </a:custGeom>
          <a:ln w="101600">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3124200" y="1371600"/>
            <a:ext cx="4267200" cy="4572000"/>
          </a:xfrm>
          <a:custGeom>
            <a:avLst/>
            <a:gdLst>
              <a:gd name="connsiteX0" fmla="*/ 688369 w 4993240"/>
              <a:gd name="connsiteY0" fmla="*/ 82193 h 5054885"/>
              <a:gd name="connsiteX1" fmla="*/ 1428108 w 4993240"/>
              <a:gd name="connsiteY1" fmla="*/ 0 h 5054885"/>
              <a:gd name="connsiteX2" fmla="*/ 1818526 w 4993240"/>
              <a:gd name="connsiteY2" fmla="*/ 51371 h 5054885"/>
              <a:gd name="connsiteX3" fmla="*/ 1880171 w 4993240"/>
              <a:gd name="connsiteY3" fmla="*/ 287676 h 5054885"/>
              <a:gd name="connsiteX4" fmla="*/ 1767155 w 4993240"/>
              <a:gd name="connsiteY4" fmla="*/ 390418 h 5054885"/>
              <a:gd name="connsiteX5" fmla="*/ 1695236 w 4993240"/>
              <a:gd name="connsiteY5" fmla="*/ 493160 h 5054885"/>
              <a:gd name="connsiteX6" fmla="*/ 1510301 w 4993240"/>
              <a:gd name="connsiteY6" fmla="*/ 523982 h 5054885"/>
              <a:gd name="connsiteX7" fmla="*/ 1366463 w 4993240"/>
              <a:gd name="connsiteY7" fmla="*/ 719191 h 5054885"/>
              <a:gd name="connsiteX8" fmla="*/ 1417834 w 4993240"/>
              <a:gd name="connsiteY8" fmla="*/ 842481 h 5054885"/>
              <a:gd name="connsiteX9" fmla="*/ 1582220 w 4993240"/>
              <a:gd name="connsiteY9" fmla="*/ 811658 h 5054885"/>
              <a:gd name="connsiteX10" fmla="*/ 1633591 w 4993240"/>
              <a:gd name="connsiteY10" fmla="*/ 636998 h 5054885"/>
              <a:gd name="connsiteX11" fmla="*/ 1818526 w 4993240"/>
              <a:gd name="connsiteY11" fmla="*/ 585627 h 5054885"/>
              <a:gd name="connsiteX12" fmla="*/ 2013735 w 4993240"/>
              <a:gd name="connsiteY12" fmla="*/ 554805 h 5054885"/>
              <a:gd name="connsiteX13" fmla="*/ 2147299 w 4993240"/>
              <a:gd name="connsiteY13" fmla="*/ 616449 h 5054885"/>
              <a:gd name="connsiteX14" fmla="*/ 2065106 w 4993240"/>
              <a:gd name="connsiteY14" fmla="*/ 708917 h 5054885"/>
              <a:gd name="connsiteX15" fmla="*/ 1787703 w 4993240"/>
              <a:gd name="connsiteY15" fmla="*/ 893852 h 5054885"/>
              <a:gd name="connsiteX16" fmla="*/ 1859622 w 4993240"/>
              <a:gd name="connsiteY16" fmla="*/ 996593 h 5054885"/>
              <a:gd name="connsiteX17" fmla="*/ 2044557 w 4993240"/>
              <a:gd name="connsiteY17" fmla="*/ 965771 h 5054885"/>
              <a:gd name="connsiteX18" fmla="*/ 2229492 w 4993240"/>
              <a:gd name="connsiteY18" fmla="*/ 863029 h 5054885"/>
              <a:gd name="connsiteX19" fmla="*/ 2260315 w 4993240"/>
              <a:gd name="connsiteY19" fmla="*/ 1037690 h 5054885"/>
              <a:gd name="connsiteX20" fmla="*/ 2188395 w 4993240"/>
              <a:gd name="connsiteY20" fmla="*/ 1099335 h 5054885"/>
              <a:gd name="connsiteX21" fmla="*/ 2188395 w 4993240"/>
              <a:gd name="connsiteY21" fmla="*/ 1212351 h 5054885"/>
              <a:gd name="connsiteX22" fmla="*/ 2188395 w 4993240"/>
              <a:gd name="connsiteY22" fmla="*/ 1407560 h 5054885"/>
              <a:gd name="connsiteX23" fmla="*/ 2342508 w 4993240"/>
              <a:gd name="connsiteY23" fmla="*/ 1417834 h 5054885"/>
              <a:gd name="connsiteX24" fmla="*/ 2547991 w 4993240"/>
              <a:gd name="connsiteY24" fmla="*/ 1500027 h 5054885"/>
              <a:gd name="connsiteX25" fmla="*/ 2702103 w 4993240"/>
              <a:gd name="connsiteY25" fmla="*/ 1458930 h 5054885"/>
              <a:gd name="connsiteX26" fmla="*/ 2763748 w 4993240"/>
              <a:gd name="connsiteY26" fmla="*/ 1448656 h 5054885"/>
              <a:gd name="connsiteX27" fmla="*/ 2743200 w 4993240"/>
              <a:gd name="connsiteY27" fmla="*/ 1571946 h 5054885"/>
              <a:gd name="connsiteX28" fmla="*/ 2774022 w 4993240"/>
              <a:gd name="connsiteY28" fmla="*/ 1736333 h 5054885"/>
              <a:gd name="connsiteX29" fmla="*/ 2774022 w 4993240"/>
              <a:gd name="connsiteY29" fmla="*/ 1880171 h 5054885"/>
              <a:gd name="connsiteX30" fmla="*/ 2712378 w 4993240"/>
              <a:gd name="connsiteY30" fmla="*/ 2054831 h 5054885"/>
              <a:gd name="connsiteX31" fmla="*/ 2589088 w 4993240"/>
              <a:gd name="connsiteY31" fmla="*/ 2106202 h 5054885"/>
              <a:gd name="connsiteX32" fmla="*/ 2578813 w 4993240"/>
              <a:gd name="connsiteY32" fmla="*/ 2208944 h 5054885"/>
              <a:gd name="connsiteX33" fmla="*/ 2743200 w 4993240"/>
              <a:gd name="connsiteY33" fmla="*/ 2280863 h 5054885"/>
              <a:gd name="connsiteX34" fmla="*/ 3256908 w 4993240"/>
              <a:gd name="connsiteY34" fmla="*/ 2363056 h 5054885"/>
              <a:gd name="connsiteX35" fmla="*/ 3462391 w 4993240"/>
              <a:gd name="connsiteY35" fmla="*/ 2455524 h 5054885"/>
              <a:gd name="connsiteX36" fmla="*/ 3616503 w 4993240"/>
              <a:gd name="connsiteY36" fmla="*/ 2722652 h 5054885"/>
              <a:gd name="connsiteX37" fmla="*/ 3883631 w 4993240"/>
              <a:gd name="connsiteY37" fmla="*/ 2989780 h 5054885"/>
              <a:gd name="connsiteX38" fmla="*/ 4232953 w 4993240"/>
              <a:gd name="connsiteY38" fmla="*/ 3133618 h 5054885"/>
              <a:gd name="connsiteX39" fmla="*/ 4294598 w 4993240"/>
              <a:gd name="connsiteY39" fmla="*/ 3205537 h 5054885"/>
              <a:gd name="connsiteX40" fmla="*/ 4263775 w 4993240"/>
              <a:gd name="connsiteY40" fmla="*/ 3380198 h 5054885"/>
              <a:gd name="connsiteX41" fmla="*/ 4181582 w 4993240"/>
              <a:gd name="connsiteY41" fmla="*/ 3544584 h 5054885"/>
              <a:gd name="connsiteX42" fmla="*/ 4253501 w 4993240"/>
              <a:gd name="connsiteY42" fmla="*/ 3729519 h 5054885"/>
              <a:gd name="connsiteX43" fmla="*/ 4397339 w 4993240"/>
              <a:gd name="connsiteY43" fmla="*/ 3750067 h 5054885"/>
              <a:gd name="connsiteX44" fmla="*/ 4582274 w 4993240"/>
              <a:gd name="connsiteY44" fmla="*/ 3708971 h 5054885"/>
              <a:gd name="connsiteX45" fmla="*/ 4736387 w 4993240"/>
              <a:gd name="connsiteY45" fmla="*/ 3760342 h 5054885"/>
              <a:gd name="connsiteX46" fmla="*/ 4623371 w 4993240"/>
              <a:gd name="connsiteY46" fmla="*/ 3935002 h 5054885"/>
              <a:gd name="connsiteX47" fmla="*/ 4469258 w 4993240"/>
              <a:gd name="connsiteY47" fmla="*/ 4006921 h 5054885"/>
              <a:gd name="connsiteX48" fmla="*/ 4438436 w 4993240"/>
              <a:gd name="connsiteY48" fmla="*/ 4109663 h 5054885"/>
              <a:gd name="connsiteX49" fmla="*/ 4561726 w 4993240"/>
              <a:gd name="connsiteY49" fmla="*/ 4274049 h 5054885"/>
              <a:gd name="connsiteX50" fmla="*/ 4849402 w 4993240"/>
              <a:gd name="connsiteY50" fmla="*/ 4366517 h 5054885"/>
              <a:gd name="connsiteX51" fmla="*/ 4993240 w 4993240"/>
              <a:gd name="connsiteY51" fmla="*/ 4500081 h 5054885"/>
              <a:gd name="connsiteX52" fmla="*/ 4941870 w 4993240"/>
              <a:gd name="connsiteY52" fmla="*/ 4602823 h 5054885"/>
              <a:gd name="connsiteX53" fmla="*/ 4448710 w 4993240"/>
              <a:gd name="connsiteY53" fmla="*/ 4582274 h 5054885"/>
              <a:gd name="connsiteX54" fmla="*/ 4181582 w 4993240"/>
              <a:gd name="connsiteY54" fmla="*/ 4746661 h 5054885"/>
              <a:gd name="connsiteX55" fmla="*/ 4130211 w 4993240"/>
              <a:gd name="connsiteY55" fmla="*/ 4869951 h 5054885"/>
              <a:gd name="connsiteX56" fmla="*/ 3852809 w 4993240"/>
              <a:gd name="connsiteY56" fmla="*/ 4654193 h 5054885"/>
              <a:gd name="connsiteX57" fmla="*/ 3688422 w 4993240"/>
              <a:gd name="connsiteY57" fmla="*/ 4592548 h 5054885"/>
              <a:gd name="connsiteX58" fmla="*/ 3400746 w 4993240"/>
              <a:gd name="connsiteY58" fmla="*/ 4695290 h 5054885"/>
              <a:gd name="connsiteX59" fmla="*/ 3164440 w 4993240"/>
              <a:gd name="connsiteY59" fmla="*/ 4695290 h 5054885"/>
              <a:gd name="connsiteX60" fmla="*/ 2948683 w 4993240"/>
              <a:gd name="connsiteY60" fmla="*/ 4633645 h 5054885"/>
              <a:gd name="connsiteX61" fmla="*/ 2866490 w 4993240"/>
              <a:gd name="connsiteY61" fmla="*/ 4695290 h 5054885"/>
              <a:gd name="connsiteX62" fmla="*/ 2979506 w 4993240"/>
              <a:gd name="connsiteY62" fmla="*/ 5054885 h 5054885"/>
              <a:gd name="connsiteX63" fmla="*/ 2815119 w 4993240"/>
              <a:gd name="connsiteY63" fmla="*/ 5013789 h 5054885"/>
              <a:gd name="connsiteX64" fmla="*/ 2527443 w 4993240"/>
              <a:gd name="connsiteY64" fmla="*/ 4787757 h 5054885"/>
              <a:gd name="connsiteX65" fmla="*/ 2270589 w 4993240"/>
              <a:gd name="connsiteY65" fmla="*/ 4664467 h 5054885"/>
              <a:gd name="connsiteX66" fmla="*/ 2085654 w 4993240"/>
              <a:gd name="connsiteY66" fmla="*/ 4489807 h 5054885"/>
              <a:gd name="connsiteX67" fmla="*/ 1736333 w 4993240"/>
              <a:gd name="connsiteY67" fmla="*/ 4263775 h 5054885"/>
              <a:gd name="connsiteX68" fmla="*/ 1551398 w 4993240"/>
              <a:gd name="connsiteY68" fmla="*/ 4161034 h 5054885"/>
              <a:gd name="connsiteX69" fmla="*/ 1428108 w 4993240"/>
              <a:gd name="connsiteY69" fmla="*/ 4181582 h 5054885"/>
              <a:gd name="connsiteX70" fmla="*/ 1284270 w 4993240"/>
              <a:gd name="connsiteY70" fmla="*/ 3914454 h 5054885"/>
              <a:gd name="connsiteX71" fmla="*/ 1150706 w 4993240"/>
              <a:gd name="connsiteY71" fmla="*/ 3770616 h 5054885"/>
              <a:gd name="connsiteX72" fmla="*/ 1027416 w 4993240"/>
              <a:gd name="connsiteY72" fmla="*/ 3554858 h 5054885"/>
              <a:gd name="connsiteX73" fmla="*/ 924674 w 4993240"/>
              <a:gd name="connsiteY73" fmla="*/ 3411020 h 5054885"/>
              <a:gd name="connsiteX74" fmla="*/ 883578 w 4993240"/>
              <a:gd name="connsiteY74" fmla="*/ 3359649 h 5054885"/>
              <a:gd name="connsiteX75" fmla="*/ 739739 w 4993240"/>
              <a:gd name="connsiteY75" fmla="*/ 3164440 h 5054885"/>
              <a:gd name="connsiteX76" fmla="*/ 1160980 w 4993240"/>
              <a:gd name="connsiteY76" fmla="*/ 3102796 h 5054885"/>
              <a:gd name="connsiteX77" fmla="*/ 1335640 w 4993240"/>
              <a:gd name="connsiteY77" fmla="*/ 2979506 h 5054885"/>
              <a:gd name="connsiteX78" fmla="*/ 1284270 w 4993240"/>
              <a:gd name="connsiteY78" fmla="*/ 2825393 h 5054885"/>
              <a:gd name="connsiteX79" fmla="*/ 1171254 w 4993240"/>
              <a:gd name="connsiteY79" fmla="*/ 2732926 h 5054885"/>
              <a:gd name="connsiteX80" fmla="*/ 1058238 w 4993240"/>
              <a:gd name="connsiteY80" fmla="*/ 2599362 h 5054885"/>
              <a:gd name="connsiteX81" fmla="*/ 955497 w 4993240"/>
              <a:gd name="connsiteY81" fmla="*/ 2547991 h 5054885"/>
              <a:gd name="connsiteX82" fmla="*/ 893852 w 4993240"/>
              <a:gd name="connsiteY82" fmla="*/ 2527443 h 5054885"/>
              <a:gd name="connsiteX83" fmla="*/ 852755 w 4993240"/>
              <a:gd name="connsiteY83" fmla="*/ 2517169 h 5054885"/>
              <a:gd name="connsiteX84" fmla="*/ 801384 w 4993240"/>
              <a:gd name="connsiteY84" fmla="*/ 2496620 h 5054885"/>
              <a:gd name="connsiteX85" fmla="*/ 770562 w 4993240"/>
              <a:gd name="connsiteY85" fmla="*/ 2383605 h 5054885"/>
              <a:gd name="connsiteX86" fmla="*/ 1006867 w 4993240"/>
              <a:gd name="connsiteY86" fmla="*/ 2260315 h 5054885"/>
              <a:gd name="connsiteX87" fmla="*/ 893852 w 4993240"/>
              <a:gd name="connsiteY87" fmla="*/ 2198670 h 5054885"/>
              <a:gd name="connsiteX88" fmla="*/ 739739 w 4993240"/>
              <a:gd name="connsiteY88" fmla="*/ 2126751 h 5054885"/>
              <a:gd name="connsiteX89" fmla="*/ 595901 w 4993240"/>
              <a:gd name="connsiteY89" fmla="*/ 2137025 h 5054885"/>
              <a:gd name="connsiteX90" fmla="*/ 308225 w 4993240"/>
              <a:gd name="connsiteY90" fmla="*/ 2280863 h 5054885"/>
              <a:gd name="connsiteX91" fmla="*/ 236306 w 4993240"/>
              <a:gd name="connsiteY91" fmla="*/ 2332234 h 5054885"/>
              <a:gd name="connsiteX92" fmla="*/ 369870 w 4993240"/>
              <a:gd name="connsiteY92" fmla="*/ 2116476 h 5054885"/>
              <a:gd name="connsiteX93" fmla="*/ 441789 w 4993240"/>
              <a:gd name="connsiteY93" fmla="*/ 2054831 h 5054885"/>
              <a:gd name="connsiteX94" fmla="*/ 616449 w 4993240"/>
              <a:gd name="connsiteY94" fmla="*/ 1910993 h 5054885"/>
              <a:gd name="connsiteX95" fmla="*/ 544530 w 4993240"/>
              <a:gd name="connsiteY95" fmla="*/ 1756881 h 5054885"/>
              <a:gd name="connsiteX96" fmla="*/ 421240 w 4993240"/>
              <a:gd name="connsiteY96" fmla="*/ 1715784 h 5054885"/>
              <a:gd name="connsiteX97" fmla="*/ 349321 w 4993240"/>
              <a:gd name="connsiteY97" fmla="*/ 1592494 h 5054885"/>
              <a:gd name="connsiteX98" fmla="*/ 71919 w 4993240"/>
              <a:gd name="connsiteY98" fmla="*/ 945223 h 5054885"/>
              <a:gd name="connsiteX99" fmla="*/ 20548 w 4993240"/>
              <a:gd name="connsiteY99" fmla="*/ 791110 h 5054885"/>
              <a:gd name="connsiteX100" fmla="*/ 0 w 4993240"/>
              <a:gd name="connsiteY100" fmla="*/ 595901 h 5054885"/>
              <a:gd name="connsiteX101" fmla="*/ 41097 w 4993240"/>
              <a:gd name="connsiteY101" fmla="*/ 390418 h 5054885"/>
              <a:gd name="connsiteX102" fmla="*/ 174661 w 4993240"/>
              <a:gd name="connsiteY102" fmla="*/ 308225 h 5054885"/>
              <a:gd name="connsiteX103" fmla="*/ 215757 w 4993240"/>
              <a:gd name="connsiteY103" fmla="*/ 297951 h 5054885"/>
              <a:gd name="connsiteX104" fmla="*/ 256854 w 4993240"/>
              <a:gd name="connsiteY104" fmla="*/ 287676 h 5054885"/>
              <a:gd name="connsiteX105" fmla="*/ 513708 w 4993240"/>
              <a:gd name="connsiteY105" fmla="*/ 174661 h 5054885"/>
              <a:gd name="connsiteX106" fmla="*/ 585627 w 4993240"/>
              <a:gd name="connsiteY106" fmla="*/ 71919 h 5054885"/>
              <a:gd name="connsiteX107" fmla="*/ 595901 w 4993240"/>
              <a:gd name="connsiteY107" fmla="*/ 30823 h 5054885"/>
              <a:gd name="connsiteX108" fmla="*/ 626724 w 4993240"/>
              <a:gd name="connsiteY108" fmla="*/ 133564 h 505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993240" h="5054885">
                <a:moveTo>
                  <a:pt x="688369" y="82193"/>
                </a:moveTo>
                <a:lnTo>
                  <a:pt x="1428108" y="0"/>
                </a:lnTo>
                <a:lnTo>
                  <a:pt x="1818526" y="51371"/>
                </a:lnTo>
                <a:lnTo>
                  <a:pt x="1880171" y="287676"/>
                </a:lnTo>
                <a:lnTo>
                  <a:pt x="1767155" y="390418"/>
                </a:lnTo>
                <a:lnTo>
                  <a:pt x="1695236" y="493160"/>
                </a:lnTo>
                <a:lnTo>
                  <a:pt x="1510301" y="523982"/>
                </a:lnTo>
                <a:lnTo>
                  <a:pt x="1366463" y="719191"/>
                </a:lnTo>
                <a:lnTo>
                  <a:pt x="1417834" y="842481"/>
                </a:lnTo>
                <a:lnTo>
                  <a:pt x="1582220" y="811658"/>
                </a:lnTo>
                <a:lnTo>
                  <a:pt x="1633591" y="636998"/>
                </a:lnTo>
                <a:lnTo>
                  <a:pt x="1818526" y="585627"/>
                </a:lnTo>
                <a:lnTo>
                  <a:pt x="2013735" y="554805"/>
                </a:lnTo>
                <a:lnTo>
                  <a:pt x="2147299" y="616449"/>
                </a:lnTo>
                <a:lnTo>
                  <a:pt x="2065106" y="708917"/>
                </a:lnTo>
                <a:lnTo>
                  <a:pt x="1787703" y="893852"/>
                </a:lnTo>
                <a:lnTo>
                  <a:pt x="1859622" y="996593"/>
                </a:lnTo>
                <a:lnTo>
                  <a:pt x="2044557" y="965771"/>
                </a:lnTo>
                <a:lnTo>
                  <a:pt x="2229492" y="863029"/>
                </a:lnTo>
                <a:lnTo>
                  <a:pt x="2260315" y="1037690"/>
                </a:lnTo>
                <a:lnTo>
                  <a:pt x="2188395" y="1099335"/>
                </a:lnTo>
                <a:lnTo>
                  <a:pt x="2188395" y="1212351"/>
                </a:lnTo>
                <a:lnTo>
                  <a:pt x="2188395" y="1407560"/>
                </a:lnTo>
                <a:lnTo>
                  <a:pt x="2342508" y="1417834"/>
                </a:lnTo>
                <a:lnTo>
                  <a:pt x="2547991" y="1500027"/>
                </a:lnTo>
                <a:lnTo>
                  <a:pt x="2702103" y="1458930"/>
                </a:lnTo>
                <a:lnTo>
                  <a:pt x="2763748" y="1448656"/>
                </a:lnTo>
                <a:lnTo>
                  <a:pt x="2743200" y="1571946"/>
                </a:lnTo>
                <a:lnTo>
                  <a:pt x="2774022" y="1736333"/>
                </a:lnTo>
                <a:lnTo>
                  <a:pt x="2774022" y="1880171"/>
                </a:lnTo>
                <a:lnTo>
                  <a:pt x="2712378" y="2054831"/>
                </a:lnTo>
                <a:lnTo>
                  <a:pt x="2589088" y="2106202"/>
                </a:lnTo>
                <a:lnTo>
                  <a:pt x="2578813" y="2208944"/>
                </a:lnTo>
                <a:lnTo>
                  <a:pt x="2743200" y="2280863"/>
                </a:lnTo>
                <a:lnTo>
                  <a:pt x="3256908" y="2363056"/>
                </a:lnTo>
                <a:lnTo>
                  <a:pt x="3462391" y="2455524"/>
                </a:lnTo>
                <a:lnTo>
                  <a:pt x="3616503" y="2722652"/>
                </a:lnTo>
                <a:lnTo>
                  <a:pt x="3883631" y="2989780"/>
                </a:lnTo>
                <a:lnTo>
                  <a:pt x="4232953" y="3133618"/>
                </a:lnTo>
                <a:lnTo>
                  <a:pt x="4294598" y="3205537"/>
                </a:lnTo>
                <a:lnTo>
                  <a:pt x="4263775" y="3380198"/>
                </a:lnTo>
                <a:lnTo>
                  <a:pt x="4181582" y="3544584"/>
                </a:lnTo>
                <a:lnTo>
                  <a:pt x="4253501" y="3729519"/>
                </a:lnTo>
                <a:lnTo>
                  <a:pt x="4397339" y="3750067"/>
                </a:lnTo>
                <a:lnTo>
                  <a:pt x="4582274" y="3708971"/>
                </a:lnTo>
                <a:lnTo>
                  <a:pt x="4736387" y="3760342"/>
                </a:lnTo>
                <a:lnTo>
                  <a:pt x="4623371" y="3935002"/>
                </a:lnTo>
                <a:lnTo>
                  <a:pt x="4469258" y="4006921"/>
                </a:lnTo>
                <a:lnTo>
                  <a:pt x="4438436" y="4109663"/>
                </a:lnTo>
                <a:lnTo>
                  <a:pt x="4561726" y="4274049"/>
                </a:lnTo>
                <a:lnTo>
                  <a:pt x="4849402" y="4366517"/>
                </a:lnTo>
                <a:lnTo>
                  <a:pt x="4993240" y="4500081"/>
                </a:lnTo>
                <a:lnTo>
                  <a:pt x="4941870" y="4602823"/>
                </a:lnTo>
                <a:lnTo>
                  <a:pt x="4448710" y="4582274"/>
                </a:lnTo>
                <a:lnTo>
                  <a:pt x="4181582" y="4746661"/>
                </a:lnTo>
                <a:lnTo>
                  <a:pt x="4130211" y="4869951"/>
                </a:lnTo>
                <a:lnTo>
                  <a:pt x="3852809" y="4654193"/>
                </a:lnTo>
                <a:lnTo>
                  <a:pt x="3688422" y="4592548"/>
                </a:lnTo>
                <a:lnTo>
                  <a:pt x="3400746" y="4695290"/>
                </a:lnTo>
                <a:lnTo>
                  <a:pt x="3164440" y="4695290"/>
                </a:lnTo>
                <a:lnTo>
                  <a:pt x="2948683" y="4633645"/>
                </a:lnTo>
                <a:lnTo>
                  <a:pt x="2866490" y="4695290"/>
                </a:lnTo>
                <a:lnTo>
                  <a:pt x="2979506" y="5054885"/>
                </a:lnTo>
                <a:lnTo>
                  <a:pt x="2815119" y="5013789"/>
                </a:lnTo>
                <a:lnTo>
                  <a:pt x="2527443" y="4787757"/>
                </a:lnTo>
                <a:lnTo>
                  <a:pt x="2270589" y="4664467"/>
                </a:lnTo>
                <a:lnTo>
                  <a:pt x="2085654" y="4489807"/>
                </a:lnTo>
                <a:lnTo>
                  <a:pt x="1736333" y="4263775"/>
                </a:lnTo>
                <a:lnTo>
                  <a:pt x="1551398" y="4161034"/>
                </a:lnTo>
                <a:lnTo>
                  <a:pt x="1428108" y="4181582"/>
                </a:lnTo>
                <a:lnTo>
                  <a:pt x="1284270" y="3914454"/>
                </a:lnTo>
                <a:lnTo>
                  <a:pt x="1150706" y="3770616"/>
                </a:lnTo>
                <a:lnTo>
                  <a:pt x="1027416" y="3554858"/>
                </a:lnTo>
                <a:cubicBezTo>
                  <a:pt x="993169" y="3506912"/>
                  <a:pt x="959626" y="3458455"/>
                  <a:pt x="924674" y="3411020"/>
                </a:cubicBezTo>
                <a:cubicBezTo>
                  <a:pt x="911666" y="3393366"/>
                  <a:pt x="883578" y="3359649"/>
                  <a:pt x="883578" y="3359649"/>
                </a:cubicBezTo>
                <a:lnTo>
                  <a:pt x="739739" y="3164440"/>
                </a:lnTo>
                <a:lnTo>
                  <a:pt x="1160980" y="3102796"/>
                </a:lnTo>
                <a:lnTo>
                  <a:pt x="1335640" y="2979506"/>
                </a:lnTo>
                <a:lnTo>
                  <a:pt x="1284270" y="2825393"/>
                </a:lnTo>
                <a:lnTo>
                  <a:pt x="1171254" y="2732926"/>
                </a:lnTo>
                <a:lnTo>
                  <a:pt x="1058238" y="2599362"/>
                </a:lnTo>
                <a:cubicBezTo>
                  <a:pt x="1023991" y="2582238"/>
                  <a:pt x="990576" y="2563338"/>
                  <a:pt x="955497" y="2547991"/>
                </a:cubicBezTo>
                <a:cubicBezTo>
                  <a:pt x="935653" y="2539309"/>
                  <a:pt x="914865" y="2532696"/>
                  <a:pt x="893852" y="2527443"/>
                </a:cubicBezTo>
                <a:lnTo>
                  <a:pt x="852755" y="2517169"/>
                </a:lnTo>
                <a:lnTo>
                  <a:pt x="801384" y="2496620"/>
                </a:lnTo>
                <a:lnTo>
                  <a:pt x="770562" y="2383605"/>
                </a:lnTo>
                <a:lnTo>
                  <a:pt x="1006867" y="2260315"/>
                </a:lnTo>
                <a:lnTo>
                  <a:pt x="893852" y="2198670"/>
                </a:lnTo>
                <a:lnTo>
                  <a:pt x="739739" y="2126751"/>
                </a:lnTo>
                <a:lnTo>
                  <a:pt x="595901" y="2137025"/>
                </a:lnTo>
                <a:lnTo>
                  <a:pt x="308225" y="2280863"/>
                </a:lnTo>
                <a:lnTo>
                  <a:pt x="236306" y="2332234"/>
                </a:lnTo>
                <a:lnTo>
                  <a:pt x="369870" y="2116476"/>
                </a:lnTo>
                <a:lnTo>
                  <a:pt x="441789" y="2054831"/>
                </a:lnTo>
                <a:lnTo>
                  <a:pt x="616449" y="1910993"/>
                </a:lnTo>
                <a:lnTo>
                  <a:pt x="544530" y="1756881"/>
                </a:lnTo>
                <a:lnTo>
                  <a:pt x="421240" y="1715784"/>
                </a:lnTo>
                <a:lnTo>
                  <a:pt x="349321" y="1592494"/>
                </a:lnTo>
                <a:lnTo>
                  <a:pt x="71919" y="945223"/>
                </a:lnTo>
                <a:lnTo>
                  <a:pt x="20548" y="791110"/>
                </a:lnTo>
                <a:lnTo>
                  <a:pt x="0" y="595901"/>
                </a:lnTo>
                <a:lnTo>
                  <a:pt x="41097" y="390418"/>
                </a:lnTo>
                <a:cubicBezTo>
                  <a:pt x="121444" y="334175"/>
                  <a:pt x="112279" y="326048"/>
                  <a:pt x="174661" y="308225"/>
                </a:cubicBezTo>
                <a:cubicBezTo>
                  <a:pt x="188238" y="304346"/>
                  <a:pt x="202180" y="301830"/>
                  <a:pt x="215757" y="297951"/>
                </a:cubicBezTo>
                <a:cubicBezTo>
                  <a:pt x="255509" y="286593"/>
                  <a:pt x="233954" y="287676"/>
                  <a:pt x="256854" y="287676"/>
                </a:cubicBezTo>
                <a:lnTo>
                  <a:pt x="513708" y="174661"/>
                </a:lnTo>
                <a:lnTo>
                  <a:pt x="585627" y="71919"/>
                </a:lnTo>
                <a:lnTo>
                  <a:pt x="595901" y="30823"/>
                </a:lnTo>
                <a:lnTo>
                  <a:pt x="626724" y="133564"/>
                </a:lnTo>
              </a:path>
            </a:pathLst>
          </a:custGeom>
          <a:solidFill>
            <a:srgbClr val="00B0F0"/>
          </a:solidFill>
          <a:ln>
            <a:noFill/>
          </a:ln>
          <a:effectLst>
            <a:softEdge rad="63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3657600" y="2133600"/>
            <a:ext cx="3058160" cy="3276600"/>
          </a:xfrm>
          <a:custGeom>
            <a:avLst/>
            <a:gdLst>
              <a:gd name="connsiteX0" fmla="*/ 688369 w 4993240"/>
              <a:gd name="connsiteY0" fmla="*/ 82193 h 5054885"/>
              <a:gd name="connsiteX1" fmla="*/ 1428108 w 4993240"/>
              <a:gd name="connsiteY1" fmla="*/ 0 h 5054885"/>
              <a:gd name="connsiteX2" fmla="*/ 1818526 w 4993240"/>
              <a:gd name="connsiteY2" fmla="*/ 51371 h 5054885"/>
              <a:gd name="connsiteX3" fmla="*/ 1880171 w 4993240"/>
              <a:gd name="connsiteY3" fmla="*/ 287676 h 5054885"/>
              <a:gd name="connsiteX4" fmla="*/ 1767155 w 4993240"/>
              <a:gd name="connsiteY4" fmla="*/ 390418 h 5054885"/>
              <a:gd name="connsiteX5" fmla="*/ 1695236 w 4993240"/>
              <a:gd name="connsiteY5" fmla="*/ 493160 h 5054885"/>
              <a:gd name="connsiteX6" fmla="*/ 1510301 w 4993240"/>
              <a:gd name="connsiteY6" fmla="*/ 523982 h 5054885"/>
              <a:gd name="connsiteX7" fmla="*/ 1366463 w 4993240"/>
              <a:gd name="connsiteY7" fmla="*/ 719191 h 5054885"/>
              <a:gd name="connsiteX8" fmla="*/ 1417834 w 4993240"/>
              <a:gd name="connsiteY8" fmla="*/ 842481 h 5054885"/>
              <a:gd name="connsiteX9" fmla="*/ 1582220 w 4993240"/>
              <a:gd name="connsiteY9" fmla="*/ 811658 h 5054885"/>
              <a:gd name="connsiteX10" fmla="*/ 1633591 w 4993240"/>
              <a:gd name="connsiteY10" fmla="*/ 636998 h 5054885"/>
              <a:gd name="connsiteX11" fmla="*/ 1818526 w 4993240"/>
              <a:gd name="connsiteY11" fmla="*/ 585627 h 5054885"/>
              <a:gd name="connsiteX12" fmla="*/ 2013735 w 4993240"/>
              <a:gd name="connsiteY12" fmla="*/ 554805 h 5054885"/>
              <a:gd name="connsiteX13" fmla="*/ 2147299 w 4993240"/>
              <a:gd name="connsiteY13" fmla="*/ 616449 h 5054885"/>
              <a:gd name="connsiteX14" fmla="*/ 2065106 w 4993240"/>
              <a:gd name="connsiteY14" fmla="*/ 708917 h 5054885"/>
              <a:gd name="connsiteX15" fmla="*/ 1787703 w 4993240"/>
              <a:gd name="connsiteY15" fmla="*/ 893852 h 5054885"/>
              <a:gd name="connsiteX16" fmla="*/ 1859622 w 4993240"/>
              <a:gd name="connsiteY16" fmla="*/ 996593 h 5054885"/>
              <a:gd name="connsiteX17" fmla="*/ 2044557 w 4993240"/>
              <a:gd name="connsiteY17" fmla="*/ 965771 h 5054885"/>
              <a:gd name="connsiteX18" fmla="*/ 2229492 w 4993240"/>
              <a:gd name="connsiteY18" fmla="*/ 863029 h 5054885"/>
              <a:gd name="connsiteX19" fmla="*/ 2260315 w 4993240"/>
              <a:gd name="connsiteY19" fmla="*/ 1037690 h 5054885"/>
              <a:gd name="connsiteX20" fmla="*/ 2188395 w 4993240"/>
              <a:gd name="connsiteY20" fmla="*/ 1099335 h 5054885"/>
              <a:gd name="connsiteX21" fmla="*/ 2188395 w 4993240"/>
              <a:gd name="connsiteY21" fmla="*/ 1212351 h 5054885"/>
              <a:gd name="connsiteX22" fmla="*/ 2188395 w 4993240"/>
              <a:gd name="connsiteY22" fmla="*/ 1407560 h 5054885"/>
              <a:gd name="connsiteX23" fmla="*/ 2342508 w 4993240"/>
              <a:gd name="connsiteY23" fmla="*/ 1417834 h 5054885"/>
              <a:gd name="connsiteX24" fmla="*/ 2547991 w 4993240"/>
              <a:gd name="connsiteY24" fmla="*/ 1500027 h 5054885"/>
              <a:gd name="connsiteX25" fmla="*/ 2702103 w 4993240"/>
              <a:gd name="connsiteY25" fmla="*/ 1458930 h 5054885"/>
              <a:gd name="connsiteX26" fmla="*/ 2763748 w 4993240"/>
              <a:gd name="connsiteY26" fmla="*/ 1448656 h 5054885"/>
              <a:gd name="connsiteX27" fmla="*/ 2743200 w 4993240"/>
              <a:gd name="connsiteY27" fmla="*/ 1571946 h 5054885"/>
              <a:gd name="connsiteX28" fmla="*/ 2774022 w 4993240"/>
              <a:gd name="connsiteY28" fmla="*/ 1736333 h 5054885"/>
              <a:gd name="connsiteX29" fmla="*/ 2774022 w 4993240"/>
              <a:gd name="connsiteY29" fmla="*/ 1880171 h 5054885"/>
              <a:gd name="connsiteX30" fmla="*/ 2712378 w 4993240"/>
              <a:gd name="connsiteY30" fmla="*/ 2054831 h 5054885"/>
              <a:gd name="connsiteX31" fmla="*/ 2589088 w 4993240"/>
              <a:gd name="connsiteY31" fmla="*/ 2106202 h 5054885"/>
              <a:gd name="connsiteX32" fmla="*/ 2578813 w 4993240"/>
              <a:gd name="connsiteY32" fmla="*/ 2208944 h 5054885"/>
              <a:gd name="connsiteX33" fmla="*/ 2743200 w 4993240"/>
              <a:gd name="connsiteY33" fmla="*/ 2280863 h 5054885"/>
              <a:gd name="connsiteX34" fmla="*/ 3256908 w 4993240"/>
              <a:gd name="connsiteY34" fmla="*/ 2363056 h 5054885"/>
              <a:gd name="connsiteX35" fmla="*/ 3462391 w 4993240"/>
              <a:gd name="connsiteY35" fmla="*/ 2455524 h 5054885"/>
              <a:gd name="connsiteX36" fmla="*/ 3616503 w 4993240"/>
              <a:gd name="connsiteY36" fmla="*/ 2722652 h 5054885"/>
              <a:gd name="connsiteX37" fmla="*/ 3883631 w 4993240"/>
              <a:gd name="connsiteY37" fmla="*/ 2989780 h 5054885"/>
              <a:gd name="connsiteX38" fmla="*/ 4232953 w 4993240"/>
              <a:gd name="connsiteY38" fmla="*/ 3133618 h 5054885"/>
              <a:gd name="connsiteX39" fmla="*/ 4294598 w 4993240"/>
              <a:gd name="connsiteY39" fmla="*/ 3205537 h 5054885"/>
              <a:gd name="connsiteX40" fmla="*/ 4263775 w 4993240"/>
              <a:gd name="connsiteY40" fmla="*/ 3380198 h 5054885"/>
              <a:gd name="connsiteX41" fmla="*/ 4181582 w 4993240"/>
              <a:gd name="connsiteY41" fmla="*/ 3544584 h 5054885"/>
              <a:gd name="connsiteX42" fmla="*/ 4253501 w 4993240"/>
              <a:gd name="connsiteY42" fmla="*/ 3729519 h 5054885"/>
              <a:gd name="connsiteX43" fmla="*/ 4397339 w 4993240"/>
              <a:gd name="connsiteY43" fmla="*/ 3750067 h 5054885"/>
              <a:gd name="connsiteX44" fmla="*/ 4582274 w 4993240"/>
              <a:gd name="connsiteY44" fmla="*/ 3708971 h 5054885"/>
              <a:gd name="connsiteX45" fmla="*/ 4736387 w 4993240"/>
              <a:gd name="connsiteY45" fmla="*/ 3760342 h 5054885"/>
              <a:gd name="connsiteX46" fmla="*/ 4623371 w 4993240"/>
              <a:gd name="connsiteY46" fmla="*/ 3935002 h 5054885"/>
              <a:gd name="connsiteX47" fmla="*/ 4469258 w 4993240"/>
              <a:gd name="connsiteY47" fmla="*/ 4006921 h 5054885"/>
              <a:gd name="connsiteX48" fmla="*/ 4438436 w 4993240"/>
              <a:gd name="connsiteY48" fmla="*/ 4109663 h 5054885"/>
              <a:gd name="connsiteX49" fmla="*/ 4561726 w 4993240"/>
              <a:gd name="connsiteY49" fmla="*/ 4274049 h 5054885"/>
              <a:gd name="connsiteX50" fmla="*/ 4849402 w 4993240"/>
              <a:gd name="connsiteY50" fmla="*/ 4366517 h 5054885"/>
              <a:gd name="connsiteX51" fmla="*/ 4993240 w 4993240"/>
              <a:gd name="connsiteY51" fmla="*/ 4500081 h 5054885"/>
              <a:gd name="connsiteX52" fmla="*/ 4941870 w 4993240"/>
              <a:gd name="connsiteY52" fmla="*/ 4602823 h 5054885"/>
              <a:gd name="connsiteX53" fmla="*/ 4448710 w 4993240"/>
              <a:gd name="connsiteY53" fmla="*/ 4582274 h 5054885"/>
              <a:gd name="connsiteX54" fmla="*/ 4181582 w 4993240"/>
              <a:gd name="connsiteY54" fmla="*/ 4746661 h 5054885"/>
              <a:gd name="connsiteX55" fmla="*/ 4130211 w 4993240"/>
              <a:gd name="connsiteY55" fmla="*/ 4869951 h 5054885"/>
              <a:gd name="connsiteX56" fmla="*/ 3852809 w 4993240"/>
              <a:gd name="connsiteY56" fmla="*/ 4654193 h 5054885"/>
              <a:gd name="connsiteX57" fmla="*/ 3688422 w 4993240"/>
              <a:gd name="connsiteY57" fmla="*/ 4592548 h 5054885"/>
              <a:gd name="connsiteX58" fmla="*/ 3400746 w 4993240"/>
              <a:gd name="connsiteY58" fmla="*/ 4695290 h 5054885"/>
              <a:gd name="connsiteX59" fmla="*/ 3164440 w 4993240"/>
              <a:gd name="connsiteY59" fmla="*/ 4695290 h 5054885"/>
              <a:gd name="connsiteX60" fmla="*/ 2948683 w 4993240"/>
              <a:gd name="connsiteY60" fmla="*/ 4633645 h 5054885"/>
              <a:gd name="connsiteX61" fmla="*/ 2866490 w 4993240"/>
              <a:gd name="connsiteY61" fmla="*/ 4695290 h 5054885"/>
              <a:gd name="connsiteX62" fmla="*/ 2979506 w 4993240"/>
              <a:gd name="connsiteY62" fmla="*/ 5054885 h 5054885"/>
              <a:gd name="connsiteX63" fmla="*/ 2815119 w 4993240"/>
              <a:gd name="connsiteY63" fmla="*/ 5013789 h 5054885"/>
              <a:gd name="connsiteX64" fmla="*/ 2527443 w 4993240"/>
              <a:gd name="connsiteY64" fmla="*/ 4787757 h 5054885"/>
              <a:gd name="connsiteX65" fmla="*/ 2270589 w 4993240"/>
              <a:gd name="connsiteY65" fmla="*/ 4664467 h 5054885"/>
              <a:gd name="connsiteX66" fmla="*/ 2085654 w 4993240"/>
              <a:gd name="connsiteY66" fmla="*/ 4489807 h 5054885"/>
              <a:gd name="connsiteX67" fmla="*/ 1736333 w 4993240"/>
              <a:gd name="connsiteY67" fmla="*/ 4263775 h 5054885"/>
              <a:gd name="connsiteX68" fmla="*/ 1551398 w 4993240"/>
              <a:gd name="connsiteY68" fmla="*/ 4161034 h 5054885"/>
              <a:gd name="connsiteX69" fmla="*/ 1428108 w 4993240"/>
              <a:gd name="connsiteY69" fmla="*/ 4181582 h 5054885"/>
              <a:gd name="connsiteX70" fmla="*/ 1284270 w 4993240"/>
              <a:gd name="connsiteY70" fmla="*/ 3914454 h 5054885"/>
              <a:gd name="connsiteX71" fmla="*/ 1150706 w 4993240"/>
              <a:gd name="connsiteY71" fmla="*/ 3770616 h 5054885"/>
              <a:gd name="connsiteX72" fmla="*/ 1027416 w 4993240"/>
              <a:gd name="connsiteY72" fmla="*/ 3554858 h 5054885"/>
              <a:gd name="connsiteX73" fmla="*/ 924674 w 4993240"/>
              <a:gd name="connsiteY73" fmla="*/ 3411020 h 5054885"/>
              <a:gd name="connsiteX74" fmla="*/ 883578 w 4993240"/>
              <a:gd name="connsiteY74" fmla="*/ 3359649 h 5054885"/>
              <a:gd name="connsiteX75" fmla="*/ 739739 w 4993240"/>
              <a:gd name="connsiteY75" fmla="*/ 3164440 h 5054885"/>
              <a:gd name="connsiteX76" fmla="*/ 1160980 w 4993240"/>
              <a:gd name="connsiteY76" fmla="*/ 3102796 h 5054885"/>
              <a:gd name="connsiteX77" fmla="*/ 1335640 w 4993240"/>
              <a:gd name="connsiteY77" fmla="*/ 2979506 h 5054885"/>
              <a:gd name="connsiteX78" fmla="*/ 1284270 w 4993240"/>
              <a:gd name="connsiteY78" fmla="*/ 2825393 h 5054885"/>
              <a:gd name="connsiteX79" fmla="*/ 1171254 w 4993240"/>
              <a:gd name="connsiteY79" fmla="*/ 2732926 h 5054885"/>
              <a:gd name="connsiteX80" fmla="*/ 1058238 w 4993240"/>
              <a:gd name="connsiteY80" fmla="*/ 2599362 h 5054885"/>
              <a:gd name="connsiteX81" fmla="*/ 955497 w 4993240"/>
              <a:gd name="connsiteY81" fmla="*/ 2547991 h 5054885"/>
              <a:gd name="connsiteX82" fmla="*/ 893852 w 4993240"/>
              <a:gd name="connsiteY82" fmla="*/ 2527443 h 5054885"/>
              <a:gd name="connsiteX83" fmla="*/ 852755 w 4993240"/>
              <a:gd name="connsiteY83" fmla="*/ 2517169 h 5054885"/>
              <a:gd name="connsiteX84" fmla="*/ 801384 w 4993240"/>
              <a:gd name="connsiteY84" fmla="*/ 2496620 h 5054885"/>
              <a:gd name="connsiteX85" fmla="*/ 770562 w 4993240"/>
              <a:gd name="connsiteY85" fmla="*/ 2383605 h 5054885"/>
              <a:gd name="connsiteX86" fmla="*/ 1006867 w 4993240"/>
              <a:gd name="connsiteY86" fmla="*/ 2260315 h 5054885"/>
              <a:gd name="connsiteX87" fmla="*/ 893852 w 4993240"/>
              <a:gd name="connsiteY87" fmla="*/ 2198670 h 5054885"/>
              <a:gd name="connsiteX88" fmla="*/ 739739 w 4993240"/>
              <a:gd name="connsiteY88" fmla="*/ 2126751 h 5054885"/>
              <a:gd name="connsiteX89" fmla="*/ 595901 w 4993240"/>
              <a:gd name="connsiteY89" fmla="*/ 2137025 h 5054885"/>
              <a:gd name="connsiteX90" fmla="*/ 308225 w 4993240"/>
              <a:gd name="connsiteY90" fmla="*/ 2280863 h 5054885"/>
              <a:gd name="connsiteX91" fmla="*/ 236306 w 4993240"/>
              <a:gd name="connsiteY91" fmla="*/ 2332234 h 5054885"/>
              <a:gd name="connsiteX92" fmla="*/ 369870 w 4993240"/>
              <a:gd name="connsiteY92" fmla="*/ 2116476 h 5054885"/>
              <a:gd name="connsiteX93" fmla="*/ 441789 w 4993240"/>
              <a:gd name="connsiteY93" fmla="*/ 2054831 h 5054885"/>
              <a:gd name="connsiteX94" fmla="*/ 616449 w 4993240"/>
              <a:gd name="connsiteY94" fmla="*/ 1910993 h 5054885"/>
              <a:gd name="connsiteX95" fmla="*/ 544530 w 4993240"/>
              <a:gd name="connsiteY95" fmla="*/ 1756881 h 5054885"/>
              <a:gd name="connsiteX96" fmla="*/ 421240 w 4993240"/>
              <a:gd name="connsiteY96" fmla="*/ 1715784 h 5054885"/>
              <a:gd name="connsiteX97" fmla="*/ 349321 w 4993240"/>
              <a:gd name="connsiteY97" fmla="*/ 1592494 h 5054885"/>
              <a:gd name="connsiteX98" fmla="*/ 71919 w 4993240"/>
              <a:gd name="connsiteY98" fmla="*/ 945223 h 5054885"/>
              <a:gd name="connsiteX99" fmla="*/ 20548 w 4993240"/>
              <a:gd name="connsiteY99" fmla="*/ 791110 h 5054885"/>
              <a:gd name="connsiteX100" fmla="*/ 0 w 4993240"/>
              <a:gd name="connsiteY100" fmla="*/ 595901 h 5054885"/>
              <a:gd name="connsiteX101" fmla="*/ 41097 w 4993240"/>
              <a:gd name="connsiteY101" fmla="*/ 390418 h 5054885"/>
              <a:gd name="connsiteX102" fmla="*/ 174661 w 4993240"/>
              <a:gd name="connsiteY102" fmla="*/ 308225 h 5054885"/>
              <a:gd name="connsiteX103" fmla="*/ 215757 w 4993240"/>
              <a:gd name="connsiteY103" fmla="*/ 297951 h 5054885"/>
              <a:gd name="connsiteX104" fmla="*/ 256854 w 4993240"/>
              <a:gd name="connsiteY104" fmla="*/ 287676 h 5054885"/>
              <a:gd name="connsiteX105" fmla="*/ 513708 w 4993240"/>
              <a:gd name="connsiteY105" fmla="*/ 174661 h 5054885"/>
              <a:gd name="connsiteX106" fmla="*/ 585627 w 4993240"/>
              <a:gd name="connsiteY106" fmla="*/ 71919 h 5054885"/>
              <a:gd name="connsiteX107" fmla="*/ 595901 w 4993240"/>
              <a:gd name="connsiteY107" fmla="*/ 30823 h 5054885"/>
              <a:gd name="connsiteX108" fmla="*/ 626724 w 4993240"/>
              <a:gd name="connsiteY108" fmla="*/ 133564 h 505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993240" h="5054885">
                <a:moveTo>
                  <a:pt x="688369" y="82193"/>
                </a:moveTo>
                <a:lnTo>
                  <a:pt x="1428108" y="0"/>
                </a:lnTo>
                <a:lnTo>
                  <a:pt x="1818526" y="51371"/>
                </a:lnTo>
                <a:lnTo>
                  <a:pt x="1880171" y="287676"/>
                </a:lnTo>
                <a:lnTo>
                  <a:pt x="1767155" y="390418"/>
                </a:lnTo>
                <a:lnTo>
                  <a:pt x="1695236" y="493160"/>
                </a:lnTo>
                <a:lnTo>
                  <a:pt x="1510301" y="523982"/>
                </a:lnTo>
                <a:lnTo>
                  <a:pt x="1366463" y="719191"/>
                </a:lnTo>
                <a:lnTo>
                  <a:pt x="1417834" y="842481"/>
                </a:lnTo>
                <a:lnTo>
                  <a:pt x="1582220" y="811658"/>
                </a:lnTo>
                <a:lnTo>
                  <a:pt x="1633591" y="636998"/>
                </a:lnTo>
                <a:lnTo>
                  <a:pt x="1818526" y="585627"/>
                </a:lnTo>
                <a:lnTo>
                  <a:pt x="2013735" y="554805"/>
                </a:lnTo>
                <a:lnTo>
                  <a:pt x="2147299" y="616449"/>
                </a:lnTo>
                <a:lnTo>
                  <a:pt x="2065106" y="708917"/>
                </a:lnTo>
                <a:lnTo>
                  <a:pt x="1787703" y="893852"/>
                </a:lnTo>
                <a:lnTo>
                  <a:pt x="1859622" y="996593"/>
                </a:lnTo>
                <a:lnTo>
                  <a:pt x="2044557" y="965771"/>
                </a:lnTo>
                <a:lnTo>
                  <a:pt x="2229492" y="863029"/>
                </a:lnTo>
                <a:lnTo>
                  <a:pt x="2260315" y="1037690"/>
                </a:lnTo>
                <a:lnTo>
                  <a:pt x="2188395" y="1099335"/>
                </a:lnTo>
                <a:lnTo>
                  <a:pt x="2188395" y="1212351"/>
                </a:lnTo>
                <a:lnTo>
                  <a:pt x="2188395" y="1407560"/>
                </a:lnTo>
                <a:lnTo>
                  <a:pt x="2342508" y="1417834"/>
                </a:lnTo>
                <a:lnTo>
                  <a:pt x="2547991" y="1500027"/>
                </a:lnTo>
                <a:lnTo>
                  <a:pt x="2702103" y="1458930"/>
                </a:lnTo>
                <a:lnTo>
                  <a:pt x="2763748" y="1448656"/>
                </a:lnTo>
                <a:lnTo>
                  <a:pt x="2743200" y="1571946"/>
                </a:lnTo>
                <a:lnTo>
                  <a:pt x="2774022" y="1736333"/>
                </a:lnTo>
                <a:lnTo>
                  <a:pt x="2774022" y="1880171"/>
                </a:lnTo>
                <a:lnTo>
                  <a:pt x="2712378" y="2054831"/>
                </a:lnTo>
                <a:lnTo>
                  <a:pt x="2589088" y="2106202"/>
                </a:lnTo>
                <a:lnTo>
                  <a:pt x="2578813" y="2208944"/>
                </a:lnTo>
                <a:lnTo>
                  <a:pt x="2743200" y="2280863"/>
                </a:lnTo>
                <a:lnTo>
                  <a:pt x="3256908" y="2363056"/>
                </a:lnTo>
                <a:lnTo>
                  <a:pt x="3462391" y="2455524"/>
                </a:lnTo>
                <a:lnTo>
                  <a:pt x="3616503" y="2722652"/>
                </a:lnTo>
                <a:lnTo>
                  <a:pt x="3883631" y="2989780"/>
                </a:lnTo>
                <a:lnTo>
                  <a:pt x="4232953" y="3133618"/>
                </a:lnTo>
                <a:lnTo>
                  <a:pt x="4294598" y="3205537"/>
                </a:lnTo>
                <a:lnTo>
                  <a:pt x="4263775" y="3380198"/>
                </a:lnTo>
                <a:lnTo>
                  <a:pt x="4181582" y="3544584"/>
                </a:lnTo>
                <a:lnTo>
                  <a:pt x="4253501" y="3729519"/>
                </a:lnTo>
                <a:lnTo>
                  <a:pt x="4397339" y="3750067"/>
                </a:lnTo>
                <a:lnTo>
                  <a:pt x="4582274" y="3708971"/>
                </a:lnTo>
                <a:lnTo>
                  <a:pt x="4736387" y="3760342"/>
                </a:lnTo>
                <a:lnTo>
                  <a:pt x="4623371" y="3935002"/>
                </a:lnTo>
                <a:lnTo>
                  <a:pt x="4469258" y="4006921"/>
                </a:lnTo>
                <a:lnTo>
                  <a:pt x="4438436" y="4109663"/>
                </a:lnTo>
                <a:lnTo>
                  <a:pt x="4561726" y="4274049"/>
                </a:lnTo>
                <a:lnTo>
                  <a:pt x="4849402" y="4366517"/>
                </a:lnTo>
                <a:lnTo>
                  <a:pt x="4993240" y="4500081"/>
                </a:lnTo>
                <a:lnTo>
                  <a:pt x="4941870" y="4602823"/>
                </a:lnTo>
                <a:lnTo>
                  <a:pt x="4448710" y="4582274"/>
                </a:lnTo>
                <a:lnTo>
                  <a:pt x="4181582" y="4746661"/>
                </a:lnTo>
                <a:lnTo>
                  <a:pt x="4130211" y="4869951"/>
                </a:lnTo>
                <a:lnTo>
                  <a:pt x="3852809" y="4654193"/>
                </a:lnTo>
                <a:lnTo>
                  <a:pt x="3688422" y="4592548"/>
                </a:lnTo>
                <a:lnTo>
                  <a:pt x="3400746" y="4695290"/>
                </a:lnTo>
                <a:lnTo>
                  <a:pt x="3164440" y="4695290"/>
                </a:lnTo>
                <a:lnTo>
                  <a:pt x="2948683" y="4633645"/>
                </a:lnTo>
                <a:lnTo>
                  <a:pt x="2866490" y="4695290"/>
                </a:lnTo>
                <a:lnTo>
                  <a:pt x="2979506" y="5054885"/>
                </a:lnTo>
                <a:lnTo>
                  <a:pt x="2815119" y="5013789"/>
                </a:lnTo>
                <a:lnTo>
                  <a:pt x="2527443" y="4787757"/>
                </a:lnTo>
                <a:lnTo>
                  <a:pt x="2270589" y="4664467"/>
                </a:lnTo>
                <a:lnTo>
                  <a:pt x="2085654" y="4489807"/>
                </a:lnTo>
                <a:lnTo>
                  <a:pt x="1736333" y="4263775"/>
                </a:lnTo>
                <a:lnTo>
                  <a:pt x="1551398" y="4161034"/>
                </a:lnTo>
                <a:lnTo>
                  <a:pt x="1428108" y="4181582"/>
                </a:lnTo>
                <a:lnTo>
                  <a:pt x="1284270" y="3914454"/>
                </a:lnTo>
                <a:lnTo>
                  <a:pt x="1150706" y="3770616"/>
                </a:lnTo>
                <a:lnTo>
                  <a:pt x="1027416" y="3554858"/>
                </a:lnTo>
                <a:cubicBezTo>
                  <a:pt x="993169" y="3506912"/>
                  <a:pt x="959626" y="3458455"/>
                  <a:pt x="924674" y="3411020"/>
                </a:cubicBezTo>
                <a:cubicBezTo>
                  <a:pt x="911666" y="3393366"/>
                  <a:pt x="883578" y="3359649"/>
                  <a:pt x="883578" y="3359649"/>
                </a:cubicBezTo>
                <a:lnTo>
                  <a:pt x="739739" y="3164440"/>
                </a:lnTo>
                <a:lnTo>
                  <a:pt x="1160980" y="3102796"/>
                </a:lnTo>
                <a:lnTo>
                  <a:pt x="1335640" y="2979506"/>
                </a:lnTo>
                <a:lnTo>
                  <a:pt x="1284270" y="2825393"/>
                </a:lnTo>
                <a:lnTo>
                  <a:pt x="1171254" y="2732926"/>
                </a:lnTo>
                <a:lnTo>
                  <a:pt x="1058238" y="2599362"/>
                </a:lnTo>
                <a:cubicBezTo>
                  <a:pt x="1023991" y="2582238"/>
                  <a:pt x="990576" y="2563338"/>
                  <a:pt x="955497" y="2547991"/>
                </a:cubicBezTo>
                <a:cubicBezTo>
                  <a:pt x="935653" y="2539309"/>
                  <a:pt x="914865" y="2532696"/>
                  <a:pt x="893852" y="2527443"/>
                </a:cubicBezTo>
                <a:lnTo>
                  <a:pt x="852755" y="2517169"/>
                </a:lnTo>
                <a:lnTo>
                  <a:pt x="801384" y="2496620"/>
                </a:lnTo>
                <a:lnTo>
                  <a:pt x="770562" y="2383605"/>
                </a:lnTo>
                <a:lnTo>
                  <a:pt x="1006867" y="2260315"/>
                </a:lnTo>
                <a:lnTo>
                  <a:pt x="893852" y="2198670"/>
                </a:lnTo>
                <a:lnTo>
                  <a:pt x="739739" y="2126751"/>
                </a:lnTo>
                <a:lnTo>
                  <a:pt x="595901" y="2137025"/>
                </a:lnTo>
                <a:lnTo>
                  <a:pt x="308225" y="2280863"/>
                </a:lnTo>
                <a:lnTo>
                  <a:pt x="236306" y="2332234"/>
                </a:lnTo>
                <a:lnTo>
                  <a:pt x="369870" y="2116476"/>
                </a:lnTo>
                <a:lnTo>
                  <a:pt x="441789" y="2054831"/>
                </a:lnTo>
                <a:lnTo>
                  <a:pt x="616449" y="1910993"/>
                </a:lnTo>
                <a:lnTo>
                  <a:pt x="544530" y="1756881"/>
                </a:lnTo>
                <a:lnTo>
                  <a:pt x="421240" y="1715784"/>
                </a:lnTo>
                <a:lnTo>
                  <a:pt x="349321" y="1592494"/>
                </a:lnTo>
                <a:lnTo>
                  <a:pt x="71919" y="945223"/>
                </a:lnTo>
                <a:lnTo>
                  <a:pt x="20548" y="791110"/>
                </a:lnTo>
                <a:lnTo>
                  <a:pt x="0" y="595901"/>
                </a:lnTo>
                <a:lnTo>
                  <a:pt x="41097" y="390418"/>
                </a:lnTo>
                <a:cubicBezTo>
                  <a:pt x="121444" y="334175"/>
                  <a:pt x="112279" y="326048"/>
                  <a:pt x="174661" y="308225"/>
                </a:cubicBezTo>
                <a:cubicBezTo>
                  <a:pt x="188238" y="304346"/>
                  <a:pt x="202180" y="301830"/>
                  <a:pt x="215757" y="297951"/>
                </a:cubicBezTo>
                <a:cubicBezTo>
                  <a:pt x="255509" y="286593"/>
                  <a:pt x="233954" y="287676"/>
                  <a:pt x="256854" y="287676"/>
                </a:cubicBezTo>
                <a:lnTo>
                  <a:pt x="513708" y="174661"/>
                </a:lnTo>
                <a:lnTo>
                  <a:pt x="585627" y="71919"/>
                </a:lnTo>
                <a:lnTo>
                  <a:pt x="595901" y="30823"/>
                </a:lnTo>
                <a:lnTo>
                  <a:pt x="626724" y="133564"/>
                </a:lnTo>
              </a:path>
            </a:pathLst>
          </a:custGeom>
          <a:solidFill>
            <a:srgbClr val="00B0F0"/>
          </a:solidFill>
          <a:ln>
            <a:noFill/>
          </a:ln>
          <a:effectLst>
            <a:softEdge rad="63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648200" y="3200400"/>
            <a:ext cx="1849120" cy="1981200"/>
          </a:xfrm>
          <a:custGeom>
            <a:avLst/>
            <a:gdLst>
              <a:gd name="connsiteX0" fmla="*/ 688369 w 4993240"/>
              <a:gd name="connsiteY0" fmla="*/ 82193 h 5054885"/>
              <a:gd name="connsiteX1" fmla="*/ 1428108 w 4993240"/>
              <a:gd name="connsiteY1" fmla="*/ 0 h 5054885"/>
              <a:gd name="connsiteX2" fmla="*/ 1818526 w 4993240"/>
              <a:gd name="connsiteY2" fmla="*/ 51371 h 5054885"/>
              <a:gd name="connsiteX3" fmla="*/ 1880171 w 4993240"/>
              <a:gd name="connsiteY3" fmla="*/ 287676 h 5054885"/>
              <a:gd name="connsiteX4" fmla="*/ 1767155 w 4993240"/>
              <a:gd name="connsiteY4" fmla="*/ 390418 h 5054885"/>
              <a:gd name="connsiteX5" fmla="*/ 1695236 w 4993240"/>
              <a:gd name="connsiteY5" fmla="*/ 493160 h 5054885"/>
              <a:gd name="connsiteX6" fmla="*/ 1510301 w 4993240"/>
              <a:gd name="connsiteY6" fmla="*/ 523982 h 5054885"/>
              <a:gd name="connsiteX7" fmla="*/ 1366463 w 4993240"/>
              <a:gd name="connsiteY7" fmla="*/ 719191 h 5054885"/>
              <a:gd name="connsiteX8" fmla="*/ 1417834 w 4993240"/>
              <a:gd name="connsiteY8" fmla="*/ 842481 h 5054885"/>
              <a:gd name="connsiteX9" fmla="*/ 1582220 w 4993240"/>
              <a:gd name="connsiteY9" fmla="*/ 811658 h 5054885"/>
              <a:gd name="connsiteX10" fmla="*/ 1633591 w 4993240"/>
              <a:gd name="connsiteY10" fmla="*/ 636998 h 5054885"/>
              <a:gd name="connsiteX11" fmla="*/ 1818526 w 4993240"/>
              <a:gd name="connsiteY11" fmla="*/ 585627 h 5054885"/>
              <a:gd name="connsiteX12" fmla="*/ 2013735 w 4993240"/>
              <a:gd name="connsiteY12" fmla="*/ 554805 h 5054885"/>
              <a:gd name="connsiteX13" fmla="*/ 2147299 w 4993240"/>
              <a:gd name="connsiteY13" fmla="*/ 616449 h 5054885"/>
              <a:gd name="connsiteX14" fmla="*/ 2065106 w 4993240"/>
              <a:gd name="connsiteY14" fmla="*/ 708917 h 5054885"/>
              <a:gd name="connsiteX15" fmla="*/ 1787703 w 4993240"/>
              <a:gd name="connsiteY15" fmla="*/ 893852 h 5054885"/>
              <a:gd name="connsiteX16" fmla="*/ 1859622 w 4993240"/>
              <a:gd name="connsiteY16" fmla="*/ 996593 h 5054885"/>
              <a:gd name="connsiteX17" fmla="*/ 2044557 w 4993240"/>
              <a:gd name="connsiteY17" fmla="*/ 965771 h 5054885"/>
              <a:gd name="connsiteX18" fmla="*/ 2229492 w 4993240"/>
              <a:gd name="connsiteY18" fmla="*/ 863029 h 5054885"/>
              <a:gd name="connsiteX19" fmla="*/ 2260315 w 4993240"/>
              <a:gd name="connsiteY19" fmla="*/ 1037690 h 5054885"/>
              <a:gd name="connsiteX20" fmla="*/ 2188395 w 4993240"/>
              <a:gd name="connsiteY20" fmla="*/ 1099335 h 5054885"/>
              <a:gd name="connsiteX21" fmla="*/ 2188395 w 4993240"/>
              <a:gd name="connsiteY21" fmla="*/ 1212351 h 5054885"/>
              <a:gd name="connsiteX22" fmla="*/ 2188395 w 4993240"/>
              <a:gd name="connsiteY22" fmla="*/ 1407560 h 5054885"/>
              <a:gd name="connsiteX23" fmla="*/ 2342508 w 4993240"/>
              <a:gd name="connsiteY23" fmla="*/ 1417834 h 5054885"/>
              <a:gd name="connsiteX24" fmla="*/ 2547991 w 4993240"/>
              <a:gd name="connsiteY24" fmla="*/ 1500027 h 5054885"/>
              <a:gd name="connsiteX25" fmla="*/ 2702103 w 4993240"/>
              <a:gd name="connsiteY25" fmla="*/ 1458930 h 5054885"/>
              <a:gd name="connsiteX26" fmla="*/ 2763748 w 4993240"/>
              <a:gd name="connsiteY26" fmla="*/ 1448656 h 5054885"/>
              <a:gd name="connsiteX27" fmla="*/ 2743200 w 4993240"/>
              <a:gd name="connsiteY27" fmla="*/ 1571946 h 5054885"/>
              <a:gd name="connsiteX28" fmla="*/ 2774022 w 4993240"/>
              <a:gd name="connsiteY28" fmla="*/ 1736333 h 5054885"/>
              <a:gd name="connsiteX29" fmla="*/ 2774022 w 4993240"/>
              <a:gd name="connsiteY29" fmla="*/ 1880171 h 5054885"/>
              <a:gd name="connsiteX30" fmla="*/ 2712378 w 4993240"/>
              <a:gd name="connsiteY30" fmla="*/ 2054831 h 5054885"/>
              <a:gd name="connsiteX31" fmla="*/ 2589088 w 4993240"/>
              <a:gd name="connsiteY31" fmla="*/ 2106202 h 5054885"/>
              <a:gd name="connsiteX32" fmla="*/ 2578813 w 4993240"/>
              <a:gd name="connsiteY32" fmla="*/ 2208944 h 5054885"/>
              <a:gd name="connsiteX33" fmla="*/ 2743200 w 4993240"/>
              <a:gd name="connsiteY33" fmla="*/ 2280863 h 5054885"/>
              <a:gd name="connsiteX34" fmla="*/ 3256908 w 4993240"/>
              <a:gd name="connsiteY34" fmla="*/ 2363056 h 5054885"/>
              <a:gd name="connsiteX35" fmla="*/ 3462391 w 4993240"/>
              <a:gd name="connsiteY35" fmla="*/ 2455524 h 5054885"/>
              <a:gd name="connsiteX36" fmla="*/ 3616503 w 4993240"/>
              <a:gd name="connsiteY36" fmla="*/ 2722652 h 5054885"/>
              <a:gd name="connsiteX37" fmla="*/ 3883631 w 4993240"/>
              <a:gd name="connsiteY37" fmla="*/ 2989780 h 5054885"/>
              <a:gd name="connsiteX38" fmla="*/ 4232953 w 4993240"/>
              <a:gd name="connsiteY38" fmla="*/ 3133618 h 5054885"/>
              <a:gd name="connsiteX39" fmla="*/ 4294598 w 4993240"/>
              <a:gd name="connsiteY39" fmla="*/ 3205537 h 5054885"/>
              <a:gd name="connsiteX40" fmla="*/ 4263775 w 4993240"/>
              <a:gd name="connsiteY40" fmla="*/ 3380198 h 5054885"/>
              <a:gd name="connsiteX41" fmla="*/ 4181582 w 4993240"/>
              <a:gd name="connsiteY41" fmla="*/ 3544584 h 5054885"/>
              <a:gd name="connsiteX42" fmla="*/ 4253501 w 4993240"/>
              <a:gd name="connsiteY42" fmla="*/ 3729519 h 5054885"/>
              <a:gd name="connsiteX43" fmla="*/ 4397339 w 4993240"/>
              <a:gd name="connsiteY43" fmla="*/ 3750067 h 5054885"/>
              <a:gd name="connsiteX44" fmla="*/ 4582274 w 4993240"/>
              <a:gd name="connsiteY44" fmla="*/ 3708971 h 5054885"/>
              <a:gd name="connsiteX45" fmla="*/ 4736387 w 4993240"/>
              <a:gd name="connsiteY45" fmla="*/ 3760342 h 5054885"/>
              <a:gd name="connsiteX46" fmla="*/ 4623371 w 4993240"/>
              <a:gd name="connsiteY46" fmla="*/ 3935002 h 5054885"/>
              <a:gd name="connsiteX47" fmla="*/ 4469258 w 4993240"/>
              <a:gd name="connsiteY47" fmla="*/ 4006921 h 5054885"/>
              <a:gd name="connsiteX48" fmla="*/ 4438436 w 4993240"/>
              <a:gd name="connsiteY48" fmla="*/ 4109663 h 5054885"/>
              <a:gd name="connsiteX49" fmla="*/ 4561726 w 4993240"/>
              <a:gd name="connsiteY49" fmla="*/ 4274049 h 5054885"/>
              <a:gd name="connsiteX50" fmla="*/ 4849402 w 4993240"/>
              <a:gd name="connsiteY50" fmla="*/ 4366517 h 5054885"/>
              <a:gd name="connsiteX51" fmla="*/ 4993240 w 4993240"/>
              <a:gd name="connsiteY51" fmla="*/ 4500081 h 5054885"/>
              <a:gd name="connsiteX52" fmla="*/ 4941870 w 4993240"/>
              <a:gd name="connsiteY52" fmla="*/ 4602823 h 5054885"/>
              <a:gd name="connsiteX53" fmla="*/ 4448710 w 4993240"/>
              <a:gd name="connsiteY53" fmla="*/ 4582274 h 5054885"/>
              <a:gd name="connsiteX54" fmla="*/ 4181582 w 4993240"/>
              <a:gd name="connsiteY54" fmla="*/ 4746661 h 5054885"/>
              <a:gd name="connsiteX55" fmla="*/ 4130211 w 4993240"/>
              <a:gd name="connsiteY55" fmla="*/ 4869951 h 5054885"/>
              <a:gd name="connsiteX56" fmla="*/ 3852809 w 4993240"/>
              <a:gd name="connsiteY56" fmla="*/ 4654193 h 5054885"/>
              <a:gd name="connsiteX57" fmla="*/ 3688422 w 4993240"/>
              <a:gd name="connsiteY57" fmla="*/ 4592548 h 5054885"/>
              <a:gd name="connsiteX58" fmla="*/ 3400746 w 4993240"/>
              <a:gd name="connsiteY58" fmla="*/ 4695290 h 5054885"/>
              <a:gd name="connsiteX59" fmla="*/ 3164440 w 4993240"/>
              <a:gd name="connsiteY59" fmla="*/ 4695290 h 5054885"/>
              <a:gd name="connsiteX60" fmla="*/ 2948683 w 4993240"/>
              <a:gd name="connsiteY60" fmla="*/ 4633645 h 5054885"/>
              <a:gd name="connsiteX61" fmla="*/ 2866490 w 4993240"/>
              <a:gd name="connsiteY61" fmla="*/ 4695290 h 5054885"/>
              <a:gd name="connsiteX62" fmla="*/ 2979506 w 4993240"/>
              <a:gd name="connsiteY62" fmla="*/ 5054885 h 5054885"/>
              <a:gd name="connsiteX63" fmla="*/ 2815119 w 4993240"/>
              <a:gd name="connsiteY63" fmla="*/ 5013789 h 5054885"/>
              <a:gd name="connsiteX64" fmla="*/ 2527443 w 4993240"/>
              <a:gd name="connsiteY64" fmla="*/ 4787757 h 5054885"/>
              <a:gd name="connsiteX65" fmla="*/ 2270589 w 4993240"/>
              <a:gd name="connsiteY65" fmla="*/ 4664467 h 5054885"/>
              <a:gd name="connsiteX66" fmla="*/ 2085654 w 4993240"/>
              <a:gd name="connsiteY66" fmla="*/ 4489807 h 5054885"/>
              <a:gd name="connsiteX67" fmla="*/ 1736333 w 4993240"/>
              <a:gd name="connsiteY67" fmla="*/ 4263775 h 5054885"/>
              <a:gd name="connsiteX68" fmla="*/ 1551398 w 4993240"/>
              <a:gd name="connsiteY68" fmla="*/ 4161034 h 5054885"/>
              <a:gd name="connsiteX69" fmla="*/ 1428108 w 4993240"/>
              <a:gd name="connsiteY69" fmla="*/ 4181582 h 5054885"/>
              <a:gd name="connsiteX70" fmla="*/ 1284270 w 4993240"/>
              <a:gd name="connsiteY70" fmla="*/ 3914454 h 5054885"/>
              <a:gd name="connsiteX71" fmla="*/ 1150706 w 4993240"/>
              <a:gd name="connsiteY71" fmla="*/ 3770616 h 5054885"/>
              <a:gd name="connsiteX72" fmla="*/ 1027416 w 4993240"/>
              <a:gd name="connsiteY72" fmla="*/ 3554858 h 5054885"/>
              <a:gd name="connsiteX73" fmla="*/ 924674 w 4993240"/>
              <a:gd name="connsiteY73" fmla="*/ 3411020 h 5054885"/>
              <a:gd name="connsiteX74" fmla="*/ 883578 w 4993240"/>
              <a:gd name="connsiteY74" fmla="*/ 3359649 h 5054885"/>
              <a:gd name="connsiteX75" fmla="*/ 739739 w 4993240"/>
              <a:gd name="connsiteY75" fmla="*/ 3164440 h 5054885"/>
              <a:gd name="connsiteX76" fmla="*/ 1160980 w 4993240"/>
              <a:gd name="connsiteY76" fmla="*/ 3102796 h 5054885"/>
              <a:gd name="connsiteX77" fmla="*/ 1335640 w 4993240"/>
              <a:gd name="connsiteY77" fmla="*/ 2979506 h 5054885"/>
              <a:gd name="connsiteX78" fmla="*/ 1284270 w 4993240"/>
              <a:gd name="connsiteY78" fmla="*/ 2825393 h 5054885"/>
              <a:gd name="connsiteX79" fmla="*/ 1171254 w 4993240"/>
              <a:gd name="connsiteY79" fmla="*/ 2732926 h 5054885"/>
              <a:gd name="connsiteX80" fmla="*/ 1058238 w 4993240"/>
              <a:gd name="connsiteY80" fmla="*/ 2599362 h 5054885"/>
              <a:gd name="connsiteX81" fmla="*/ 955497 w 4993240"/>
              <a:gd name="connsiteY81" fmla="*/ 2547991 h 5054885"/>
              <a:gd name="connsiteX82" fmla="*/ 893852 w 4993240"/>
              <a:gd name="connsiteY82" fmla="*/ 2527443 h 5054885"/>
              <a:gd name="connsiteX83" fmla="*/ 852755 w 4993240"/>
              <a:gd name="connsiteY83" fmla="*/ 2517169 h 5054885"/>
              <a:gd name="connsiteX84" fmla="*/ 801384 w 4993240"/>
              <a:gd name="connsiteY84" fmla="*/ 2496620 h 5054885"/>
              <a:gd name="connsiteX85" fmla="*/ 770562 w 4993240"/>
              <a:gd name="connsiteY85" fmla="*/ 2383605 h 5054885"/>
              <a:gd name="connsiteX86" fmla="*/ 1006867 w 4993240"/>
              <a:gd name="connsiteY86" fmla="*/ 2260315 h 5054885"/>
              <a:gd name="connsiteX87" fmla="*/ 893852 w 4993240"/>
              <a:gd name="connsiteY87" fmla="*/ 2198670 h 5054885"/>
              <a:gd name="connsiteX88" fmla="*/ 739739 w 4993240"/>
              <a:gd name="connsiteY88" fmla="*/ 2126751 h 5054885"/>
              <a:gd name="connsiteX89" fmla="*/ 595901 w 4993240"/>
              <a:gd name="connsiteY89" fmla="*/ 2137025 h 5054885"/>
              <a:gd name="connsiteX90" fmla="*/ 308225 w 4993240"/>
              <a:gd name="connsiteY90" fmla="*/ 2280863 h 5054885"/>
              <a:gd name="connsiteX91" fmla="*/ 236306 w 4993240"/>
              <a:gd name="connsiteY91" fmla="*/ 2332234 h 5054885"/>
              <a:gd name="connsiteX92" fmla="*/ 369870 w 4993240"/>
              <a:gd name="connsiteY92" fmla="*/ 2116476 h 5054885"/>
              <a:gd name="connsiteX93" fmla="*/ 441789 w 4993240"/>
              <a:gd name="connsiteY93" fmla="*/ 2054831 h 5054885"/>
              <a:gd name="connsiteX94" fmla="*/ 616449 w 4993240"/>
              <a:gd name="connsiteY94" fmla="*/ 1910993 h 5054885"/>
              <a:gd name="connsiteX95" fmla="*/ 544530 w 4993240"/>
              <a:gd name="connsiteY95" fmla="*/ 1756881 h 5054885"/>
              <a:gd name="connsiteX96" fmla="*/ 421240 w 4993240"/>
              <a:gd name="connsiteY96" fmla="*/ 1715784 h 5054885"/>
              <a:gd name="connsiteX97" fmla="*/ 349321 w 4993240"/>
              <a:gd name="connsiteY97" fmla="*/ 1592494 h 5054885"/>
              <a:gd name="connsiteX98" fmla="*/ 71919 w 4993240"/>
              <a:gd name="connsiteY98" fmla="*/ 945223 h 5054885"/>
              <a:gd name="connsiteX99" fmla="*/ 20548 w 4993240"/>
              <a:gd name="connsiteY99" fmla="*/ 791110 h 5054885"/>
              <a:gd name="connsiteX100" fmla="*/ 0 w 4993240"/>
              <a:gd name="connsiteY100" fmla="*/ 595901 h 5054885"/>
              <a:gd name="connsiteX101" fmla="*/ 41097 w 4993240"/>
              <a:gd name="connsiteY101" fmla="*/ 390418 h 5054885"/>
              <a:gd name="connsiteX102" fmla="*/ 174661 w 4993240"/>
              <a:gd name="connsiteY102" fmla="*/ 308225 h 5054885"/>
              <a:gd name="connsiteX103" fmla="*/ 215757 w 4993240"/>
              <a:gd name="connsiteY103" fmla="*/ 297951 h 5054885"/>
              <a:gd name="connsiteX104" fmla="*/ 256854 w 4993240"/>
              <a:gd name="connsiteY104" fmla="*/ 287676 h 5054885"/>
              <a:gd name="connsiteX105" fmla="*/ 513708 w 4993240"/>
              <a:gd name="connsiteY105" fmla="*/ 174661 h 5054885"/>
              <a:gd name="connsiteX106" fmla="*/ 585627 w 4993240"/>
              <a:gd name="connsiteY106" fmla="*/ 71919 h 5054885"/>
              <a:gd name="connsiteX107" fmla="*/ 595901 w 4993240"/>
              <a:gd name="connsiteY107" fmla="*/ 30823 h 5054885"/>
              <a:gd name="connsiteX108" fmla="*/ 626724 w 4993240"/>
              <a:gd name="connsiteY108" fmla="*/ 133564 h 505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993240" h="5054885">
                <a:moveTo>
                  <a:pt x="688369" y="82193"/>
                </a:moveTo>
                <a:lnTo>
                  <a:pt x="1428108" y="0"/>
                </a:lnTo>
                <a:lnTo>
                  <a:pt x="1818526" y="51371"/>
                </a:lnTo>
                <a:lnTo>
                  <a:pt x="1880171" y="287676"/>
                </a:lnTo>
                <a:lnTo>
                  <a:pt x="1767155" y="390418"/>
                </a:lnTo>
                <a:lnTo>
                  <a:pt x="1695236" y="493160"/>
                </a:lnTo>
                <a:lnTo>
                  <a:pt x="1510301" y="523982"/>
                </a:lnTo>
                <a:lnTo>
                  <a:pt x="1366463" y="719191"/>
                </a:lnTo>
                <a:lnTo>
                  <a:pt x="1417834" y="842481"/>
                </a:lnTo>
                <a:lnTo>
                  <a:pt x="1582220" y="811658"/>
                </a:lnTo>
                <a:lnTo>
                  <a:pt x="1633591" y="636998"/>
                </a:lnTo>
                <a:lnTo>
                  <a:pt x="1818526" y="585627"/>
                </a:lnTo>
                <a:lnTo>
                  <a:pt x="2013735" y="554805"/>
                </a:lnTo>
                <a:lnTo>
                  <a:pt x="2147299" y="616449"/>
                </a:lnTo>
                <a:lnTo>
                  <a:pt x="2065106" y="708917"/>
                </a:lnTo>
                <a:lnTo>
                  <a:pt x="1787703" y="893852"/>
                </a:lnTo>
                <a:lnTo>
                  <a:pt x="1859622" y="996593"/>
                </a:lnTo>
                <a:lnTo>
                  <a:pt x="2044557" y="965771"/>
                </a:lnTo>
                <a:lnTo>
                  <a:pt x="2229492" y="863029"/>
                </a:lnTo>
                <a:lnTo>
                  <a:pt x="2260315" y="1037690"/>
                </a:lnTo>
                <a:lnTo>
                  <a:pt x="2188395" y="1099335"/>
                </a:lnTo>
                <a:lnTo>
                  <a:pt x="2188395" y="1212351"/>
                </a:lnTo>
                <a:lnTo>
                  <a:pt x="2188395" y="1407560"/>
                </a:lnTo>
                <a:lnTo>
                  <a:pt x="2342508" y="1417834"/>
                </a:lnTo>
                <a:lnTo>
                  <a:pt x="2547991" y="1500027"/>
                </a:lnTo>
                <a:lnTo>
                  <a:pt x="2702103" y="1458930"/>
                </a:lnTo>
                <a:lnTo>
                  <a:pt x="2763748" y="1448656"/>
                </a:lnTo>
                <a:lnTo>
                  <a:pt x="2743200" y="1571946"/>
                </a:lnTo>
                <a:lnTo>
                  <a:pt x="2774022" y="1736333"/>
                </a:lnTo>
                <a:lnTo>
                  <a:pt x="2774022" y="1880171"/>
                </a:lnTo>
                <a:lnTo>
                  <a:pt x="2712378" y="2054831"/>
                </a:lnTo>
                <a:lnTo>
                  <a:pt x="2589088" y="2106202"/>
                </a:lnTo>
                <a:lnTo>
                  <a:pt x="2578813" y="2208944"/>
                </a:lnTo>
                <a:lnTo>
                  <a:pt x="2743200" y="2280863"/>
                </a:lnTo>
                <a:lnTo>
                  <a:pt x="3256908" y="2363056"/>
                </a:lnTo>
                <a:lnTo>
                  <a:pt x="3462391" y="2455524"/>
                </a:lnTo>
                <a:lnTo>
                  <a:pt x="3616503" y="2722652"/>
                </a:lnTo>
                <a:lnTo>
                  <a:pt x="3883631" y="2989780"/>
                </a:lnTo>
                <a:lnTo>
                  <a:pt x="4232953" y="3133618"/>
                </a:lnTo>
                <a:lnTo>
                  <a:pt x="4294598" y="3205537"/>
                </a:lnTo>
                <a:lnTo>
                  <a:pt x="4263775" y="3380198"/>
                </a:lnTo>
                <a:lnTo>
                  <a:pt x="4181582" y="3544584"/>
                </a:lnTo>
                <a:lnTo>
                  <a:pt x="4253501" y="3729519"/>
                </a:lnTo>
                <a:lnTo>
                  <a:pt x="4397339" y="3750067"/>
                </a:lnTo>
                <a:lnTo>
                  <a:pt x="4582274" y="3708971"/>
                </a:lnTo>
                <a:lnTo>
                  <a:pt x="4736387" y="3760342"/>
                </a:lnTo>
                <a:lnTo>
                  <a:pt x="4623371" y="3935002"/>
                </a:lnTo>
                <a:lnTo>
                  <a:pt x="4469258" y="4006921"/>
                </a:lnTo>
                <a:lnTo>
                  <a:pt x="4438436" y="4109663"/>
                </a:lnTo>
                <a:lnTo>
                  <a:pt x="4561726" y="4274049"/>
                </a:lnTo>
                <a:lnTo>
                  <a:pt x="4849402" y="4366517"/>
                </a:lnTo>
                <a:lnTo>
                  <a:pt x="4993240" y="4500081"/>
                </a:lnTo>
                <a:lnTo>
                  <a:pt x="4941870" y="4602823"/>
                </a:lnTo>
                <a:lnTo>
                  <a:pt x="4448710" y="4582274"/>
                </a:lnTo>
                <a:lnTo>
                  <a:pt x="4181582" y="4746661"/>
                </a:lnTo>
                <a:lnTo>
                  <a:pt x="4130211" y="4869951"/>
                </a:lnTo>
                <a:lnTo>
                  <a:pt x="3852809" y="4654193"/>
                </a:lnTo>
                <a:lnTo>
                  <a:pt x="3688422" y="4592548"/>
                </a:lnTo>
                <a:lnTo>
                  <a:pt x="3400746" y="4695290"/>
                </a:lnTo>
                <a:lnTo>
                  <a:pt x="3164440" y="4695290"/>
                </a:lnTo>
                <a:lnTo>
                  <a:pt x="2948683" y="4633645"/>
                </a:lnTo>
                <a:lnTo>
                  <a:pt x="2866490" y="4695290"/>
                </a:lnTo>
                <a:lnTo>
                  <a:pt x="2979506" y="5054885"/>
                </a:lnTo>
                <a:lnTo>
                  <a:pt x="2815119" y="5013789"/>
                </a:lnTo>
                <a:lnTo>
                  <a:pt x="2527443" y="4787757"/>
                </a:lnTo>
                <a:lnTo>
                  <a:pt x="2270589" y="4664467"/>
                </a:lnTo>
                <a:lnTo>
                  <a:pt x="2085654" y="4489807"/>
                </a:lnTo>
                <a:lnTo>
                  <a:pt x="1736333" y="4263775"/>
                </a:lnTo>
                <a:lnTo>
                  <a:pt x="1551398" y="4161034"/>
                </a:lnTo>
                <a:lnTo>
                  <a:pt x="1428108" y="4181582"/>
                </a:lnTo>
                <a:lnTo>
                  <a:pt x="1284270" y="3914454"/>
                </a:lnTo>
                <a:lnTo>
                  <a:pt x="1150706" y="3770616"/>
                </a:lnTo>
                <a:lnTo>
                  <a:pt x="1027416" y="3554858"/>
                </a:lnTo>
                <a:cubicBezTo>
                  <a:pt x="993169" y="3506912"/>
                  <a:pt x="959626" y="3458455"/>
                  <a:pt x="924674" y="3411020"/>
                </a:cubicBezTo>
                <a:cubicBezTo>
                  <a:pt x="911666" y="3393366"/>
                  <a:pt x="883578" y="3359649"/>
                  <a:pt x="883578" y="3359649"/>
                </a:cubicBezTo>
                <a:lnTo>
                  <a:pt x="739739" y="3164440"/>
                </a:lnTo>
                <a:lnTo>
                  <a:pt x="1160980" y="3102796"/>
                </a:lnTo>
                <a:lnTo>
                  <a:pt x="1335640" y="2979506"/>
                </a:lnTo>
                <a:lnTo>
                  <a:pt x="1284270" y="2825393"/>
                </a:lnTo>
                <a:lnTo>
                  <a:pt x="1171254" y="2732926"/>
                </a:lnTo>
                <a:lnTo>
                  <a:pt x="1058238" y="2599362"/>
                </a:lnTo>
                <a:cubicBezTo>
                  <a:pt x="1023991" y="2582238"/>
                  <a:pt x="990576" y="2563338"/>
                  <a:pt x="955497" y="2547991"/>
                </a:cubicBezTo>
                <a:cubicBezTo>
                  <a:pt x="935653" y="2539309"/>
                  <a:pt x="914865" y="2532696"/>
                  <a:pt x="893852" y="2527443"/>
                </a:cubicBezTo>
                <a:lnTo>
                  <a:pt x="852755" y="2517169"/>
                </a:lnTo>
                <a:lnTo>
                  <a:pt x="801384" y="2496620"/>
                </a:lnTo>
                <a:lnTo>
                  <a:pt x="770562" y="2383605"/>
                </a:lnTo>
                <a:lnTo>
                  <a:pt x="1006867" y="2260315"/>
                </a:lnTo>
                <a:lnTo>
                  <a:pt x="893852" y="2198670"/>
                </a:lnTo>
                <a:lnTo>
                  <a:pt x="739739" y="2126751"/>
                </a:lnTo>
                <a:lnTo>
                  <a:pt x="595901" y="2137025"/>
                </a:lnTo>
                <a:lnTo>
                  <a:pt x="308225" y="2280863"/>
                </a:lnTo>
                <a:lnTo>
                  <a:pt x="236306" y="2332234"/>
                </a:lnTo>
                <a:lnTo>
                  <a:pt x="369870" y="2116476"/>
                </a:lnTo>
                <a:lnTo>
                  <a:pt x="441789" y="2054831"/>
                </a:lnTo>
                <a:lnTo>
                  <a:pt x="616449" y="1910993"/>
                </a:lnTo>
                <a:lnTo>
                  <a:pt x="544530" y="1756881"/>
                </a:lnTo>
                <a:lnTo>
                  <a:pt x="421240" y="1715784"/>
                </a:lnTo>
                <a:lnTo>
                  <a:pt x="349321" y="1592494"/>
                </a:lnTo>
                <a:lnTo>
                  <a:pt x="71919" y="945223"/>
                </a:lnTo>
                <a:lnTo>
                  <a:pt x="20548" y="791110"/>
                </a:lnTo>
                <a:lnTo>
                  <a:pt x="0" y="595901"/>
                </a:lnTo>
                <a:lnTo>
                  <a:pt x="41097" y="390418"/>
                </a:lnTo>
                <a:cubicBezTo>
                  <a:pt x="121444" y="334175"/>
                  <a:pt x="112279" y="326048"/>
                  <a:pt x="174661" y="308225"/>
                </a:cubicBezTo>
                <a:cubicBezTo>
                  <a:pt x="188238" y="304346"/>
                  <a:pt x="202180" y="301830"/>
                  <a:pt x="215757" y="297951"/>
                </a:cubicBezTo>
                <a:cubicBezTo>
                  <a:pt x="255509" y="286593"/>
                  <a:pt x="233954" y="287676"/>
                  <a:pt x="256854" y="287676"/>
                </a:cubicBezTo>
                <a:lnTo>
                  <a:pt x="513708" y="174661"/>
                </a:lnTo>
                <a:lnTo>
                  <a:pt x="585627" y="71919"/>
                </a:lnTo>
                <a:lnTo>
                  <a:pt x="595901" y="30823"/>
                </a:lnTo>
                <a:lnTo>
                  <a:pt x="626724" y="133564"/>
                </a:lnTo>
              </a:path>
            </a:pathLst>
          </a:custGeom>
          <a:solidFill>
            <a:srgbClr val="00B0F0"/>
          </a:solidFill>
          <a:ln>
            <a:noFill/>
          </a:ln>
          <a:effectLst>
            <a:softEdge rad="63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4419600" y="4114800"/>
            <a:ext cx="2362200" cy="1077218"/>
          </a:xfrm>
          <a:prstGeom prst="rect">
            <a:avLst/>
          </a:prstGeom>
          <a:noFill/>
        </p:spPr>
        <p:txBody>
          <a:bodyPr wrap="square" rtlCol="0">
            <a:spAutoFit/>
          </a:bodyPr>
          <a:lstStyle/>
          <a:p>
            <a:pPr marL="171450" indent="-171450" algn="ctr"/>
            <a:r>
              <a:rPr lang="en-US" sz="3200" b="1" dirty="0" smtClean="0">
                <a:solidFill>
                  <a:schemeClr val="bg1"/>
                </a:solidFill>
              </a:rPr>
              <a:t>Paleo-lake</a:t>
            </a:r>
          </a:p>
          <a:p>
            <a:pPr marL="171450" indent="-171450" algn="ctr"/>
            <a:r>
              <a:rPr lang="en-US" sz="3200" b="1" dirty="0" err="1" smtClean="0">
                <a:solidFill>
                  <a:schemeClr val="bg1"/>
                </a:solidFill>
              </a:rPr>
              <a:t>Bidahochi</a:t>
            </a:r>
            <a:endParaRPr lang="en-US" sz="3200" b="1" dirty="0" smtClean="0">
              <a:solidFill>
                <a:schemeClr val="bg1"/>
              </a:solidFill>
            </a:endParaRPr>
          </a:p>
        </p:txBody>
      </p:sp>
      <p:sp>
        <p:nvSpPr>
          <p:cNvPr id="13" name="Freeform 12"/>
          <p:cNvSpPr/>
          <p:nvPr/>
        </p:nvSpPr>
        <p:spPr>
          <a:xfrm>
            <a:off x="2962382" y="1238893"/>
            <a:ext cx="4993240" cy="5054885"/>
          </a:xfrm>
          <a:custGeom>
            <a:avLst/>
            <a:gdLst>
              <a:gd name="connsiteX0" fmla="*/ 688369 w 4993240"/>
              <a:gd name="connsiteY0" fmla="*/ 82193 h 5054885"/>
              <a:gd name="connsiteX1" fmla="*/ 1428108 w 4993240"/>
              <a:gd name="connsiteY1" fmla="*/ 0 h 5054885"/>
              <a:gd name="connsiteX2" fmla="*/ 1818526 w 4993240"/>
              <a:gd name="connsiteY2" fmla="*/ 51371 h 5054885"/>
              <a:gd name="connsiteX3" fmla="*/ 1880171 w 4993240"/>
              <a:gd name="connsiteY3" fmla="*/ 287676 h 5054885"/>
              <a:gd name="connsiteX4" fmla="*/ 1767155 w 4993240"/>
              <a:gd name="connsiteY4" fmla="*/ 390418 h 5054885"/>
              <a:gd name="connsiteX5" fmla="*/ 1695236 w 4993240"/>
              <a:gd name="connsiteY5" fmla="*/ 493160 h 5054885"/>
              <a:gd name="connsiteX6" fmla="*/ 1510301 w 4993240"/>
              <a:gd name="connsiteY6" fmla="*/ 523982 h 5054885"/>
              <a:gd name="connsiteX7" fmla="*/ 1366463 w 4993240"/>
              <a:gd name="connsiteY7" fmla="*/ 719191 h 5054885"/>
              <a:gd name="connsiteX8" fmla="*/ 1417834 w 4993240"/>
              <a:gd name="connsiteY8" fmla="*/ 842481 h 5054885"/>
              <a:gd name="connsiteX9" fmla="*/ 1582220 w 4993240"/>
              <a:gd name="connsiteY9" fmla="*/ 811658 h 5054885"/>
              <a:gd name="connsiteX10" fmla="*/ 1633591 w 4993240"/>
              <a:gd name="connsiteY10" fmla="*/ 636998 h 5054885"/>
              <a:gd name="connsiteX11" fmla="*/ 1818526 w 4993240"/>
              <a:gd name="connsiteY11" fmla="*/ 585627 h 5054885"/>
              <a:gd name="connsiteX12" fmla="*/ 2013735 w 4993240"/>
              <a:gd name="connsiteY12" fmla="*/ 554805 h 5054885"/>
              <a:gd name="connsiteX13" fmla="*/ 2147299 w 4993240"/>
              <a:gd name="connsiteY13" fmla="*/ 616449 h 5054885"/>
              <a:gd name="connsiteX14" fmla="*/ 2065106 w 4993240"/>
              <a:gd name="connsiteY14" fmla="*/ 708917 h 5054885"/>
              <a:gd name="connsiteX15" fmla="*/ 1787703 w 4993240"/>
              <a:gd name="connsiteY15" fmla="*/ 893852 h 5054885"/>
              <a:gd name="connsiteX16" fmla="*/ 1859622 w 4993240"/>
              <a:gd name="connsiteY16" fmla="*/ 996593 h 5054885"/>
              <a:gd name="connsiteX17" fmla="*/ 2044557 w 4993240"/>
              <a:gd name="connsiteY17" fmla="*/ 965771 h 5054885"/>
              <a:gd name="connsiteX18" fmla="*/ 2229492 w 4993240"/>
              <a:gd name="connsiteY18" fmla="*/ 863029 h 5054885"/>
              <a:gd name="connsiteX19" fmla="*/ 2260315 w 4993240"/>
              <a:gd name="connsiteY19" fmla="*/ 1037690 h 5054885"/>
              <a:gd name="connsiteX20" fmla="*/ 2188395 w 4993240"/>
              <a:gd name="connsiteY20" fmla="*/ 1099335 h 5054885"/>
              <a:gd name="connsiteX21" fmla="*/ 2188395 w 4993240"/>
              <a:gd name="connsiteY21" fmla="*/ 1212351 h 5054885"/>
              <a:gd name="connsiteX22" fmla="*/ 2188395 w 4993240"/>
              <a:gd name="connsiteY22" fmla="*/ 1407560 h 5054885"/>
              <a:gd name="connsiteX23" fmla="*/ 2342508 w 4993240"/>
              <a:gd name="connsiteY23" fmla="*/ 1417834 h 5054885"/>
              <a:gd name="connsiteX24" fmla="*/ 2547991 w 4993240"/>
              <a:gd name="connsiteY24" fmla="*/ 1500027 h 5054885"/>
              <a:gd name="connsiteX25" fmla="*/ 2702103 w 4993240"/>
              <a:gd name="connsiteY25" fmla="*/ 1458930 h 5054885"/>
              <a:gd name="connsiteX26" fmla="*/ 2763748 w 4993240"/>
              <a:gd name="connsiteY26" fmla="*/ 1448656 h 5054885"/>
              <a:gd name="connsiteX27" fmla="*/ 2743200 w 4993240"/>
              <a:gd name="connsiteY27" fmla="*/ 1571946 h 5054885"/>
              <a:gd name="connsiteX28" fmla="*/ 2774022 w 4993240"/>
              <a:gd name="connsiteY28" fmla="*/ 1736333 h 5054885"/>
              <a:gd name="connsiteX29" fmla="*/ 2774022 w 4993240"/>
              <a:gd name="connsiteY29" fmla="*/ 1880171 h 5054885"/>
              <a:gd name="connsiteX30" fmla="*/ 2712378 w 4993240"/>
              <a:gd name="connsiteY30" fmla="*/ 2054831 h 5054885"/>
              <a:gd name="connsiteX31" fmla="*/ 2589088 w 4993240"/>
              <a:gd name="connsiteY31" fmla="*/ 2106202 h 5054885"/>
              <a:gd name="connsiteX32" fmla="*/ 2578813 w 4993240"/>
              <a:gd name="connsiteY32" fmla="*/ 2208944 h 5054885"/>
              <a:gd name="connsiteX33" fmla="*/ 2743200 w 4993240"/>
              <a:gd name="connsiteY33" fmla="*/ 2280863 h 5054885"/>
              <a:gd name="connsiteX34" fmla="*/ 3256908 w 4993240"/>
              <a:gd name="connsiteY34" fmla="*/ 2363056 h 5054885"/>
              <a:gd name="connsiteX35" fmla="*/ 3462391 w 4993240"/>
              <a:gd name="connsiteY35" fmla="*/ 2455524 h 5054885"/>
              <a:gd name="connsiteX36" fmla="*/ 3616503 w 4993240"/>
              <a:gd name="connsiteY36" fmla="*/ 2722652 h 5054885"/>
              <a:gd name="connsiteX37" fmla="*/ 3883631 w 4993240"/>
              <a:gd name="connsiteY37" fmla="*/ 2989780 h 5054885"/>
              <a:gd name="connsiteX38" fmla="*/ 4232953 w 4993240"/>
              <a:gd name="connsiteY38" fmla="*/ 3133618 h 5054885"/>
              <a:gd name="connsiteX39" fmla="*/ 4294598 w 4993240"/>
              <a:gd name="connsiteY39" fmla="*/ 3205537 h 5054885"/>
              <a:gd name="connsiteX40" fmla="*/ 4263775 w 4993240"/>
              <a:gd name="connsiteY40" fmla="*/ 3380198 h 5054885"/>
              <a:gd name="connsiteX41" fmla="*/ 4181582 w 4993240"/>
              <a:gd name="connsiteY41" fmla="*/ 3544584 h 5054885"/>
              <a:gd name="connsiteX42" fmla="*/ 4253501 w 4993240"/>
              <a:gd name="connsiteY42" fmla="*/ 3729519 h 5054885"/>
              <a:gd name="connsiteX43" fmla="*/ 4397339 w 4993240"/>
              <a:gd name="connsiteY43" fmla="*/ 3750067 h 5054885"/>
              <a:gd name="connsiteX44" fmla="*/ 4582274 w 4993240"/>
              <a:gd name="connsiteY44" fmla="*/ 3708971 h 5054885"/>
              <a:gd name="connsiteX45" fmla="*/ 4736387 w 4993240"/>
              <a:gd name="connsiteY45" fmla="*/ 3760342 h 5054885"/>
              <a:gd name="connsiteX46" fmla="*/ 4623371 w 4993240"/>
              <a:gd name="connsiteY46" fmla="*/ 3935002 h 5054885"/>
              <a:gd name="connsiteX47" fmla="*/ 4469258 w 4993240"/>
              <a:gd name="connsiteY47" fmla="*/ 4006921 h 5054885"/>
              <a:gd name="connsiteX48" fmla="*/ 4438436 w 4993240"/>
              <a:gd name="connsiteY48" fmla="*/ 4109663 h 5054885"/>
              <a:gd name="connsiteX49" fmla="*/ 4561726 w 4993240"/>
              <a:gd name="connsiteY49" fmla="*/ 4274049 h 5054885"/>
              <a:gd name="connsiteX50" fmla="*/ 4849402 w 4993240"/>
              <a:gd name="connsiteY50" fmla="*/ 4366517 h 5054885"/>
              <a:gd name="connsiteX51" fmla="*/ 4993240 w 4993240"/>
              <a:gd name="connsiteY51" fmla="*/ 4500081 h 5054885"/>
              <a:gd name="connsiteX52" fmla="*/ 4941870 w 4993240"/>
              <a:gd name="connsiteY52" fmla="*/ 4602823 h 5054885"/>
              <a:gd name="connsiteX53" fmla="*/ 4448710 w 4993240"/>
              <a:gd name="connsiteY53" fmla="*/ 4582274 h 5054885"/>
              <a:gd name="connsiteX54" fmla="*/ 4181582 w 4993240"/>
              <a:gd name="connsiteY54" fmla="*/ 4746661 h 5054885"/>
              <a:gd name="connsiteX55" fmla="*/ 4130211 w 4993240"/>
              <a:gd name="connsiteY55" fmla="*/ 4869951 h 5054885"/>
              <a:gd name="connsiteX56" fmla="*/ 3852809 w 4993240"/>
              <a:gd name="connsiteY56" fmla="*/ 4654193 h 5054885"/>
              <a:gd name="connsiteX57" fmla="*/ 3688422 w 4993240"/>
              <a:gd name="connsiteY57" fmla="*/ 4592548 h 5054885"/>
              <a:gd name="connsiteX58" fmla="*/ 3400746 w 4993240"/>
              <a:gd name="connsiteY58" fmla="*/ 4695290 h 5054885"/>
              <a:gd name="connsiteX59" fmla="*/ 3164440 w 4993240"/>
              <a:gd name="connsiteY59" fmla="*/ 4695290 h 5054885"/>
              <a:gd name="connsiteX60" fmla="*/ 2948683 w 4993240"/>
              <a:gd name="connsiteY60" fmla="*/ 4633645 h 5054885"/>
              <a:gd name="connsiteX61" fmla="*/ 2866490 w 4993240"/>
              <a:gd name="connsiteY61" fmla="*/ 4695290 h 5054885"/>
              <a:gd name="connsiteX62" fmla="*/ 2979506 w 4993240"/>
              <a:gd name="connsiteY62" fmla="*/ 5054885 h 5054885"/>
              <a:gd name="connsiteX63" fmla="*/ 2815119 w 4993240"/>
              <a:gd name="connsiteY63" fmla="*/ 5013789 h 5054885"/>
              <a:gd name="connsiteX64" fmla="*/ 2527443 w 4993240"/>
              <a:gd name="connsiteY64" fmla="*/ 4787757 h 5054885"/>
              <a:gd name="connsiteX65" fmla="*/ 2270589 w 4993240"/>
              <a:gd name="connsiteY65" fmla="*/ 4664467 h 5054885"/>
              <a:gd name="connsiteX66" fmla="*/ 2085654 w 4993240"/>
              <a:gd name="connsiteY66" fmla="*/ 4489807 h 5054885"/>
              <a:gd name="connsiteX67" fmla="*/ 1736333 w 4993240"/>
              <a:gd name="connsiteY67" fmla="*/ 4263775 h 5054885"/>
              <a:gd name="connsiteX68" fmla="*/ 1551398 w 4993240"/>
              <a:gd name="connsiteY68" fmla="*/ 4161034 h 5054885"/>
              <a:gd name="connsiteX69" fmla="*/ 1428108 w 4993240"/>
              <a:gd name="connsiteY69" fmla="*/ 4181582 h 5054885"/>
              <a:gd name="connsiteX70" fmla="*/ 1284270 w 4993240"/>
              <a:gd name="connsiteY70" fmla="*/ 3914454 h 5054885"/>
              <a:gd name="connsiteX71" fmla="*/ 1150706 w 4993240"/>
              <a:gd name="connsiteY71" fmla="*/ 3770616 h 5054885"/>
              <a:gd name="connsiteX72" fmla="*/ 1027416 w 4993240"/>
              <a:gd name="connsiteY72" fmla="*/ 3554858 h 5054885"/>
              <a:gd name="connsiteX73" fmla="*/ 924674 w 4993240"/>
              <a:gd name="connsiteY73" fmla="*/ 3411020 h 5054885"/>
              <a:gd name="connsiteX74" fmla="*/ 883578 w 4993240"/>
              <a:gd name="connsiteY74" fmla="*/ 3359649 h 5054885"/>
              <a:gd name="connsiteX75" fmla="*/ 739739 w 4993240"/>
              <a:gd name="connsiteY75" fmla="*/ 3164440 h 5054885"/>
              <a:gd name="connsiteX76" fmla="*/ 1160980 w 4993240"/>
              <a:gd name="connsiteY76" fmla="*/ 3102796 h 5054885"/>
              <a:gd name="connsiteX77" fmla="*/ 1335640 w 4993240"/>
              <a:gd name="connsiteY77" fmla="*/ 2979506 h 5054885"/>
              <a:gd name="connsiteX78" fmla="*/ 1284270 w 4993240"/>
              <a:gd name="connsiteY78" fmla="*/ 2825393 h 5054885"/>
              <a:gd name="connsiteX79" fmla="*/ 1171254 w 4993240"/>
              <a:gd name="connsiteY79" fmla="*/ 2732926 h 5054885"/>
              <a:gd name="connsiteX80" fmla="*/ 1058238 w 4993240"/>
              <a:gd name="connsiteY80" fmla="*/ 2599362 h 5054885"/>
              <a:gd name="connsiteX81" fmla="*/ 955497 w 4993240"/>
              <a:gd name="connsiteY81" fmla="*/ 2547991 h 5054885"/>
              <a:gd name="connsiteX82" fmla="*/ 893852 w 4993240"/>
              <a:gd name="connsiteY82" fmla="*/ 2527443 h 5054885"/>
              <a:gd name="connsiteX83" fmla="*/ 852755 w 4993240"/>
              <a:gd name="connsiteY83" fmla="*/ 2517169 h 5054885"/>
              <a:gd name="connsiteX84" fmla="*/ 801384 w 4993240"/>
              <a:gd name="connsiteY84" fmla="*/ 2496620 h 5054885"/>
              <a:gd name="connsiteX85" fmla="*/ 770562 w 4993240"/>
              <a:gd name="connsiteY85" fmla="*/ 2383605 h 5054885"/>
              <a:gd name="connsiteX86" fmla="*/ 1006867 w 4993240"/>
              <a:gd name="connsiteY86" fmla="*/ 2260315 h 5054885"/>
              <a:gd name="connsiteX87" fmla="*/ 893852 w 4993240"/>
              <a:gd name="connsiteY87" fmla="*/ 2198670 h 5054885"/>
              <a:gd name="connsiteX88" fmla="*/ 739739 w 4993240"/>
              <a:gd name="connsiteY88" fmla="*/ 2126751 h 5054885"/>
              <a:gd name="connsiteX89" fmla="*/ 595901 w 4993240"/>
              <a:gd name="connsiteY89" fmla="*/ 2137025 h 5054885"/>
              <a:gd name="connsiteX90" fmla="*/ 308225 w 4993240"/>
              <a:gd name="connsiteY90" fmla="*/ 2280863 h 5054885"/>
              <a:gd name="connsiteX91" fmla="*/ 236306 w 4993240"/>
              <a:gd name="connsiteY91" fmla="*/ 2332234 h 5054885"/>
              <a:gd name="connsiteX92" fmla="*/ 369870 w 4993240"/>
              <a:gd name="connsiteY92" fmla="*/ 2116476 h 5054885"/>
              <a:gd name="connsiteX93" fmla="*/ 441789 w 4993240"/>
              <a:gd name="connsiteY93" fmla="*/ 2054831 h 5054885"/>
              <a:gd name="connsiteX94" fmla="*/ 616449 w 4993240"/>
              <a:gd name="connsiteY94" fmla="*/ 1910993 h 5054885"/>
              <a:gd name="connsiteX95" fmla="*/ 544530 w 4993240"/>
              <a:gd name="connsiteY95" fmla="*/ 1756881 h 5054885"/>
              <a:gd name="connsiteX96" fmla="*/ 421240 w 4993240"/>
              <a:gd name="connsiteY96" fmla="*/ 1715784 h 5054885"/>
              <a:gd name="connsiteX97" fmla="*/ 349321 w 4993240"/>
              <a:gd name="connsiteY97" fmla="*/ 1592494 h 5054885"/>
              <a:gd name="connsiteX98" fmla="*/ 71919 w 4993240"/>
              <a:gd name="connsiteY98" fmla="*/ 945223 h 5054885"/>
              <a:gd name="connsiteX99" fmla="*/ 20548 w 4993240"/>
              <a:gd name="connsiteY99" fmla="*/ 791110 h 5054885"/>
              <a:gd name="connsiteX100" fmla="*/ 0 w 4993240"/>
              <a:gd name="connsiteY100" fmla="*/ 595901 h 5054885"/>
              <a:gd name="connsiteX101" fmla="*/ 41097 w 4993240"/>
              <a:gd name="connsiteY101" fmla="*/ 390418 h 5054885"/>
              <a:gd name="connsiteX102" fmla="*/ 174661 w 4993240"/>
              <a:gd name="connsiteY102" fmla="*/ 308225 h 5054885"/>
              <a:gd name="connsiteX103" fmla="*/ 215757 w 4993240"/>
              <a:gd name="connsiteY103" fmla="*/ 297951 h 5054885"/>
              <a:gd name="connsiteX104" fmla="*/ 256854 w 4993240"/>
              <a:gd name="connsiteY104" fmla="*/ 287676 h 5054885"/>
              <a:gd name="connsiteX105" fmla="*/ 513708 w 4993240"/>
              <a:gd name="connsiteY105" fmla="*/ 174661 h 5054885"/>
              <a:gd name="connsiteX106" fmla="*/ 585627 w 4993240"/>
              <a:gd name="connsiteY106" fmla="*/ 71919 h 5054885"/>
              <a:gd name="connsiteX107" fmla="*/ 595901 w 4993240"/>
              <a:gd name="connsiteY107" fmla="*/ 30823 h 5054885"/>
              <a:gd name="connsiteX108" fmla="*/ 626724 w 4993240"/>
              <a:gd name="connsiteY108" fmla="*/ 133564 h 505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993240" h="5054885">
                <a:moveTo>
                  <a:pt x="688369" y="82193"/>
                </a:moveTo>
                <a:lnTo>
                  <a:pt x="1428108" y="0"/>
                </a:lnTo>
                <a:lnTo>
                  <a:pt x="1818526" y="51371"/>
                </a:lnTo>
                <a:lnTo>
                  <a:pt x="1880171" y="287676"/>
                </a:lnTo>
                <a:lnTo>
                  <a:pt x="1767155" y="390418"/>
                </a:lnTo>
                <a:lnTo>
                  <a:pt x="1695236" y="493160"/>
                </a:lnTo>
                <a:lnTo>
                  <a:pt x="1510301" y="523982"/>
                </a:lnTo>
                <a:lnTo>
                  <a:pt x="1366463" y="719191"/>
                </a:lnTo>
                <a:lnTo>
                  <a:pt x="1417834" y="842481"/>
                </a:lnTo>
                <a:lnTo>
                  <a:pt x="1582220" y="811658"/>
                </a:lnTo>
                <a:lnTo>
                  <a:pt x="1633591" y="636998"/>
                </a:lnTo>
                <a:lnTo>
                  <a:pt x="1818526" y="585627"/>
                </a:lnTo>
                <a:lnTo>
                  <a:pt x="2013735" y="554805"/>
                </a:lnTo>
                <a:lnTo>
                  <a:pt x="2147299" y="616449"/>
                </a:lnTo>
                <a:lnTo>
                  <a:pt x="2065106" y="708917"/>
                </a:lnTo>
                <a:lnTo>
                  <a:pt x="1787703" y="893852"/>
                </a:lnTo>
                <a:lnTo>
                  <a:pt x="1859622" y="996593"/>
                </a:lnTo>
                <a:lnTo>
                  <a:pt x="2044557" y="965771"/>
                </a:lnTo>
                <a:lnTo>
                  <a:pt x="2229492" y="863029"/>
                </a:lnTo>
                <a:lnTo>
                  <a:pt x="2260315" y="1037690"/>
                </a:lnTo>
                <a:lnTo>
                  <a:pt x="2188395" y="1099335"/>
                </a:lnTo>
                <a:lnTo>
                  <a:pt x="2188395" y="1212351"/>
                </a:lnTo>
                <a:lnTo>
                  <a:pt x="2188395" y="1407560"/>
                </a:lnTo>
                <a:lnTo>
                  <a:pt x="2342508" y="1417834"/>
                </a:lnTo>
                <a:lnTo>
                  <a:pt x="2547991" y="1500027"/>
                </a:lnTo>
                <a:lnTo>
                  <a:pt x="2702103" y="1458930"/>
                </a:lnTo>
                <a:lnTo>
                  <a:pt x="2763748" y="1448656"/>
                </a:lnTo>
                <a:lnTo>
                  <a:pt x="2743200" y="1571946"/>
                </a:lnTo>
                <a:lnTo>
                  <a:pt x="2774022" y="1736333"/>
                </a:lnTo>
                <a:lnTo>
                  <a:pt x="2774022" y="1880171"/>
                </a:lnTo>
                <a:lnTo>
                  <a:pt x="2712378" y="2054831"/>
                </a:lnTo>
                <a:lnTo>
                  <a:pt x="2589088" y="2106202"/>
                </a:lnTo>
                <a:lnTo>
                  <a:pt x="2578813" y="2208944"/>
                </a:lnTo>
                <a:lnTo>
                  <a:pt x="2743200" y="2280863"/>
                </a:lnTo>
                <a:lnTo>
                  <a:pt x="3256908" y="2363056"/>
                </a:lnTo>
                <a:lnTo>
                  <a:pt x="3462391" y="2455524"/>
                </a:lnTo>
                <a:lnTo>
                  <a:pt x="3616503" y="2722652"/>
                </a:lnTo>
                <a:lnTo>
                  <a:pt x="3883631" y="2989780"/>
                </a:lnTo>
                <a:lnTo>
                  <a:pt x="4232953" y="3133618"/>
                </a:lnTo>
                <a:lnTo>
                  <a:pt x="4294598" y="3205537"/>
                </a:lnTo>
                <a:lnTo>
                  <a:pt x="4263775" y="3380198"/>
                </a:lnTo>
                <a:lnTo>
                  <a:pt x="4181582" y="3544584"/>
                </a:lnTo>
                <a:lnTo>
                  <a:pt x="4253501" y="3729519"/>
                </a:lnTo>
                <a:lnTo>
                  <a:pt x="4397339" y="3750067"/>
                </a:lnTo>
                <a:lnTo>
                  <a:pt x="4582274" y="3708971"/>
                </a:lnTo>
                <a:lnTo>
                  <a:pt x="4736387" y="3760342"/>
                </a:lnTo>
                <a:lnTo>
                  <a:pt x="4623371" y="3935002"/>
                </a:lnTo>
                <a:lnTo>
                  <a:pt x="4469258" y="4006921"/>
                </a:lnTo>
                <a:lnTo>
                  <a:pt x="4438436" y="4109663"/>
                </a:lnTo>
                <a:lnTo>
                  <a:pt x="4561726" y="4274049"/>
                </a:lnTo>
                <a:lnTo>
                  <a:pt x="4849402" y="4366517"/>
                </a:lnTo>
                <a:lnTo>
                  <a:pt x="4993240" y="4500081"/>
                </a:lnTo>
                <a:lnTo>
                  <a:pt x="4941870" y="4602823"/>
                </a:lnTo>
                <a:lnTo>
                  <a:pt x="4448710" y="4582274"/>
                </a:lnTo>
                <a:lnTo>
                  <a:pt x="4181582" y="4746661"/>
                </a:lnTo>
                <a:lnTo>
                  <a:pt x="4130211" y="4869951"/>
                </a:lnTo>
                <a:lnTo>
                  <a:pt x="3852809" y="4654193"/>
                </a:lnTo>
                <a:lnTo>
                  <a:pt x="3688422" y="4592548"/>
                </a:lnTo>
                <a:lnTo>
                  <a:pt x="3400746" y="4695290"/>
                </a:lnTo>
                <a:lnTo>
                  <a:pt x="3164440" y="4695290"/>
                </a:lnTo>
                <a:lnTo>
                  <a:pt x="2948683" y="4633645"/>
                </a:lnTo>
                <a:lnTo>
                  <a:pt x="2866490" y="4695290"/>
                </a:lnTo>
                <a:lnTo>
                  <a:pt x="2979506" y="5054885"/>
                </a:lnTo>
                <a:lnTo>
                  <a:pt x="2815119" y="5013789"/>
                </a:lnTo>
                <a:lnTo>
                  <a:pt x="2527443" y="4787757"/>
                </a:lnTo>
                <a:lnTo>
                  <a:pt x="2270589" y="4664467"/>
                </a:lnTo>
                <a:lnTo>
                  <a:pt x="2085654" y="4489807"/>
                </a:lnTo>
                <a:lnTo>
                  <a:pt x="1736333" y="4263775"/>
                </a:lnTo>
                <a:lnTo>
                  <a:pt x="1551398" y="4161034"/>
                </a:lnTo>
                <a:lnTo>
                  <a:pt x="1428108" y="4181582"/>
                </a:lnTo>
                <a:lnTo>
                  <a:pt x="1284270" y="3914454"/>
                </a:lnTo>
                <a:lnTo>
                  <a:pt x="1150706" y="3770616"/>
                </a:lnTo>
                <a:lnTo>
                  <a:pt x="1027416" y="3554858"/>
                </a:lnTo>
                <a:cubicBezTo>
                  <a:pt x="993169" y="3506912"/>
                  <a:pt x="959626" y="3458455"/>
                  <a:pt x="924674" y="3411020"/>
                </a:cubicBezTo>
                <a:cubicBezTo>
                  <a:pt x="911666" y="3393366"/>
                  <a:pt x="883578" y="3359649"/>
                  <a:pt x="883578" y="3359649"/>
                </a:cubicBezTo>
                <a:lnTo>
                  <a:pt x="739739" y="3164440"/>
                </a:lnTo>
                <a:lnTo>
                  <a:pt x="1160980" y="3102796"/>
                </a:lnTo>
                <a:lnTo>
                  <a:pt x="1335640" y="2979506"/>
                </a:lnTo>
                <a:lnTo>
                  <a:pt x="1284270" y="2825393"/>
                </a:lnTo>
                <a:lnTo>
                  <a:pt x="1171254" y="2732926"/>
                </a:lnTo>
                <a:lnTo>
                  <a:pt x="1058238" y="2599362"/>
                </a:lnTo>
                <a:cubicBezTo>
                  <a:pt x="1023991" y="2582238"/>
                  <a:pt x="990576" y="2563338"/>
                  <a:pt x="955497" y="2547991"/>
                </a:cubicBezTo>
                <a:cubicBezTo>
                  <a:pt x="935653" y="2539309"/>
                  <a:pt x="914865" y="2532696"/>
                  <a:pt x="893852" y="2527443"/>
                </a:cubicBezTo>
                <a:lnTo>
                  <a:pt x="852755" y="2517169"/>
                </a:lnTo>
                <a:lnTo>
                  <a:pt x="801384" y="2496620"/>
                </a:lnTo>
                <a:lnTo>
                  <a:pt x="770562" y="2383605"/>
                </a:lnTo>
                <a:lnTo>
                  <a:pt x="1006867" y="2260315"/>
                </a:lnTo>
                <a:lnTo>
                  <a:pt x="893852" y="2198670"/>
                </a:lnTo>
                <a:lnTo>
                  <a:pt x="739739" y="2126751"/>
                </a:lnTo>
                <a:lnTo>
                  <a:pt x="595901" y="2137025"/>
                </a:lnTo>
                <a:lnTo>
                  <a:pt x="308225" y="2280863"/>
                </a:lnTo>
                <a:lnTo>
                  <a:pt x="236306" y="2332234"/>
                </a:lnTo>
                <a:lnTo>
                  <a:pt x="369870" y="2116476"/>
                </a:lnTo>
                <a:lnTo>
                  <a:pt x="441789" y="2054831"/>
                </a:lnTo>
                <a:lnTo>
                  <a:pt x="616449" y="1910993"/>
                </a:lnTo>
                <a:lnTo>
                  <a:pt x="544530" y="1756881"/>
                </a:lnTo>
                <a:lnTo>
                  <a:pt x="421240" y="1715784"/>
                </a:lnTo>
                <a:lnTo>
                  <a:pt x="349321" y="1592494"/>
                </a:lnTo>
                <a:lnTo>
                  <a:pt x="71919" y="945223"/>
                </a:lnTo>
                <a:lnTo>
                  <a:pt x="20548" y="791110"/>
                </a:lnTo>
                <a:lnTo>
                  <a:pt x="0" y="595901"/>
                </a:lnTo>
                <a:lnTo>
                  <a:pt x="41097" y="390418"/>
                </a:lnTo>
                <a:cubicBezTo>
                  <a:pt x="121444" y="334175"/>
                  <a:pt x="112279" y="326048"/>
                  <a:pt x="174661" y="308225"/>
                </a:cubicBezTo>
                <a:cubicBezTo>
                  <a:pt x="188238" y="304346"/>
                  <a:pt x="202180" y="301830"/>
                  <a:pt x="215757" y="297951"/>
                </a:cubicBezTo>
                <a:cubicBezTo>
                  <a:pt x="255509" y="286593"/>
                  <a:pt x="233954" y="287676"/>
                  <a:pt x="256854" y="287676"/>
                </a:cubicBezTo>
                <a:lnTo>
                  <a:pt x="513708" y="174661"/>
                </a:lnTo>
                <a:lnTo>
                  <a:pt x="585627" y="71919"/>
                </a:lnTo>
                <a:lnTo>
                  <a:pt x="595901" y="30823"/>
                </a:lnTo>
                <a:lnTo>
                  <a:pt x="626724" y="133564"/>
                </a:lnTo>
              </a:path>
            </a:pathLst>
          </a:custGeom>
          <a:noFill/>
          <a:ln w="57150">
            <a:solidFill>
              <a:srgbClr val="FF0000"/>
            </a:solidFill>
          </a:ln>
          <a:effectLst>
            <a:softEdge rad="127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3"/>
                                        </p:tgtEl>
                                      </p:cBhvr>
                                      <p:by x="50000" y="50000"/>
                                    </p:animScale>
                                  </p:childTnLst>
                                </p:cTn>
                              </p:par>
                              <p:par>
                                <p:cTn id="12" presetID="35" presetClass="path" presetSubtype="0" accel="50000" decel="50000" fill="hold" nodeType="withEffect">
                                  <p:stCondLst>
                                    <p:cond delay="0"/>
                                  </p:stCondLst>
                                  <p:childTnLst>
                                    <p:animMotion origin="layout" path="M 4.72222E-6 2.6787E-6 L -0.57622 -0.3685 " pathEditMode="relative" rAng="0" ptsTypes="AA">
                                      <p:cBhvr>
                                        <p:cTn id="13" dur="2000" fill="hold"/>
                                        <p:tgtEl>
                                          <p:spTgt spid="3"/>
                                        </p:tgtEl>
                                        <p:attrNameLst>
                                          <p:attrName>ppt_x</p:attrName>
                                          <p:attrName>ppt_y</p:attrName>
                                        </p:attrNameLst>
                                      </p:cBhvr>
                                      <p:rCtr x="-288" y="-184"/>
                                    </p:animMotion>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2000" fill="hold"/>
                                        <p:tgtEl>
                                          <p:spTgt spid="13"/>
                                        </p:tgtEl>
                                        <p:attrNameLst>
                                          <p:attrName>ppt_w</p:attrName>
                                        </p:attrNameLst>
                                      </p:cBhvr>
                                      <p:tavLst>
                                        <p:tav tm="0">
                                          <p:val>
                                            <p:fltVal val="0"/>
                                          </p:val>
                                        </p:tav>
                                        <p:tav tm="100000">
                                          <p:val>
                                            <p:strVal val="#ppt_w"/>
                                          </p:val>
                                        </p:tav>
                                      </p:tavLst>
                                    </p:anim>
                                    <p:anim calcmode="lin" valueType="num">
                                      <p:cBhvr>
                                        <p:cTn id="23" dur="2000" fill="hold"/>
                                        <p:tgtEl>
                                          <p:spTgt spid="13"/>
                                        </p:tgtEl>
                                        <p:attrNameLst>
                                          <p:attrName>ppt_h</p:attrName>
                                        </p:attrNameLst>
                                      </p:cBhvr>
                                      <p:tavLst>
                                        <p:tav tm="0">
                                          <p:val>
                                            <p:fltVal val="0"/>
                                          </p:val>
                                        </p:tav>
                                        <p:tav tm="100000">
                                          <p:val>
                                            <p:strVal val="#ppt_h"/>
                                          </p:val>
                                        </p:tav>
                                      </p:tavLst>
                                    </p:anim>
                                    <p:animEffect transition="in" filter="fade">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2000"/>
                                        <p:tgtEl>
                                          <p:spTgt spid="4"/>
                                        </p:tgtEl>
                                      </p:cBhvr>
                                    </p:animEffect>
                                    <p:set>
                                      <p:cBhvr>
                                        <p:cTn id="29" dur="1" fill="hold">
                                          <p:stCondLst>
                                            <p:cond delay="1999"/>
                                          </p:stCondLst>
                                        </p:cTn>
                                        <p:tgtEl>
                                          <p:spTgt spid="4"/>
                                        </p:tgtEl>
                                        <p:attrNameLst>
                                          <p:attrName>style.visibility</p:attrName>
                                        </p:attrNameLst>
                                      </p:cBhvr>
                                      <p:to>
                                        <p:strVal val="hidden"/>
                                      </p:to>
                                    </p:set>
                                  </p:childTnLst>
                                </p:cTn>
                              </p:par>
                            </p:childTnLst>
                          </p:cTn>
                        </p:par>
                        <p:par>
                          <p:cTn id="30" fill="hold">
                            <p:stCondLst>
                              <p:cond delay="2000"/>
                            </p:stCondLst>
                            <p:childTnLst>
                              <p:par>
                                <p:cTn id="31" presetID="53"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2000" fill="hold"/>
                                        <p:tgtEl>
                                          <p:spTgt spid="10"/>
                                        </p:tgtEl>
                                        <p:attrNameLst>
                                          <p:attrName>ppt_w</p:attrName>
                                        </p:attrNameLst>
                                      </p:cBhvr>
                                      <p:tavLst>
                                        <p:tav tm="0">
                                          <p:val>
                                            <p:fltVal val="0"/>
                                          </p:val>
                                        </p:tav>
                                        <p:tav tm="100000">
                                          <p:val>
                                            <p:strVal val="#ppt_w"/>
                                          </p:val>
                                        </p:tav>
                                      </p:tavLst>
                                    </p:anim>
                                    <p:anim calcmode="lin" valueType="num">
                                      <p:cBhvr>
                                        <p:cTn id="34" dur="2000" fill="hold"/>
                                        <p:tgtEl>
                                          <p:spTgt spid="10"/>
                                        </p:tgtEl>
                                        <p:attrNameLst>
                                          <p:attrName>ppt_h</p:attrName>
                                        </p:attrNameLst>
                                      </p:cBhvr>
                                      <p:tavLst>
                                        <p:tav tm="0">
                                          <p:val>
                                            <p:fltVal val="0"/>
                                          </p:val>
                                        </p:tav>
                                        <p:tav tm="100000">
                                          <p:val>
                                            <p:strVal val="#ppt_h"/>
                                          </p:val>
                                        </p:tav>
                                      </p:tavLst>
                                    </p:anim>
                                    <p:animEffect transition="in" filter="fade">
                                      <p:cBhvr>
                                        <p:cTn id="35" dur="2000"/>
                                        <p:tgtEl>
                                          <p:spTgt spid="10"/>
                                        </p:tgtEl>
                                      </p:cBhvr>
                                    </p:animEffect>
                                  </p:childTnLst>
                                </p:cTn>
                              </p:par>
                            </p:childTnLst>
                          </p:cTn>
                        </p:par>
                        <p:par>
                          <p:cTn id="36" fill="hold">
                            <p:stCondLst>
                              <p:cond delay="4000"/>
                            </p:stCondLst>
                            <p:childTnLst>
                              <p:par>
                                <p:cTn id="37" presetID="53"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2000" fill="hold"/>
                                        <p:tgtEl>
                                          <p:spTgt spid="9"/>
                                        </p:tgtEl>
                                        <p:attrNameLst>
                                          <p:attrName>ppt_w</p:attrName>
                                        </p:attrNameLst>
                                      </p:cBhvr>
                                      <p:tavLst>
                                        <p:tav tm="0">
                                          <p:val>
                                            <p:fltVal val="0"/>
                                          </p:val>
                                        </p:tav>
                                        <p:tav tm="100000">
                                          <p:val>
                                            <p:strVal val="#ppt_w"/>
                                          </p:val>
                                        </p:tav>
                                      </p:tavLst>
                                    </p:anim>
                                    <p:anim calcmode="lin" valueType="num">
                                      <p:cBhvr>
                                        <p:cTn id="40" dur="2000" fill="hold"/>
                                        <p:tgtEl>
                                          <p:spTgt spid="9"/>
                                        </p:tgtEl>
                                        <p:attrNameLst>
                                          <p:attrName>ppt_h</p:attrName>
                                        </p:attrNameLst>
                                      </p:cBhvr>
                                      <p:tavLst>
                                        <p:tav tm="0">
                                          <p:val>
                                            <p:fltVal val="0"/>
                                          </p:val>
                                        </p:tav>
                                        <p:tav tm="100000">
                                          <p:val>
                                            <p:strVal val="#ppt_h"/>
                                          </p:val>
                                        </p:tav>
                                      </p:tavLst>
                                    </p:anim>
                                    <p:animEffect transition="in" filter="fade">
                                      <p:cBhvr>
                                        <p:cTn id="41" dur="2000"/>
                                        <p:tgtEl>
                                          <p:spTgt spid="9"/>
                                        </p:tgtEl>
                                      </p:cBhvr>
                                    </p:animEffect>
                                  </p:childTnLst>
                                </p:cTn>
                              </p:par>
                            </p:childTnLst>
                          </p:cTn>
                        </p:par>
                        <p:par>
                          <p:cTn id="42" fill="hold">
                            <p:stCondLst>
                              <p:cond delay="6000"/>
                            </p:stCondLst>
                            <p:childTnLst>
                              <p:par>
                                <p:cTn id="43" presetID="53"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2000" fill="hold"/>
                                        <p:tgtEl>
                                          <p:spTgt spid="8"/>
                                        </p:tgtEl>
                                        <p:attrNameLst>
                                          <p:attrName>ppt_w</p:attrName>
                                        </p:attrNameLst>
                                      </p:cBhvr>
                                      <p:tavLst>
                                        <p:tav tm="0">
                                          <p:val>
                                            <p:fltVal val="0"/>
                                          </p:val>
                                        </p:tav>
                                        <p:tav tm="100000">
                                          <p:val>
                                            <p:strVal val="#ppt_w"/>
                                          </p:val>
                                        </p:tav>
                                      </p:tavLst>
                                    </p:anim>
                                    <p:anim calcmode="lin" valueType="num">
                                      <p:cBhvr>
                                        <p:cTn id="46" dur="2000" fill="hold"/>
                                        <p:tgtEl>
                                          <p:spTgt spid="8"/>
                                        </p:tgtEl>
                                        <p:attrNameLst>
                                          <p:attrName>ppt_h</p:attrName>
                                        </p:attrNameLst>
                                      </p:cBhvr>
                                      <p:tavLst>
                                        <p:tav tm="0">
                                          <p:val>
                                            <p:fltVal val="0"/>
                                          </p:val>
                                        </p:tav>
                                        <p:tav tm="100000">
                                          <p:val>
                                            <p:strVal val="#ppt_h"/>
                                          </p:val>
                                        </p:tav>
                                      </p:tavLst>
                                    </p:anim>
                                    <p:animEffect transition="in" filter="fade">
                                      <p:cBhvr>
                                        <p:cTn id="47" dur="2000"/>
                                        <p:tgtEl>
                                          <p:spTgt spid="8"/>
                                        </p:tgtEl>
                                      </p:cBhvr>
                                    </p:animEffect>
                                  </p:childTnLst>
                                </p:cTn>
                              </p:par>
                            </p:childTnLst>
                          </p:cTn>
                        </p:par>
                        <p:par>
                          <p:cTn id="48" fill="hold">
                            <p:stCondLst>
                              <p:cond delay="8000"/>
                            </p:stCondLst>
                            <p:childTnLst>
                              <p:par>
                                <p:cTn id="49" presetID="53" presetClass="entr" presetSubtype="0"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2000" fill="hold"/>
                                        <p:tgtEl>
                                          <p:spTgt spid="6"/>
                                        </p:tgtEl>
                                        <p:attrNameLst>
                                          <p:attrName>ppt_w</p:attrName>
                                        </p:attrNameLst>
                                      </p:cBhvr>
                                      <p:tavLst>
                                        <p:tav tm="0">
                                          <p:val>
                                            <p:fltVal val="0"/>
                                          </p:val>
                                        </p:tav>
                                        <p:tav tm="100000">
                                          <p:val>
                                            <p:strVal val="#ppt_w"/>
                                          </p:val>
                                        </p:tav>
                                      </p:tavLst>
                                    </p:anim>
                                    <p:anim calcmode="lin" valueType="num">
                                      <p:cBhvr>
                                        <p:cTn id="52" dur="2000" fill="hold"/>
                                        <p:tgtEl>
                                          <p:spTgt spid="6"/>
                                        </p:tgtEl>
                                        <p:attrNameLst>
                                          <p:attrName>ppt_h</p:attrName>
                                        </p:attrNameLst>
                                      </p:cBhvr>
                                      <p:tavLst>
                                        <p:tav tm="0">
                                          <p:val>
                                            <p:fltVal val="0"/>
                                          </p:val>
                                        </p:tav>
                                        <p:tav tm="100000">
                                          <p:val>
                                            <p:strVal val="#ppt_h"/>
                                          </p:val>
                                        </p:tav>
                                      </p:tavLst>
                                    </p:anim>
                                    <p:animEffect transition="in" filter="fade">
                                      <p:cBhvr>
                                        <p:cTn id="53" dur="20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repeatCount="indefinite"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right)">
                                      <p:cBhvr>
                                        <p:cTn id="58" dur="20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51"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770" decel="100000"/>
                                        <p:tgtEl>
                                          <p:spTgt spid="11"/>
                                        </p:tgtEl>
                                      </p:cBhvr>
                                    </p:animEffect>
                                    <p:animScale>
                                      <p:cBhvr>
                                        <p:cTn id="64" dur="770" decel="100000"/>
                                        <p:tgtEl>
                                          <p:spTgt spid="11"/>
                                        </p:tgtEl>
                                      </p:cBhvr>
                                      <p:from x="10000" y="10000"/>
                                      <p:to x="200000" y="450000"/>
                                    </p:animScale>
                                    <p:animScale>
                                      <p:cBhvr>
                                        <p:cTn id="65" dur="1230" accel="100000" fill="hold">
                                          <p:stCondLst>
                                            <p:cond delay="770"/>
                                          </p:stCondLst>
                                        </p:cTn>
                                        <p:tgtEl>
                                          <p:spTgt spid="11"/>
                                        </p:tgtEl>
                                      </p:cBhvr>
                                      <p:from x="200000" y="450000"/>
                                      <p:to x="100000" y="100000"/>
                                    </p:animScale>
                                    <p:set>
                                      <p:cBhvr>
                                        <p:cTn id="66" dur="770" fill="hold"/>
                                        <p:tgtEl>
                                          <p:spTgt spid="11"/>
                                        </p:tgtEl>
                                        <p:attrNameLst>
                                          <p:attrName>ppt_x</p:attrName>
                                        </p:attrNameLst>
                                      </p:cBhvr>
                                      <p:to>
                                        <p:strVal val="(0.5)"/>
                                      </p:to>
                                    </p:set>
                                    <p:anim from="(0.5)" to="(#ppt_x)" calcmode="lin" valueType="num">
                                      <p:cBhvr>
                                        <p:cTn id="67" dur="1230" accel="100000" fill="hold">
                                          <p:stCondLst>
                                            <p:cond delay="770"/>
                                          </p:stCondLst>
                                        </p:cTn>
                                        <p:tgtEl>
                                          <p:spTgt spid="11"/>
                                        </p:tgtEl>
                                        <p:attrNameLst>
                                          <p:attrName>ppt_x</p:attrName>
                                        </p:attrNameLst>
                                      </p:cBhvr>
                                    </p:anim>
                                    <p:set>
                                      <p:cBhvr>
                                        <p:cTn id="68" dur="770" fill="hold"/>
                                        <p:tgtEl>
                                          <p:spTgt spid="11"/>
                                        </p:tgtEl>
                                        <p:attrNameLst>
                                          <p:attrName>ppt_y</p:attrName>
                                        </p:attrNameLst>
                                      </p:cBhvr>
                                      <p:to>
                                        <p:strVal val="(#ppt_y+0.4)"/>
                                      </p:to>
                                    </p:set>
                                    <p:anim from="(#ppt_y+0.4)" to="(#ppt_y)" calcmode="lin" valueType="num">
                                      <p:cBhvr>
                                        <p:cTn id="69"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0" y="685800"/>
            <a:ext cx="9144000" cy="4559300"/>
            <a:chOff x="0" y="685800"/>
            <a:chExt cx="9144000" cy="4559300"/>
          </a:xfrm>
        </p:grpSpPr>
        <p:pic>
          <p:nvPicPr>
            <p:cNvPr id="162818" name="Picture 2"/>
            <p:cNvPicPr>
              <a:picLocks noChangeAspect="1" noChangeArrowheads="1"/>
            </p:cNvPicPr>
            <p:nvPr/>
          </p:nvPicPr>
          <p:blipFill>
            <a:blip r:embed="rId3" cstate="print"/>
            <a:srcRect/>
            <a:stretch>
              <a:fillRect/>
            </a:stretch>
          </p:blipFill>
          <p:spPr bwMode="auto">
            <a:xfrm>
              <a:off x="0" y="685800"/>
              <a:ext cx="9144000" cy="4559300"/>
            </a:xfrm>
            <a:prstGeom prst="rect">
              <a:avLst/>
            </a:prstGeom>
            <a:noFill/>
            <a:ln w="9525">
              <a:noFill/>
              <a:miter lim="800000"/>
              <a:headEnd/>
              <a:tailEnd/>
            </a:ln>
          </p:spPr>
        </p:pic>
        <p:sp>
          <p:nvSpPr>
            <p:cNvPr id="6" name="TextBox 5"/>
            <p:cNvSpPr txBox="1"/>
            <p:nvPr/>
          </p:nvSpPr>
          <p:spPr>
            <a:xfrm>
              <a:off x="6019800" y="2590800"/>
              <a:ext cx="1219200" cy="523220"/>
            </a:xfrm>
            <a:prstGeom prst="rect">
              <a:avLst/>
            </a:prstGeom>
            <a:solidFill>
              <a:schemeClr val="bg1"/>
            </a:solidFill>
          </p:spPr>
          <p:txBody>
            <a:bodyPr wrap="square" rtlCol="0">
              <a:spAutoFit/>
            </a:bodyPr>
            <a:lstStyle/>
            <a:p>
              <a:pPr marL="171450" indent="-171450" algn="ctr"/>
              <a:r>
                <a:rPr lang="en-US" sz="2800" b="1" dirty="0" smtClean="0">
                  <a:solidFill>
                    <a:schemeClr val="bg1">
                      <a:lumMod val="65000"/>
                    </a:schemeClr>
                  </a:solidFill>
                </a:rPr>
                <a:t>IDAHO</a:t>
              </a:r>
            </a:p>
          </p:txBody>
        </p:sp>
        <p:sp>
          <p:nvSpPr>
            <p:cNvPr id="7" name="TextBox 6"/>
            <p:cNvSpPr txBox="1"/>
            <p:nvPr/>
          </p:nvSpPr>
          <p:spPr>
            <a:xfrm rot="5400000">
              <a:off x="7805410" y="3091190"/>
              <a:ext cx="1828800" cy="523220"/>
            </a:xfrm>
            <a:prstGeom prst="rect">
              <a:avLst/>
            </a:prstGeom>
            <a:solidFill>
              <a:schemeClr val="bg1"/>
            </a:solidFill>
          </p:spPr>
          <p:txBody>
            <a:bodyPr wrap="square" rtlCol="0">
              <a:spAutoFit/>
            </a:bodyPr>
            <a:lstStyle/>
            <a:p>
              <a:pPr marL="171450" indent="-171450" algn="ctr"/>
              <a:r>
                <a:rPr lang="en-US" sz="2800" b="1" dirty="0" smtClean="0">
                  <a:solidFill>
                    <a:schemeClr val="bg1">
                      <a:lumMod val="65000"/>
                    </a:schemeClr>
                  </a:solidFill>
                </a:rPr>
                <a:t>MONTANA</a:t>
              </a:r>
            </a:p>
          </p:txBody>
        </p:sp>
        <p:sp>
          <p:nvSpPr>
            <p:cNvPr id="8" name="TextBox 7"/>
            <p:cNvSpPr txBox="1"/>
            <p:nvPr/>
          </p:nvSpPr>
          <p:spPr>
            <a:xfrm>
              <a:off x="1219200" y="2514600"/>
              <a:ext cx="2362200" cy="523220"/>
            </a:xfrm>
            <a:prstGeom prst="rect">
              <a:avLst/>
            </a:prstGeom>
            <a:solidFill>
              <a:schemeClr val="bg1"/>
            </a:solidFill>
          </p:spPr>
          <p:txBody>
            <a:bodyPr wrap="square" rtlCol="0">
              <a:spAutoFit/>
            </a:bodyPr>
            <a:lstStyle/>
            <a:p>
              <a:pPr marL="171450" indent="-171450" algn="ctr"/>
              <a:r>
                <a:rPr lang="en-US" sz="2800" b="1" dirty="0" smtClean="0">
                  <a:solidFill>
                    <a:schemeClr val="bg1">
                      <a:lumMod val="65000"/>
                    </a:schemeClr>
                  </a:solidFill>
                </a:rPr>
                <a:t>WASHINGTON</a:t>
              </a:r>
            </a:p>
          </p:txBody>
        </p:sp>
        <p:sp>
          <p:nvSpPr>
            <p:cNvPr id="9" name="TextBox 8"/>
            <p:cNvSpPr txBox="1"/>
            <p:nvPr/>
          </p:nvSpPr>
          <p:spPr>
            <a:xfrm>
              <a:off x="3200400" y="4648200"/>
              <a:ext cx="1676400" cy="523220"/>
            </a:xfrm>
            <a:prstGeom prst="rect">
              <a:avLst/>
            </a:prstGeom>
            <a:solidFill>
              <a:schemeClr val="bg1"/>
            </a:solidFill>
          </p:spPr>
          <p:txBody>
            <a:bodyPr wrap="square" rtlCol="0">
              <a:spAutoFit/>
            </a:bodyPr>
            <a:lstStyle/>
            <a:p>
              <a:pPr marL="171450" indent="-171450" algn="ctr"/>
              <a:r>
                <a:rPr lang="en-US" sz="2800" b="1" dirty="0" smtClean="0">
                  <a:solidFill>
                    <a:schemeClr val="bg1">
                      <a:lumMod val="65000"/>
                    </a:schemeClr>
                  </a:solidFill>
                </a:rPr>
                <a:t>OREGON</a:t>
              </a:r>
            </a:p>
          </p:txBody>
        </p:sp>
      </p:grpSp>
      <p:sp>
        <p:nvSpPr>
          <p:cNvPr id="2" name="Title 1"/>
          <p:cNvSpPr>
            <a:spLocks noGrp="1"/>
          </p:cNvSpPr>
          <p:nvPr>
            <p:ph type="title"/>
          </p:nvPr>
        </p:nvSpPr>
        <p:spPr/>
        <p:txBody>
          <a:bodyPr/>
          <a:lstStyle/>
          <a:p>
            <a:r>
              <a:rPr lang="en-US" sz="3300" dirty="0" smtClean="0"/>
              <a:t>THEORY IS SIMILAR to MEGA-FLOOD STORY IN NW</a:t>
            </a:r>
            <a:endParaRPr lang="en-US" sz="3300" dirty="0"/>
          </a:p>
        </p:txBody>
      </p:sp>
      <p:sp>
        <p:nvSpPr>
          <p:cNvPr id="4" name="Rectangle 3"/>
          <p:cNvSpPr/>
          <p:nvPr/>
        </p:nvSpPr>
        <p:spPr>
          <a:xfrm>
            <a:off x="0" y="6828472"/>
            <a:ext cx="9144000" cy="1477328"/>
          </a:xfrm>
          <a:prstGeom prst="rect">
            <a:avLst/>
          </a:prstGeom>
        </p:spPr>
        <p:txBody>
          <a:bodyPr wrap="square">
            <a:spAutoFit/>
          </a:bodyPr>
          <a:lstStyle/>
          <a:p>
            <a:r>
              <a:rPr lang="en-US" dirty="0" smtClean="0"/>
              <a:t>Ice Age Floods of Change</a:t>
            </a:r>
          </a:p>
          <a:p>
            <a:r>
              <a:rPr lang="en-US" dirty="0" smtClean="0"/>
              <a:t>At the end of the last Ice Age, 18,000 to 15,000 years ago, an ice dam in northern Idaho created glacial Lake Missoula stretching 3,000 square miles around Missoula, Montana. The dam burst and released flood waters across Washington, down the Columbia River into Oregon, before reaching the Pacific ocean. Forever changing the lives and landscape of Pacific Northwest.</a:t>
            </a:r>
            <a:endParaRPr lang="en-US" dirty="0"/>
          </a:p>
        </p:txBody>
      </p:sp>
      <p:sp>
        <p:nvSpPr>
          <p:cNvPr id="5" name="TextBox 4"/>
          <p:cNvSpPr txBox="1"/>
          <p:nvPr/>
        </p:nvSpPr>
        <p:spPr>
          <a:xfrm>
            <a:off x="0" y="5257800"/>
            <a:ext cx="9144000" cy="1384995"/>
          </a:xfrm>
          <a:prstGeom prst="rect">
            <a:avLst/>
          </a:prstGeom>
          <a:noFill/>
        </p:spPr>
        <p:txBody>
          <a:bodyPr wrap="square" rtlCol="0">
            <a:spAutoFit/>
          </a:bodyPr>
          <a:lstStyle/>
          <a:p>
            <a:pPr marL="171450" indent="-171450">
              <a:buFont typeface="Arial" pitchFamily="34" charset="0"/>
              <a:buChar char="•"/>
            </a:pPr>
            <a:r>
              <a:rPr lang="en-US" sz="2800" dirty="0" smtClean="0"/>
              <a:t>During the last ice age, an ice dam formed Glacial Lake Missoula</a:t>
            </a:r>
          </a:p>
          <a:p>
            <a:pPr marL="171450" indent="-171450">
              <a:buFont typeface="Arial" pitchFamily="34" charset="0"/>
              <a:buChar char="•"/>
            </a:pPr>
            <a:r>
              <a:rPr lang="en-US" sz="2800" dirty="0" smtClean="0"/>
              <a:t>The lake is estimated to be 2,000 ft deep…and then it broke!</a:t>
            </a:r>
          </a:p>
        </p:txBody>
      </p:sp>
      <p:grpSp>
        <p:nvGrpSpPr>
          <p:cNvPr id="13" name="Group 12"/>
          <p:cNvGrpSpPr/>
          <p:nvPr/>
        </p:nvGrpSpPr>
        <p:grpSpPr>
          <a:xfrm>
            <a:off x="4419600" y="685800"/>
            <a:ext cx="2057400" cy="685800"/>
            <a:chOff x="4419600" y="685800"/>
            <a:chExt cx="2057400" cy="685800"/>
          </a:xfrm>
        </p:grpSpPr>
        <p:sp>
          <p:nvSpPr>
            <p:cNvPr id="10" name="TextBox 9"/>
            <p:cNvSpPr txBox="1"/>
            <p:nvPr/>
          </p:nvSpPr>
          <p:spPr>
            <a:xfrm>
              <a:off x="4419600" y="685800"/>
              <a:ext cx="1524000" cy="523220"/>
            </a:xfrm>
            <a:prstGeom prst="rect">
              <a:avLst/>
            </a:prstGeom>
            <a:solidFill>
              <a:schemeClr val="bg1"/>
            </a:solidFill>
          </p:spPr>
          <p:txBody>
            <a:bodyPr wrap="square" rtlCol="0">
              <a:spAutoFit/>
            </a:bodyPr>
            <a:lstStyle/>
            <a:p>
              <a:pPr marL="171450" indent="-171450" algn="ctr"/>
              <a:r>
                <a:rPr lang="en-US" sz="2800" b="1" dirty="0" smtClean="0">
                  <a:solidFill>
                    <a:srgbClr val="FF0000"/>
                  </a:solidFill>
                  <a:effectLst>
                    <a:outerShdw blurRad="38100" dist="38100" dir="2700000" algn="tl">
                      <a:srgbClr val="000000"/>
                    </a:outerShdw>
                  </a:effectLst>
                </a:rPr>
                <a:t>ICE DAM</a:t>
              </a:r>
            </a:p>
          </p:txBody>
        </p:sp>
        <p:cxnSp>
          <p:nvCxnSpPr>
            <p:cNvPr id="12" name="Straight Arrow Connector 11"/>
            <p:cNvCxnSpPr>
              <a:stCxn id="10" idx="3"/>
            </p:cNvCxnSpPr>
            <p:nvPr/>
          </p:nvCxnSpPr>
          <p:spPr>
            <a:xfrm>
              <a:off x="5943600" y="947410"/>
              <a:ext cx="533400" cy="42419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7010400" y="762000"/>
            <a:ext cx="2133600" cy="1015303"/>
            <a:chOff x="4191000" y="685800"/>
            <a:chExt cx="2133600" cy="1015303"/>
          </a:xfrm>
        </p:grpSpPr>
        <p:sp>
          <p:nvSpPr>
            <p:cNvPr id="15" name="TextBox 14"/>
            <p:cNvSpPr txBox="1"/>
            <p:nvPr/>
          </p:nvSpPr>
          <p:spPr>
            <a:xfrm>
              <a:off x="4191000" y="685800"/>
              <a:ext cx="2133600" cy="523220"/>
            </a:xfrm>
            <a:prstGeom prst="rect">
              <a:avLst/>
            </a:prstGeom>
            <a:solidFill>
              <a:schemeClr val="bg1"/>
            </a:solidFill>
          </p:spPr>
          <p:txBody>
            <a:bodyPr wrap="square" rtlCol="0">
              <a:spAutoFit/>
            </a:bodyPr>
            <a:lstStyle/>
            <a:p>
              <a:pPr marL="171450" indent="-171450" algn="ctr"/>
              <a:r>
                <a:rPr lang="en-US" sz="2800" b="1" dirty="0" smtClean="0">
                  <a:solidFill>
                    <a:srgbClr val="FF0000"/>
                  </a:solidFill>
                  <a:effectLst>
                    <a:outerShdw blurRad="38100" dist="38100" dir="2700000" algn="tl">
                      <a:srgbClr val="000000"/>
                    </a:outerShdw>
                  </a:effectLst>
                </a:rPr>
                <a:t>LAKE FORMS</a:t>
              </a:r>
            </a:p>
          </p:txBody>
        </p:sp>
        <p:cxnSp>
          <p:nvCxnSpPr>
            <p:cNvPr id="16" name="Straight Arrow Connector 15"/>
            <p:cNvCxnSpPr>
              <a:stCxn id="15" idx="2"/>
              <a:endCxn id="22" idx="0"/>
            </p:cNvCxnSpPr>
            <p:nvPr/>
          </p:nvCxnSpPr>
          <p:spPr>
            <a:xfrm flipH="1">
              <a:off x="5055179" y="1209020"/>
              <a:ext cx="202621" cy="49208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1" name="Oval 20"/>
          <p:cNvSpPr/>
          <p:nvPr/>
        </p:nvSpPr>
        <p:spPr>
          <a:xfrm rot="19475701">
            <a:off x="3667327" y="1424256"/>
            <a:ext cx="2868096" cy="20491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2613423">
            <a:off x="6399371" y="1643464"/>
            <a:ext cx="2280445" cy="97227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765313" y="1431235"/>
            <a:ext cx="5724939" cy="3568148"/>
          </a:xfrm>
          <a:custGeom>
            <a:avLst/>
            <a:gdLst>
              <a:gd name="connsiteX0" fmla="*/ 5724939 w 5724939"/>
              <a:gd name="connsiteY0" fmla="*/ 0 h 3568148"/>
              <a:gd name="connsiteX1" fmla="*/ 5526157 w 5724939"/>
              <a:gd name="connsiteY1" fmla="*/ 19878 h 3568148"/>
              <a:gd name="connsiteX2" fmla="*/ 5456583 w 5724939"/>
              <a:gd name="connsiteY2" fmla="*/ 139148 h 3568148"/>
              <a:gd name="connsiteX3" fmla="*/ 5227983 w 5724939"/>
              <a:gd name="connsiteY3" fmla="*/ 228600 h 3568148"/>
              <a:gd name="connsiteX4" fmla="*/ 5108713 w 5724939"/>
              <a:gd name="connsiteY4" fmla="*/ 437322 h 3568148"/>
              <a:gd name="connsiteX5" fmla="*/ 4870174 w 5724939"/>
              <a:gd name="connsiteY5" fmla="*/ 586408 h 3568148"/>
              <a:gd name="connsiteX6" fmla="*/ 4651513 w 5724939"/>
              <a:gd name="connsiteY6" fmla="*/ 765313 h 3568148"/>
              <a:gd name="connsiteX7" fmla="*/ 4313583 w 5724939"/>
              <a:gd name="connsiteY7" fmla="*/ 1013791 h 3568148"/>
              <a:gd name="connsiteX8" fmla="*/ 4015409 w 5724939"/>
              <a:gd name="connsiteY8" fmla="*/ 1172817 h 3568148"/>
              <a:gd name="connsiteX9" fmla="*/ 3717235 w 5724939"/>
              <a:gd name="connsiteY9" fmla="*/ 1371600 h 3568148"/>
              <a:gd name="connsiteX10" fmla="*/ 3617844 w 5724939"/>
              <a:gd name="connsiteY10" fmla="*/ 1580322 h 3568148"/>
              <a:gd name="connsiteX11" fmla="*/ 3737113 w 5724939"/>
              <a:gd name="connsiteY11" fmla="*/ 1898374 h 3568148"/>
              <a:gd name="connsiteX12" fmla="*/ 3866322 w 5724939"/>
              <a:gd name="connsiteY12" fmla="*/ 2037522 h 3568148"/>
              <a:gd name="connsiteX13" fmla="*/ 3856383 w 5724939"/>
              <a:gd name="connsiteY13" fmla="*/ 2206487 h 3568148"/>
              <a:gd name="connsiteX14" fmla="*/ 3548270 w 5724939"/>
              <a:gd name="connsiteY14" fmla="*/ 2345635 h 3568148"/>
              <a:gd name="connsiteX15" fmla="*/ 3110948 w 5724939"/>
              <a:gd name="connsiteY15" fmla="*/ 2524539 h 3568148"/>
              <a:gd name="connsiteX16" fmla="*/ 2802835 w 5724939"/>
              <a:gd name="connsiteY16" fmla="*/ 2524539 h 3568148"/>
              <a:gd name="connsiteX17" fmla="*/ 2633870 w 5724939"/>
              <a:gd name="connsiteY17" fmla="*/ 2484782 h 3568148"/>
              <a:gd name="connsiteX18" fmla="*/ 2415209 w 5724939"/>
              <a:gd name="connsiteY18" fmla="*/ 2584174 h 3568148"/>
              <a:gd name="connsiteX19" fmla="*/ 2236304 w 5724939"/>
              <a:gd name="connsiteY19" fmla="*/ 2514600 h 3568148"/>
              <a:gd name="connsiteX20" fmla="*/ 1848678 w 5724939"/>
              <a:gd name="connsiteY20" fmla="*/ 2504661 h 3568148"/>
              <a:gd name="connsiteX21" fmla="*/ 1590261 w 5724939"/>
              <a:gd name="connsiteY21" fmla="*/ 2623930 h 3568148"/>
              <a:gd name="connsiteX22" fmla="*/ 1311965 w 5724939"/>
              <a:gd name="connsiteY22" fmla="*/ 2773017 h 3568148"/>
              <a:gd name="connsiteX23" fmla="*/ 1133061 w 5724939"/>
              <a:gd name="connsiteY23" fmla="*/ 3081130 h 3568148"/>
              <a:gd name="connsiteX24" fmla="*/ 944217 w 5724939"/>
              <a:gd name="connsiteY24" fmla="*/ 3568148 h 3568148"/>
              <a:gd name="connsiteX25" fmla="*/ 864704 w 5724939"/>
              <a:gd name="connsiteY25" fmla="*/ 3409122 h 3568148"/>
              <a:gd name="connsiteX26" fmla="*/ 983974 w 5724939"/>
              <a:gd name="connsiteY26" fmla="*/ 2951922 h 3568148"/>
              <a:gd name="connsiteX27" fmla="*/ 1093304 w 5724939"/>
              <a:gd name="connsiteY27" fmla="*/ 2792895 h 3568148"/>
              <a:gd name="connsiteX28" fmla="*/ 1311965 w 5724939"/>
              <a:gd name="connsiteY28" fmla="*/ 2623930 h 3568148"/>
              <a:gd name="connsiteX29" fmla="*/ 1272209 w 5724939"/>
              <a:gd name="connsiteY29" fmla="*/ 2504661 h 3568148"/>
              <a:gd name="connsiteX30" fmla="*/ 1123122 w 5724939"/>
              <a:gd name="connsiteY30" fmla="*/ 2126974 h 3568148"/>
              <a:gd name="connsiteX31" fmla="*/ 1033670 w 5724939"/>
              <a:gd name="connsiteY31" fmla="*/ 2037522 h 3568148"/>
              <a:gd name="connsiteX32" fmla="*/ 854765 w 5724939"/>
              <a:gd name="connsiteY32" fmla="*/ 2017643 h 3568148"/>
              <a:gd name="connsiteX33" fmla="*/ 695739 w 5724939"/>
              <a:gd name="connsiteY33" fmla="*/ 1928191 h 3568148"/>
              <a:gd name="connsiteX34" fmla="*/ 526774 w 5724939"/>
              <a:gd name="connsiteY34" fmla="*/ 1938130 h 3568148"/>
              <a:gd name="connsiteX35" fmla="*/ 397565 w 5724939"/>
              <a:gd name="connsiteY35" fmla="*/ 1948069 h 3568148"/>
              <a:gd name="connsiteX36" fmla="*/ 178904 w 5724939"/>
              <a:gd name="connsiteY36" fmla="*/ 1868556 h 3568148"/>
              <a:gd name="connsiteX37" fmla="*/ 0 w 5724939"/>
              <a:gd name="connsiteY37" fmla="*/ 1878495 h 356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724939" h="3568148">
                <a:moveTo>
                  <a:pt x="5724939" y="0"/>
                </a:moveTo>
                <a:lnTo>
                  <a:pt x="5526157" y="19878"/>
                </a:lnTo>
                <a:lnTo>
                  <a:pt x="5456583" y="139148"/>
                </a:lnTo>
                <a:lnTo>
                  <a:pt x="5227983" y="228600"/>
                </a:lnTo>
                <a:lnTo>
                  <a:pt x="5108713" y="437322"/>
                </a:lnTo>
                <a:lnTo>
                  <a:pt x="4870174" y="586408"/>
                </a:lnTo>
                <a:lnTo>
                  <a:pt x="4651513" y="765313"/>
                </a:lnTo>
                <a:lnTo>
                  <a:pt x="4313583" y="1013791"/>
                </a:lnTo>
                <a:lnTo>
                  <a:pt x="4015409" y="1172817"/>
                </a:lnTo>
                <a:lnTo>
                  <a:pt x="3717235" y="1371600"/>
                </a:lnTo>
                <a:lnTo>
                  <a:pt x="3617844" y="1580322"/>
                </a:lnTo>
                <a:lnTo>
                  <a:pt x="3737113" y="1898374"/>
                </a:lnTo>
                <a:lnTo>
                  <a:pt x="3866322" y="2037522"/>
                </a:lnTo>
                <a:lnTo>
                  <a:pt x="3856383" y="2206487"/>
                </a:lnTo>
                <a:lnTo>
                  <a:pt x="3548270" y="2345635"/>
                </a:lnTo>
                <a:lnTo>
                  <a:pt x="3110948" y="2524539"/>
                </a:lnTo>
                <a:lnTo>
                  <a:pt x="2802835" y="2524539"/>
                </a:lnTo>
                <a:lnTo>
                  <a:pt x="2633870" y="2484782"/>
                </a:lnTo>
                <a:lnTo>
                  <a:pt x="2415209" y="2584174"/>
                </a:lnTo>
                <a:lnTo>
                  <a:pt x="2236304" y="2514600"/>
                </a:lnTo>
                <a:lnTo>
                  <a:pt x="1848678" y="2504661"/>
                </a:lnTo>
                <a:lnTo>
                  <a:pt x="1590261" y="2623930"/>
                </a:lnTo>
                <a:lnTo>
                  <a:pt x="1311965" y="2773017"/>
                </a:lnTo>
                <a:lnTo>
                  <a:pt x="1133061" y="3081130"/>
                </a:lnTo>
                <a:lnTo>
                  <a:pt x="944217" y="3568148"/>
                </a:lnTo>
                <a:lnTo>
                  <a:pt x="864704" y="3409122"/>
                </a:lnTo>
                <a:lnTo>
                  <a:pt x="983974" y="2951922"/>
                </a:lnTo>
                <a:lnTo>
                  <a:pt x="1093304" y="2792895"/>
                </a:lnTo>
                <a:lnTo>
                  <a:pt x="1311965" y="2623930"/>
                </a:lnTo>
                <a:lnTo>
                  <a:pt x="1272209" y="2504661"/>
                </a:lnTo>
                <a:lnTo>
                  <a:pt x="1123122" y="2126974"/>
                </a:lnTo>
                <a:lnTo>
                  <a:pt x="1033670" y="2037522"/>
                </a:lnTo>
                <a:lnTo>
                  <a:pt x="854765" y="2017643"/>
                </a:lnTo>
                <a:lnTo>
                  <a:pt x="695739" y="1928191"/>
                </a:lnTo>
                <a:lnTo>
                  <a:pt x="526774" y="1938130"/>
                </a:lnTo>
                <a:lnTo>
                  <a:pt x="397565" y="1948069"/>
                </a:lnTo>
                <a:lnTo>
                  <a:pt x="178904" y="1868556"/>
                </a:lnTo>
                <a:lnTo>
                  <a:pt x="0" y="1878495"/>
                </a:lnTo>
              </a:path>
            </a:pathLst>
          </a:custGeom>
          <a:ln w="101600">
            <a:solidFill>
              <a:srgbClr val="00B0F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5" name="Group 24"/>
          <p:cNvGrpSpPr/>
          <p:nvPr/>
        </p:nvGrpSpPr>
        <p:grpSpPr>
          <a:xfrm>
            <a:off x="1295400" y="1295400"/>
            <a:ext cx="2819400" cy="954107"/>
            <a:chOff x="3657600" y="685800"/>
            <a:chExt cx="2819400" cy="954107"/>
          </a:xfrm>
        </p:grpSpPr>
        <p:sp>
          <p:nvSpPr>
            <p:cNvPr id="26" name="TextBox 25"/>
            <p:cNvSpPr txBox="1"/>
            <p:nvPr/>
          </p:nvSpPr>
          <p:spPr>
            <a:xfrm>
              <a:off x="3657600" y="685800"/>
              <a:ext cx="2286000" cy="954107"/>
            </a:xfrm>
            <a:prstGeom prst="rect">
              <a:avLst/>
            </a:prstGeom>
            <a:solidFill>
              <a:schemeClr val="bg1"/>
            </a:solidFill>
          </p:spPr>
          <p:txBody>
            <a:bodyPr wrap="square" rtlCol="0">
              <a:spAutoFit/>
            </a:bodyPr>
            <a:lstStyle/>
            <a:p>
              <a:pPr marL="171450" indent="-171450" algn="ctr"/>
              <a:r>
                <a:rPr lang="en-US" sz="2800" b="1" dirty="0" smtClean="0">
                  <a:solidFill>
                    <a:srgbClr val="FF0000"/>
                  </a:solidFill>
                  <a:effectLst>
                    <a:outerShdw blurRad="38100" dist="38100" dir="2700000" algn="tl">
                      <a:srgbClr val="000000"/>
                    </a:outerShdw>
                  </a:effectLst>
                </a:rPr>
                <a:t>SCOURS THE SCABLANDS</a:t>
              </a:r>
            </a:p>
          </p:txBody>
        </p:sp>
        <p:cxnSp>
          <p:nvCxnSpPr>
            <p:cNvPr id="27" name="Straight Arrow Connector 26"/>
            <p:cNvCxnSpPr>
              <a:stCxn id="26" idx="3"/>
            </p:cNvCxnSpPr>
            <p:nvPr/>
          </p:nvCxnSpPr>
          <p:spPr>
            <a:xfrm>
              <a:off x="5943600" y="1162854"/>
              <a:ext cx="533400" cy="20874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1828800" y="4267200"/>
            <a:ext cx="3939208" cy="954107"/>
            <a:chOff x="1282150" y="1295400"/>
            <a:chExt cx="3939208" cy="954107"/>
          </a:xfrm>
        </p:grpSpPr>
        <p:sp>
          <p:nvSpPr>
            <p:cNvPr id="30" name="TextBox 29"/>
            <p:cNvSpPr txBox="1"/>
            <p:nvPr/>
          </p:nvSpPr>
          <p:spPr>
            <a:xfrm>
              <a:off x="1639958" y="1295400"/>
              <a:ext cx="3581400" cy="954107"/>
            </a:xfrm>
            <a:prstGeom prst="rect">
              <a:avLst/>
            </a:prstGeom>
            <a:solidFill>
              <a:schemeClr val="bg1"/>
            </a:solidFill>
          </p:spPr>
          <p:txBody>
            <a:bodyPr wrap="square" rtlCol="0">
              <a:spAutoFit/>
            </a:bodyPr>
            <a:lstStyle/>
            <a:p>
              <a:pPr marL="171450" indent="-171450" algn="ctr"/>
              <a:r>
                <a:rPr lang="en-US" sz="2800" b="1" dirty="0" smtClean="0">
                  <a:solidFill>
                    <a:srgbClr val="FF0000"/>
                  </a:solidFill>
                  <a:effectLst>
                    <a:outerShdw blurRad="38100" dist="38100" dir="2700000" algn="tl">
                      <a:srgbClr val="000000"/>
                    </a:outerShdw>
                  </a:effectLst>
                </a:rPr>
                <a:t>MOVED HOUSE-SIZED BOULDERS 750 MILES</a:t>
              </a:r>
            </a:p>
          </p:txBody>
        </p:sp>
        <p:cxnSp>
          <p:nvCxnSpPr>
            <p:cNvPr id="31" name="Straight Arrow Connector 30"/>
            <p:cNvCxnSpPr>
              <a:stCxn id="30" idx="1"/>
              <a:endCxn id="24" idx="23"/>
            </p:cNvCxnSpPr>
            <p:nvPr/>
          </p:nvCxnSpPr>
          <p:spPr>
            <a:xfrm flipH="1" flipV="1">
              <a:off x="1282150" y="1540565"/>
              <a:ext cx="357808" cy="23188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114300" y="838200"/>
            <a:ext cx="8915400" cy="3293209"/>
          </a:xfrm>
          <a:prstGeom prst="rect">
            <a:avLst/>
          </a:prstGeom>
          <a:solidFill>
            <a:srgbClr val="FFFF00"/>
          </a:solidFill>
        </p:spPr>
        <p:txBody>
          <a:bodyPr wrap="square" rtlCol="0">
            <a:spAutoFit/>
          </a:bodyPr>
          <a:lstStyle/>
          <a:p>
            <a:pPr marL="174625" indent="-174625" algn="ctr"/>
            <a:r>
              <a:rPr lang="en-US" sz="5200" dirty="0" smtClean="0"/>
              <a:t>Only time will tell if the </a:t>
            </a:r>
          </a:p>
          <a:p>
            <a:pPr marL="174625" indent="-174625" algn="ctr"/>
            <a:r>
              <a:rPr lang="en-US" sz="5200" dirty="0" smtClean="0"/>
              <a:t>“Spill-over” Theory for the formation of the Grand Canyon is accepted…stay tuned!</a:t>
            </a:r>
            <a:endParaRPr lang="en-US" sz="5200" b="1" cap="all" dirty="0" smtClean="0"/>
          </a:p>
        </p:txBody>
      </p:sp>
      <p:sp>
        <p:nvSpPr>
          <p:cNvPr id="40" name="TextBox 39"/>
          <p:cNvSpPr txBox="1"/>
          <p:nvPr/>
        </p:nvSpPr>
        <p:spPr>
          <a:xfrm>
            <a:off x="114300" y="4267200"/>
            <a:ext cx="8915400" cy="1692771"/>
          </a:xfrm>
          <a:prstGeom prst="rect">
            <a:avLst/>
          </a:prstGeom>
          <a:solidFill>
            <a:srgbClr val="FFFF00"/>
          </a:solidFill>
        </p:spPr>
        <p:txBody>
          <a:bodyPr wrap="square" rtlCol="0">
            <a:spAutoFit/>
          </a:bodyPr>
          <a:lstStyle/>
          <a:p>
            <a:pPr marL="174625" indent="-174625" algn="ctr"/>
            <a:r>
              <a:rPr lang="en-US" sz="5200" dirty="0" smtClean="0"/>
              <a:t>Let’s move on to some photos of this wonderful National Park!</a:t>
            </a:r>
            <a:endParaRPr lang="en-US" sz="5200" b="1" cap="all"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1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1000"/>
                                        <p:tgtEl>
                                          <p:spTgt spid="5">
                                            <p:txEl>
                                              <p:pRg st="0" end="0"/>
                                            </p:txEl>
                                          </p:spTgt>
                                        </p:tgtEl>
                                      </p:cBhvr>
                                    </p:animEffect>
                                  </p:childTnLst>
                                </p:cTn>
                              </p:par>
                            </p:childTnLst>
                          </p:cTn>
                        </p:par>
                        <p:par>
                          <p:cTn id="13" fill="hold">
                            <p:stCondLst>
                              <p:cond delay="1000"/>
                            </p:stCondLst>
                            <p:childTnLst>
                              <p:par>
                                <p:cTn id="14" presetID="34"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from="(-#ppt_w/2)" to="(#ppt_x)" calcmode="lin" valueType="num">
                                      <p:cBhvr>
                                        <p:cTn id="16" dur="600" fill="hold">
                                          <p:stCondLst>
                                            <p:cond delay="0"/>
                                          </p:stCondLst>
                                        </p:cTn>
                                        <p:tgtEl>
                                          <p:spTgt spid="13"/>
                                        </p:tgtEl>
                                        <p:attrNameLst>
                                          <p:attrName>ppt_x</p:attrName>
                                        </p:attrNameLst>
                                      </p:cBhvr>
                                    </p:anim>
                                    <p:anim from="0" to="-1.0" calcmode="lin" valueType="num">
                                      <p:cBhvr>
                                        <p:cTn id="17" dur="200" decel="50000" autoRev="1" fill="hold">
                                          <p:stCondLst>
                                            <p:cond delay="600"/>
                                          </p:stCondLst>
                                        </p:cTn>
                                        <p:tgtEl>
                                          <p:spTgt spid="13"/>
                                        </p:tgtEl>
                                        <p:attrNameLst>
                                          <p:attrName>xshear</p:attrName>
                                        </p:attrNameLst>
                                      </p:cBhvr>
                                    </p:anim>
                                    <p:animScale>
                                      <p:cBhvr>
                                        <p:cTn id="18" dur="200" decel="100000" autoRev="1" fill="hold">
                                          <p:stCondLst>
                                            <p:cond delay="600"/>
                                          </p:stCondLst>
                                        </p:cTn>
                                        <p:tgtEl>
                                          <p:spTgt spid="13"/>
                                        </p:tgtEl>
                                      </p:cBhvr>
                                      <p:from x="100000" y="100000"/>
                                      <p:to x="80000" y="100000"/>
                                    </p:animScale>
                                    <p:anim by="(#ppt_h/3+#ppt_w*0.1)" calcmode="lin" valueType="num">
                                      <p:cBhvr additive="sum">
                                        <p:cTn id="19" dur="200" decel="100000" autoRev="1" fill="hold">
                                          <p:stCondLst>
                                            <p:cond delay="600"/>
                                          </p:stCondLst>
                                        </p:cTn>
                                        <p:tgtEl>
                                          <p:spTgt spid="13"/>
                                        </p:tgtEl>
                                        <p:attrNameLst>
                                          <p:attrName>ppt_x</p:attrName>
                                        </p:attrNameLst>
                                      </p:cBhvr>
                                    </p:anim>
                                  </p:childTnLst>
                                </p:cTn>
                              </p:par>
                            </p:childTnLst>
                          </p:cTn>
                        </p:par>
                        <p:par>
                          <p:cTn id="20" fill="hold">
                            <p:stCondLst>
                              <p:cond delay="2000"/>
                            </p:stCondLst>
                            <p:childTnLst>
                              <p:par>
                                <p:cTn id="21" presetID="34"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 from="(-#ppt_w/2)" to="(#ppt_x)" calcmode="lin" valueType="num">
                                      <p:cBhvr>
                                        <p:cTn id="23" dur="600" fill="hold">
                                          <p:stCondLst>
                                            <p:cond delay="0"/>
                                          </p:stCondLst>
                                        </p:cTn>
                                        <p:tgtEl>
                                          <p:spTgt spid="14"/>
                                        </p:tgtEl>
                                        <p:attrNameLst>
                                          <p:attrName>ppt_x</p:attrName>
                                        </p:attrNameLst>
                                      </p:cBhvr>
                                    </p:anim>
                                    <p:anim from="0" to="-1.0" calcmode="lin" valueType="num">
                                      <p:cBhvr>
                                        <p:cTn id="24" dur="200" decel="50000" autoRev="1" fill="hold">
                                          <p:stCondLst>
                                            <p:cond delay="600"/>
                                          </p:stCondLst>
                                        </p:cTn>
                                        <p:tgtEl>
                                          <p:spTgt spid="14"/>
                                        </p:tgtEl>
                                        <p:attrNameLst>
                                          <p:attrName>xshear</p:attrName>
                                        </p:attrNameLst>
                                      </p:cBhvr>
                                    </p:anim>
                                    <p:animScale>
                                      <p:cBhvr>
                                        <p:cTn id="25" dur="200" decel="100000" autoRev="1" fill="hold">
                                          <p:stCondLst>
                                            <p:cond delay="600"/>
                                          </p:stCondLst>
                                        </p:cTn>
                                        <p:tgtEl>
                                          <p:spTgt spid="14"/>
                                        </p:tgtEl>
                                      </p:cBhvr>
                                      <p:from x="100000" y="100000"/>
                                      <p:to x="80000" y="100000"/>
                                    </p:animScale>
                                    <p:anim by="(#ppt_h/3+#ppt_w*0.1)" calcmode="lin" valueType="num">
                                      <p:cBhvr additive="sum">
                                        <p:cTn id="26" dur="200" decel="100000" autoRev="1" fill="hold">
                                          <p:stCondLst>
                                            <p:cond delay="600"/>
                                          </p:stCondLst>
                                        </p:cTn>
                                        <p:tgtEl>
                                          <p:spTgt spid="14"/>
                                        </p:tgtEl>
                                        <p:attrNameLst>
                                          <p:attrName>ppt_x</p:attrName>
                                        </p:attrNameLst>
                                      </p:cBhvr>
                                    </p:anim>
                                  </p:childTnLst>
                                </p:cTn>
                              </p:par>
                              <p:par>
                                <p:cTn id="27" presetID="21" presetClass="entr" presetSubtype="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heel(1)">
                                      <p:cBhvr>
                                        <p:cTn id="29" dur="10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wipe(left)">
                                      <p:cBhvr>
                                        <p:cTn id="34" dur="1000"/>
                                        <p:tgtEl>
                                          <p:spTgt spid="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repeatCount="indefinite"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right)">
                                      <p:cBhvr>
                                        <p:cTn id="39" dur="2000"/>
                                        <p:tgtEl>
                                          <p:spTgt spid="24"/>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heel(1)">
                                      <p:cBhvr>
                                        <p:cTn id="42" dur="1000"/>
                                        <p:tgtEl>
                                          <p:spTgt spid="21"/>
                                        </p:tgtEl>
                                      </p:cBhvr>
                                    </p:animEffect>
                                  </p:childTnLst>
                                </p:cTn>
                              </p:par>
                              <p:par>
                                <p:cTn id="43" presetID="22" presetClass="entr" presetSubtype="8"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10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right)">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p:cTn id="55" dur="500" fill="hold"/>
                                        <p:tgtEl>
                                          <p:spTgt spid="38"/>
                                        </p:tgtEl>
                                        <p:attrNameLst>
                                          <p:attrName>ppt_w</p:attrName>
                                        </p:attrNameLst>
                                      </p:cBhvr>
                                      <p:tavLst>
                                        <p:tav tm="0">
                                          <p:val>
                                            <p:fltVal val="0"/>
                                          </p:val>
                                        </p:tav>
                                        <p:tav tm="100000">
                                          <p:val>
                                            <p:strVal val="#ppt_w"/>
                                          </p:val>
                                        </p:tav>
                                      </p:tavLst>
                                    </p:anim>
                                    <p:anim calcmode="lin" valueType="num">
                                      <p:cBhvr>
                                        <p:cTn id="56" dur="500" fill="hold"/>
                                        <p:tgtEl>
                                          <p:spTgt spid="38"/>
                                        </p:tgtEl>
                                        <p:attrNameLst>
                                          <p:attrName>ppt_h</p:attrName>
                                        </p:attrNameLst>
                                      </p:cBhvr>
                                      <p:tavLst>
                                        <p:tav tm="0">
                                          <p:val>
                                            <p:fltVal val="0"/>
                                          </p:val>
                                        </p:tav>
                                        <p:tav tm="100000">
                                          <p:val>
                                            <p:strVal val="#ppt_h"/>
                                          </p:val>
                                        </p:tav>
                                      </p:tavLst>
                                    </p:anim>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anim calcmode="lin" valueType="num">
                                      <p:cBhvr>
                                        <p:cTn id="62" dur="500" fill="hold"/>
                                        <p:tgtEl>
                                          <p:spTgt spid="40"/>
                                        </p:tgtEl>
                                        <p:attrNameLst>
                                          <p:attrName>ppt_w</p:attrName>
                                        </p:attrNameLst>
                                      </p:cBhvr>
                                      <p:tavLst>
                                        <p:tav tm="0">
                                          <p:val>
                                            <p:fltVal val="0"/>
                                          </p:val>
                                        </p:tav>
                                        <p:tav tm="100000">
                                          <p:val>
                                            <p:strVal val="#ppt_w"/>
                                          </p:val>
                                        </p:tav>
                                      </p:tavLst>
                                    </p:anim>
                                    <p:anim calcmode="lin" valueType="num">
                                      <p:cBhvr>
                                        <p:cTn id="63" dur="500" fill="hold"/>
                                        <p:tgtEl>
                                          <p:spTgt spid="40"/>
                                        </p:tgtEl>
                                        <p:attrNameLst>
                                          <p:attrName>ppt_h</p:attrName>
                                        </p:attrNameLst>
                                      </p:cBhvr>
                                      <p:tavLst>
                                        <p:tav tm="0">
                                          <p:val>
                                            <p:fltVal val="0"/>
                                          </p:val>
                                        </p:tav>
                                        <p:tav tm="100000">
                                          <p:val>
                                            <p:strVal val="#ppt_h"/>
                                          </p:val>
                                        </p:tav>
                                      </p:tavLst>
                                    </p:anim>
                                    <p:animEffect transition="in" filter="fade">
                                      <p:cBhvr>
                                        <p:cTn id="6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38" grpId="0" animBg="1"/>
      <p:bldP spid="4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0" y="0"/>
            <a:ext cx="2057400" cy="2585323"/>
          </a:xfrm>
          <a:prstGeom prst="rect">
            <a:avLst/>
          </a:prstGeom>
          <a:noFill/>
        </p:spPr>
        <p:txBody>
          <a:bodyPr wrap="square" rtlCol="0">
            <a:spAutoFit/>
          </a:bodyPr>
          <a:lstStyle/>
          <a:p>
            <a:pPr marL="171450" indent="-171450"/>
            <a:r>
              <a:rPr lang="en-US" dirty="0" smtClean="0"/>
              <a:t>Automatic</a:t>
            </a:r>
          </a:p>
          <a:p>
            <a:pPr marL="171450" indent="-171450"/>
            <a:r>
              <a:rPr lang="en-US" dirty="0" smtClean="0"/>
              <a:t>DO NOT CLICK</a:t>
            </a:r>
            <a:endParaRPr lang="en-US" dirty="0" smtClean="0"/>
          </a:p>
          <a:p>
            <a:pPr marL="171450" indent="-171450"/>
            <a:r>
              <a:rPr lang="en-US" dirty="0" smtClean="0"/>
              <a:t>1 Panorama</a:t>
            </a:r>
          </a:p>
          <a:p>
            <a:pPr marL="171450" indent="-171450"/>
            <a:r>
              <a:rPr lang="en-US" dirty="0" smtClean="0"/>
              <a:t>w/restart </a:t>
            </a:r>
          </a:p>
          <a:p>
            <a:pPr marL="171450" indent="-171450"/>
            <a:r>
              <a:rPr lang="en-US" dirty="0" smtClean="0"/>
              <a:t>of </a:t>
            </a:r>
            <a:r>
              <a:rPr lang="en-US" dirty="0" smtClean="0"/>
              <a:t>music –</a:t>
            </a:r>
          </a:p>
          <a:p>
            <a:pPr marL="171450" indent="-171450"/>
            <a:r>
              <a:rPr lang="en-US" dirty="0" smtClean="0"/>
              <a:t>Music ends</a:t>
            </a:r>
          </a:p>
          <a:p>
            <a:pPr marL="171450" indent="-171450"/>
            <a:r>
              <a:rPr lang="en-US" dirty="0" smtClean="0"/>
              <a:t>After 2 slides - </a:t>
            </a:r>
          </a:p>
          <a:p>
            <a:pPr marL="171450" indent="-171450"/>
            <a:r>
              <a:rPr lang="en-US" dirty="0" smtClean="0"/>
              <a:t>see note on </a:t>
            </a:r>
          </a:p>
          <a:p>
            <a:pPr marL="171450" indent="-171450"/>
            <a:r>
              <a:rPr lang="en-US" dirty="0" smtClean="0"/>
              <a:t>this slide</a:t>
            </a:r>
            <a:endParaRPr lang="en-US" dirty="0" smtClean="0"/>
          </a:p>
        </p:txBody>
      </p:sp>
      <p:sp>
        <p:nvSpPr>
          <p:cNvPr id="2" name="Title 1"/>
          <p:cNvSpPr>
            <a:spLocks noGrp="1"/>
          </p:cNvSpPr>
          <p:nvPr>
            <p:ph type="title"/>
          </p:nvPr>
        </p:nvSpPr>
        <p:spPr/>
        <p:txBody>
          <a:bodyPr/>
          <a:lstStyle/>
          <a:p>
            <a:r>
              <a:rPr lang="en-US" dirty="0" smtClean="0"/>
              <a:t>Grand canyon national park panorama</a:t>
            </a:r>
            <a:endParaRPr lang="en-US" dirty="0"/>
          </a:p>
        </p:txBody>
      </p:sp>
      <p:pic>
        <p:nvPicPr>
          <p:cNvPr id="196610" name="Picture 2" descr="https://upload.wikimedia.org/wikipedia/commons/8/85/Grand_Canyon_Panorama_2013.jpg"/>
          <p:cNvPicPr>
            <a:picLocks noChangeAspect="1" noChangeArrowheads="1"/>
          </p:cNvPicPr>
          <p:nvPr/>
        </p:nvPicPr>
        <p:blipFill>
          <a:blip r:embed="rId4" cstate="print"/>
          <a:srcRect/>
          <a:stretch>
            <a:fillRect/>
          </a:stretch>
        </p:blipFill>
        <p:spPr bwMode="auto">
          <a:xfrm>
            <a:off x="0" y="754380"/>
            <a:ext cx="24437150" cy="6126480"/>
          </a:xfrm>
          <a:prstGeom prst="rect">
            <a:avLst/>
          </a:prstGeom>
          <a:noFill/>
        </p:spPr>
      </p:pic>
      <p:pic>
        <p:nvPicPr>
          <p:cNvPr id="196612" name="Picture 4" descr="https://upload.wikimedia.org/wikipedia/commons/3/3c/Grand_Canyon_-_Hopi_Point.JPG"/>
          <p:cNvPicPr>
            <a:picLocks noChangeAspect="1" noChangeArrowheads="1"/>
          </p:cNvPicPr>
          <p:nvPr/>
        </p:nvPicPr>
        <p:blipFill>
          <a:blip r:embed="rId5" cstate="print"/>
          <a:srcRect/>
          <a:stretch>
            <a:fillRect/>
          </a:stretch>
        </p:blipFill>
        <p:spPr bwMode="auto">
          <a:xfrm>
            <a:off x="0" y="-6126480"/>
            <a:ext cx="17412799" cy="6126480"/>
          </a:xfrm>
          <a:prstGeom prst="rect">
            <a:avLst/>
          </a:prstGeom>
          <a:noFill/>
        </p:spPr>
      </p:pic>
      <p:pic>
        <p:nvPicPr>
          <p:cNvPr id="6" name="Morning Meditation-Grand Canyon.mp3">
            <a:hlinkClick r:id="" action="ppaction://media"/>
          </p:cNvPr>
          <p:cNvPicPr>
            <a:picLocks noRot="1" noChangeAspect="1"/>
          </p:cNvPicPr>
          <p:nvPr>
            <a:audioFile r:link="rId1"/>
          </p:nvPr>
        </p:nvPicPr>
        <p:blipFill>
          <a:blip r:embed="rId6" cstate="print"/>
          <a:stretch>
            <a:fillRect/>
          </a:stretch>
        </p:blipFill>
        <p:spPr>
          <a:xfrm>
            <a:off x="-939800" y="2743200"/>
            <a:ext cx="939800" cy="939800"/>
          </a:xfrm>
          <a:prstGeom prst="rect">
            <a:avLst/>
          </a:prstGeom>
        </p:spPr>
      </p:pic>
    </p:spTree>
  </p:cSld>
  <p:clrMapOvr>
    <a:masterClrMapping/>
  </p:clrMapOvr>
  <p:transition advClick="0" advTm="1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autoRev="1" fill="hold" nodeType="withEffect">
                                  <p:stCondLst>
                                    <p:cond delay="0"/>
                                  </p:stCondLst>
                                  <p:childTnLst>
                                    <p:animMotion origin="layout" path="M -1.11111E-6 -7.40741E-7 L -1.57778 -7.40741E-7 " pathEditMode="relative" rAng="0" ptsTypes="AA">
                                      <p:cBhvr>
                                        <p:cTn id="6" dur="30000" fill="hold"/>
                                        <p:tgtEl>
                                          <p:spTgt spid="196610"/>
                                        </p:tgtEl>
                                        <p:attrNameLst>
                                          <p:attrName>ppt_x</p:attrName>
                                          <p:attrName>ppt_y</p:attrName>
                                        </p:attrNameLst>
                                      </p:cBhvr>
                                      <p:rCtr x="-789" y="0"/>
                                    </p:animMotion>
                                  </p:childTnLst>
                                </p:cTn>
                              </p:par>
                              <p:par>
                                <p:cTn id="7" presetID="1" presetClass="mediacall" presetSubtype="0" fill="hold" nodeType="withEffect">
                                  <p:stCondLst>
                                    <p:cond delay="0"/>
                                  </p:stCondLst>
                                  <p:childTnLst>
                                    <p:cmd type="call" cmd="playFrom(0.0)">
                                      <p:cBhvr>
                                        <p:cTn id="8"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2">
                <p:cTn id="9" fill="remove"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8" descr="https://wallpapercave.com/wp/K4MXWRF.jpg"/>
          <p:cNvPicPr>
            <a:picLocks noChangeAspect="1" noChangeArrowheads="1"/>
          </p:cNvPicPr>
          <p:nvPr/>
        </p:nvPicPr>
        <p:blipFill>
          <a:blip r:embed="rId2" cstate="print"/>
          <a:srcRect/>
          <a:stretch>
            <a:fillRect/>
          </a:stretch>
        </p:blipFill>
        <p:spPr bwMode="auto">
          <a:xfrm>
            <a:off x="0" y="685800"/>
            <a:ext cx="9144000" cy="6172200"/>
          </a:xfrm>
          <a:prstGeom prst="rect">
            <a:avLst/>
          </a:prstGeom>
          <a:noFill/>
        </p:spPr>
      </p:pic>
      <p:pic>
        <p:nvPicPr>
          <p:cNvPr id="20" name="Picture 41" descr="https://blog.mystart.com/wp-content/uploads/IN_Canyons_5f3adf3d04abd18a7e5dcc38.jpeg"/>
          <p:cNvPicPr>
            <a:picLocks noChangeAspect="1" noChangeArrowheads="1"/>
          </p:cNvPicPr>
          <p:nvPr/>
        </p:nvPicPr>
        <p:blipFill>
          <a:blip r:embed="rId3" cstate="print"/>
          <a:srcRect/>
          <a:stretch>
            <a:fillRect/>
          </a:stretch>
        </p:blipFill>
        <p:spPr bwMode="auto">
          <a:xfrm>
            <a:off x="0" y="-1"/>
            <a:ext cx="9144000" cy="6858001"/>
          </a:xfrm>
          <a:prstGeom prst="rect">
            <a:avLst/>
          </a:prstGeom>
          <a:noFill/>
        </p:spPr>
      </p:pic>
      <p:pic>
        <p:nvPicPr>
          <p:cNvPr id="3" name="Picture 48"/>
          <p:cNvPicPr>
            <a:picLocks noChangeAspect="1" noChangeArrowheads="1"/>
          </p:cNvPicPr>
          <p:nvPr/>
        </p:nvPicPr>
        <p:blipFill>
          <a:blip r:embed="rId4" cstate="print"/>
          <a:srcRect/>
          <a:stretch>
            <a:fillRect/>
          </a:stretch>
        </p:blipFill>
        <p:spPr bwMode="auto">
          <a:xfrm>
            <a:off x="0" y="762000"/>
            <a:ext cx="9144000" cy="6096000"/>
          </a:xfrm>
          <a:prstGeom prst="rect">
            <a:avLst/>
          </a:prstGeom>
          <a:noFill/>
          <a:ln w="9525">
            <a:noFill/>
            <a:miter lim="800000"/>
            <a:headEnd/>
            <a:tailEnd/>
          </a:ln>
        </p:spPr>
      </p:pic>
      <p:pic>
        <p:nvPicPr>
          <p:cNvPr id="10" name="Picture 2" descr="https://upload.wikimedia.org/wikipedia/commons/3/31/Canyon_River_Tree_%28165872763%29.jpeg"/>
          <p:cNvPicPr>
            <a:picLocks noChangeAspect="1" noChangeArrowheads="1"/>
          </p:cNvPicPr>
          <p:nvPr/>
        </p:nvPicPr>
        <p:blipFill>
          <a:blip r:embed="rId5" cstate="print"/>
          <a:srcRect/>
          <a:stretch>
            <a:fillRect/>
          </a:stretch>
        </p:blipFill>
        <p:spPr bwMode="auto">
          <a:xfrm>
            <a:off x="0" y="986730"/>
            <a:ext cx="9144000" cy="5871270"/>
          </a:xfrm>
          <a:prstGeom prst="rect">
            <a:avLst/>
          </a:prstGeom>
          <a:noFill/>
        </p:spPr>
      </p:pic>
      <p:pic>
        <p:nvPicPr>
          <p:cNvPr id="8" name="Picture 18" descr="Rainbow Photo – Grand Canyon Wallpapers – National Geographic Photo"/>
          <p:cNvPicPr>
            <a:picLocks noChangeAspect="1" noChangeArrowheads="1"/>
          </p:cNvPicPr>
          <p:nvPr/>
        </p:nvPicPr>
        <p:blipFill>
          <a:blip r:embed="rId6" cstate="print"/>
          <a:srcRect/>
          <a:stretch>
            <a:fillRect/>
          </a:stretch>
        </p:blipFill>
        <p:spPr bwMode="auto">
          <a:xfrm>
            <a:off x="0" y="4618"/>
            <a:ext cx="9144000" cy="6853382"/>
          </a:xfrm>
          <a:prstGeom prst="rect">
            <a:avLst/>
          </a:prstGeom>
          <a:noFill/>
        </p:spPr>
      </p:pic>
      <p:pic>
        <p:nvPicPr>
          <p:cNvPr id="4" name="Picture 26" descr="https://www.arizona-leisure.com/gfx/gallery/koopsen/gc-south/Bright%20Angel%20Trail.jpg"/>
          <p:cNvPicPr>
            <a:picLocks noChangeAspect="1" noChangeArrowheads="1"/>
          </p:cNvPicPr>
          <p:nvPr/>
        </p:nvPicPr>
        <p:blipFill>
          <a:blip r:embed="rId7" cstate="print"/>
          <a:srcRect/>
          <a:stretch>
            <a:fillRect/>
          </a:stretch>
        </p:blipFill>
        <p:spPr bwMode="auto">
          <a:xfrm>
            <a:off x="0" y="327692"/>
            <a:ext cx="9144000" cy="6530308"/>
          </a:xfrm>
          <a:prstGeom prst="rect">
            <a:avLst/>
          </a:prstGeom>
          <a:noFill/>
        </p:spPr>
      </p:pic>
      <p:pic>
        <p:nvPicPr>
          <p:cNvPr id="5" name="Picture 10" descr="32 Grand Canyon Wallpapers"/>
          <p:cNvPicPr>
            <a:picLocks noChangeAspect="1" noChangeArrowheads="1"/>
          </p:cNvPicPr>
          <p:nvPr/>
        </p:nvPicPr>
        <p:blipFill>
          <a:blip r:embed="rId8" cstate="print"/>
          <a:srcRect/>
          <a:stretch>
            <a:fillRect/>
          </a:stretch>
        </p:blipFill>
        <p:spPr bwMode="auto">
          <a:xfrm>
            <a:off x="0" y="1152525"/>
            <a:ext cx="9144000" cy="5162550"/>
          </a:xfrm>
          <a:prstGeom prst="rect">
            <a:avLst/>
          </a:prstGeom>
          <a:noFill/>
        </p:spPr>
      </p:pic>
      <p:pic>
        <p:nvPicPr>
          <p:cNvPr id="7" name="Picture 16" descr="Grand Canyon HD Wallpapers"/>
          <p:cNvPicPr>
            <a:picLocks noChangeAspect="1" noChangeArrowheads="1"/>
          </p:cNvPicPr>
          <p:nvPr/>
        </p:nvPicPr>
        <p:blipFill>
          <a:blip r:embed="rId9" cstate="print"/>
          <a:srcRect b="11111"/>
          <a:stretch>
            <a:fillRect/>
          </a:stretch>
        </p:blipFill>
        <p:spPr bwMode="auto">
          <a:xfrm>
            <a:off x="0" y="762000"/>
            <a:ext cx="9144000" cy="6096000"/>
          </a:xfrm>
          <a:prstGeom prst="rect">
            <a:avLst/>
          </a:prstGeom>
          <a:noFill/>
        </p:spPr>
      </p:pic>
      <p:pic>
        <p:nvPicPr>
          <p:cNvPr id="11" name="Picture 60" descr="A partly cloudy sky casts shadows on the canyon landscape while sunlight highlights nearby cliffs."/>
          <p:cNvPicPr>
            <a:picLocks noChangeAspect="1" noChangeArrowheads="1"/>
          </p:cNvPicPr>
          <p:nvPr/>
        </p:nvPicPr>
        <p:blipFill>
          <a:blip r:embed="rId10" cstate="print"/>
          <a:srcRect/>
          <a:stretch>
            <a:fillRect/>
          </a:stretch>
        </p:blipFill>
        <p:spPr bwMode="auto">
          <a:xfrm>
            <a:off x="0" y="1160442"/>
            <a:ext cx="9144000" cy="5146717"/>
          </a:xfrm>
          <a:prstGeom prst="rect">
            <a:avLst/>
          </a:prstGeom>
          <a:noFill/>
        </p:spPr>
      </p:pic>
      <p:pic>
        <p:nvPicPr>
          <p:cNvPr id="12" name="Picture 4" descr="https://media.nbcnewyork.com/2019/09/GettyImages-478871951.jpg?crop=0px%2C220px%2C5625px%2C3164px&amp;resize=1200%2C675"/>
          <p:cNvPicPr>
            <a:picLocks noChangeAspect="1" noChangeArrowheads="1"/>
          </p:cNvPicPr>
          <p:nvPr/>
        </p:nvPicPr>
        <p:blipFill>
          <a:blip r:embed="rId11" cstate="print"/>
          <a:srcRect/>
          <a:stretch>
            <a:fillRect/>
          </a:stretch>
        </p:blipFill>
        <p:spPr bwMode="auto">
          <a:xfrm>
            <a:off x="0" y="1162050"/>
            <a:ext cx="9144000" cy="5143500"/>
          </a:xfrm>
          <a:prstGeom prst="rect">
            <a:avLst/>
          </a:prstGeom>
          <a:noFill/>
          <a:ln>
            <a:solidFill>
              <a:schemeClr val="bg1"/>
            </a:solidFill>
          </a:ln>
        </p:spPr>
      </p:pic>
      <p:pic>
        <p:nvPicPr>
          <p:cNvPr id="14" name="Picture 2" descr="https://www.worldatlas.com/r/w1200-q80/upload/80/ba/ad/shutterstock-1334099123.jpg"/>
          <p:cNvPicPr>
            <a:picLocks noChangeAspect="1" noChangeArrowheads="1"/>
          </p:cNvPicPr>
          <p:nvPr/>
        </p:nvPicPr>
        <p:blipFill>
          <a:blip r:embed="rId12" cstate="print"/>
          <a:srcRect/>
          <a:stretch>
            <a:fillRect/>
          </a:stretch>
        </p:blipFill>
        <p:spPr bwMode="auto">
          <a:xfrm>
            <a:off x="0" y="685800"/>
            <a:ext cx="9144000" cy="6096000"/>
          </a:xfrm>
          <a:prstGeom prst="rect">
            <a:avLst/>
          </a:prstGeom>
          <a:noFill/>
          <a:ln>
            <a:solidFill>
              <a:schemeClr val="bg1"/>
            </a:solidFill>
          </a:ln>
        </p:spPr>
      </p:pic>
      <p:pic>
        <p:nvPicPr>
          <p:cNvPr id="15" name="Picture 53"/>
          <p:cNvPicPr>
            <a:picLocks noChangeAspect="1" noChangeArrowheads="1"/>
          </p:cNvPicPr>
          <p:nvPr/>
        </p:nvPicPr>
        <p:blipFill>
          <a:blip r:embed="rId13" cstate="print"/>
          <a:srcRect/>
          <a:stretch>
            <a:fillRect/>
          </a:stretch>
        </p:blipFill>
        <p:spPr bwMode="auto">
          <a:xfrm>
            <a:off x="0" y="833806"/>
            <a:ext cx="9144000" cy="5799988"/>
          </a:xfrm>
          <a:prstGeom prst="rect">
            <a:avLst/>
          </a:prstGeom>
          <a:noFill/>
          <a:ln w="9525">
            <a:noFill/>
            <a:miter lim="800000"/>
            <a:headEnd/>
            <a:tailEnd/>
          </a:ln>
        </p:spPr>
      </p:pic>
      <p:pic>
        <p:nvPicPr>
          <p:cNvPr id="16" name="Picture 55" descr="Tourist Dies After Falling Into the Grand Canyon While Taking Photos"/>
          <p:cNvPicPr>
            <a:picLocks noChangeAspect="1" noChangeArrowheads="1"/>
          </p:cNvPicPr>
          <p:nvPr/>
        </p:nvPicPr>
        <p:blipFill>
          <a:blip r:embed="rId14" cstate="print"/>
          <a:srcRect/>
          <a:stretch>
            <a:fillRect/>
          </a:stretch>
        </p:blipFill>
        <p:spPr bwMode="auto">
          <a:xfrm>
            <a:off x="487680" y="670560"/>
            <a:ext cx="8168640" cy="6126480"/>
          </a:xfrm>
          <a:prstGeom prst="rect">
            <a:avLst/>
          </a:prstGeom>
          <a:noFill/>
        </p:spPr>
      </p:pic>
      <p:pic>
        <p:nvPicPr>
          <p:cNvPr id="17" name="Picture 2" descr="https://traveldigg.com/wp-content/uploads/2016/06/Grand-Canyon-Skywalk-Photo.jpg"/>
          <p:cNvPicPr>
            <a:picLocks noChangeAspect="1" noChangeArrowheads="1"/>
          </p:cNvPicPr>
          <p:nvPr/>
        </p:nvPicPr>
        <p:blipFill>
          <a:blip r:embed="rId15" cstate="print"/>
          <a:srcRect r="12500"/>
          <a:stretch>
            <a:fillRect/>
          </a:stretch>
        </p:blipFill>
        <p:spPr bwMode="auto">
          <a:xfrm>
            <a:off x="0" y="788097"/>
            <a:ext cx="9144000" cy="5891406"/>
          </a:xfrm>
          <a:prstGeom prst="rect">
            <a:avLst/>
          </a:prstGeom>
          <a:noFill/>
        </p:spPr>
      </p:pic>
      <p:pic>
        <p:nvPicPr>
          <p:cNvPr id="19" name="Picture 43" descr="https://blog.mystart.com/wp-content/uploads/IN_Canyons_5f3adf2b04abd18a7e5dcc37.jpeg"/>
          <p:cNvPicPr>
            <a:picLocks noChangeAspect="1" noChangeArrowheads="1"/>
          </p:cNvPicPr>
          <p:nvPr/>
        </p:nvPicPr>
        <p:blipFill>
          <a:blip r:embed="rId16" cstate="print"/>
          <a:srcRect/>
          <a:stretch>
            <a:fillRect/>
          </a:stretch>
        </p:blipFill>
        <p:spPr bwMode="auto">
          <a:xfrm>
            <a:off x="0" y="681561"/>
            <a:ext cx="9144000" cy="6104479"/>
          </a:xfrm>
          <a:prstGeom prst="rect">
            <a:avLst/>
          </a:prstGeom>
          <a:noFill/>
        </p:spPr>
      </p:pic>
      <p:pic>
        <p:nvPicPr>
          <p:cNvPr id="18" name="Picture 39" descr="https://blog.mystart.com/wp-content/uploads/IN_Canyons_5f3adfeb04abd18a7e5dcc40.jpeg"/>
          <p:cNvPicPr>
            <a:picLocks noChangeAspect="1" noChangeArrowheads="1"/>
          </p:cNvPicPr>
          <p:nvPr/>
        </p:nvPicPr>
        <p:blipFill>
          <a:blip r:embed="rId17" cstate="print"/>
          <a:srcRect/>
          <a:stretch>
            <a:fillRect/>
          </a:stretch>
        </p:blipFill>
        <p:spPr bwMode="auto">
          <a:xfrm>
            <a:off x="0" y="685800"/>
            <a:ext cx="9144000" cy="6096000"/>
          </a:xfrm>
          <a:prstGeom prst="rect">
            <a:avLst/>
          </a:prstGeom>
          <a:noFill/>
        </p:spPr>
      </p:pic>
      <p:pic>
        <p:nvPicPr>
          <p:cNvPr id="21" name="Picture 51" descr="Grand Canyon fills with clouds in rare weather event - CBS News"/>
          <p:cNvPicPr>
            <a:picLocks noChangeAspect="1" noChangeArrowheads="1"/>
          </p:cNvPicPr>
          <p:nvPr/>
        </p:nvPicPr>
        <p:blipFill>
          <a:blip r:embed="rId18" cstate="print"/>
          <a:srcRect/>
          <a:stretch>
            <a:fillRect/>
          </a:stretch>
        </p:blipFill>
        <p:spPr bwMode="auto">
          <a:xfrm>
            <a:off x="0" y="1185472"/>
            <a:ext cx="9144000" cy="5096656"/>
          </a:xfrm>
          <a:prstGeom prst="rect">
            <a:avLst/>
          </a:prstGeom>
          <a:noFill/>
        </p:spPr>
      </p:pic>
      <p:grpSp>
        <p:nvGrpSpPr>
          <p:cNvPr id="22" name="Group 21"/>
          <p:cNvGrpSpPr/>
          <p:nvPr/>
        </p:nvGrpSpPr>
        <p:grpSpPr>
          <a:xfrm>
            <a:off x="0" y="670560"/>
            <a:ext cx="9144000" cy="6126480"/>
            <a:chOff x="0" y="731520"/>
            <a:chExt cx="9144000" cy="6126480"/>
          </a:xfrm>
        </p:grpSpPr>
        <p:pic>
          <p:nvPicPr>
            <p:cNvPr id="23" name="Picture 29"/>
            <p:cNvPicPr>
              <a:picLocks noChangeAspect="1" noChangeArrowheads="1"/>
            </p:cNvPicPr>
            <p:nvPr/>
          </p:nvPicPr>
          <p:blipFill>
            <a:blip r:embed="rId19" cstate="print"/>
            <a:srcRect/>
            <a:stretch>
              <a:fillRect/>
            </a:stretch>
          </p:blipFill>
          <p:spPr bwMode="auto">
            <a:xfrm>
              <a:off x="0" y="731520"/>
              <a:ext cx="4583243" cy="6126480"/>
            </a:xfrm>
            <a:prstGeom prst="rect">
              <a:avLst/>
            </a:prstGeom>
            <a:noFill/>
            <a:ln w="9525">
              <a:noFill/>
              <a:miter lim="800000"/>
              <a:headEnd/>
              <a:tailEnd/>
            </a:ln>
          </p:spPr>
        </p:pic>
        <p:pic>
          <p:nvPicPr>
            <p:cNvPr id="24" name="Picture 30"/>
            <p:cNvPicPr>
              <a:picLocks noChangeAspect="1" noChangeArrowheads="1"/>
            </p:cNvPicPr>
            <p:nvPr/>
          </p:nvPicPr>
          <p:blipFill>
            <a:blip r:embed="rId20" cstate="print"/>
            <a:srcRect/>
            <a:stretch>
              <a:fillRect/>
            </a:stretch>
          </p:blipFill>
          <p:spPr bwMode="auto">
            <a:xfrm>
              <a:off x="4635575" y="731520"/>
              <a:ext cx="4508425" cy="6126480"/>
            </a:xfrm>
            <a:prstGeom prst="rect">
              <a:avLst/>
            </a:prstGeom>
            <a:noFill/>
            <a:ln w="9525">
              <a:noFill/>
              <a:miter lim="800000"/>
              <a:headEnd/>
              <a:tailEnd/>
            </a:ln>
          </p:spPr>
        </p:pic>
      </p:grpSp>
      <p:pic>
        <p:nvPicPr>
          <p:cNvPr id="25" name="Picture 28" descr="Thomas Moran's Chasm of the Colorado"/>
          <p:cNvPicPr>
            <a:picLocks noChangeAspect="1" noChangeArrowheads="1"/>
          </p:cNvPicPr>
          <p:nvPr/>
        </p:nvPicPr>
        <p:blipFill>
          <a:blip r:embed="rId21" cstate="print"/>
          <a:srcRect/>
          <a:stretch>
            <a:fillRect/>
          </a:stretch>
        </p:blipFill>
        <p:spPr bwMode="auto">
          <a:xfrm>
            <a:off x="0" y="800100"/>
            <a:ext cx="9144000" cy="5867401"/>
          </a:xfrm>
          <a:prstGeom prst="rect">
            <a:avLst/>
          </a:prstGeom>
          <a:noFill/>
        </p:spPr>
      </p:pic>
      <p:grpSp>
        <p:nvGrpSpPr>
          <p:cNvPr id="26" name="Group 25"/>
          <p:cNvGrpSpPr/>
          <p:nvPr/>
        </p:nvGrpSpPr>
        <p:grpSpPr>
          <a:xfrm>
            <a:off x="0" y="670560"/>
            <a:ext cx="9144000" cy="6126480"/>
            <a:chOff x="1" y="2057400"/>
            <a:chExt cx="9144000" cy="6126480"/>
          </a:xfrm>
        </p:grpSpPr>
        <p:pic>
          <p:nvPicPr>
            <p:cNvPr id="27" name="Picture 2" descr="https://www.mtdemocrat.com/files/2016/08/Park-Beverly-Austin.jpg"/>
            <p:cNvPicPr>
              <a:picLocks noChangeAspect="1" noChangeArrowheads="1"/>
            </p:cNvPicPr>
            <p:nvPr/>
          </p:nvPicPr>
          <p:blipFill>
            <a:blip r:embed="rId22" cstate="print"/>
            <a:srcRect/>
            <a:stretch>
              <a:fillRect/>
            </a:stretch>
          </p:blipFill>
          <p:spPr bwMode="auto">
            <a:xfrm>
              <a:off x="1" y="2057400"/>
              <a:ext cx="9144000" cy="6126480"/>
            </a:xfrm>
            <a:prstGeom prst="rect">
              <a:avLst/>
            </a:prstGeom>
            <a:noFill/>
          </p:spPr>
        </p:pic>
        <p:sp>
          <p:nvSpPr>
            <p:cNvPr id="28" name="Rectangle 27"/>
            <p:cNvSpPr/>
            <p:nvPr/>
          </p:nvSpPr>
          <p:spPr>
            <a:xfrm>
              <a:off x="3657600" y="7924800"/>
              <a:ext cx="4267200" cy="215444"/>
            </a:xfrm>
            <a:prstGeom prst="rect">
              <a:avLst/>
            </a:prstGeom>
          </p:spPr>
          <p:txBody>
            <a:bodyPr wrap="square">
              <a:spAutoFit/>
            </a:bodyPr>
            <a:lstStyle/>
            <a:p>
              <a:pPr algn="r"/>
              <a:r>
                <a:rPr lang="en-US" sz="800" dirty="0" smtClean="0">
                  <a:solidFill>
                    <a:schemeClr val="tx1">
                      <a:lumMod val="65000"/>
                      <a:lumOff val="35000"/>
                    </a:schemeClr>
                  </a:solidFill>
                </a:rPr>
                <a:t>https://www.mtdemocrat.com/prospecting/artist-appreciates-grand-canyon-national-park/</a:t>
              </a:r>
              <a:endParaRPr lang="en-US" sz="800" dirty="0">
                <a:solidFill>
                  <a:schemeClr val="tx1">
                    <a:lumMod val="65000"/>
                    <a:lumOff val="35000"/>
                  </a:schemeClr>
                </a:solidFill>
              </a:endParaRPr>
            </a:p>
          </p:txBody>
        </p:sp>
      </p:grpSp>
      <p:pic>
        <p:nvPicPr>
          <p:cNvPr id="29" name="Picture 47"/>
          <p:cNvPicPr>
            <a:picLocks noChangeAspect="1" noChangeArrowheads="1"/>
          </p:cNvPicPr>
          <p:nvPr/>
        </p:nvPicPr>
        <p:blipFill>
          <a:blip r:embed="rId23" cstate="print"/>
          <a:srcRect/>
          <a:stretch>
            <a:fillRect/>
          </a:stretch>
        </p:blipFill>
        <p:spPr bwMode="auto">
          <a:xfrm>
            <a:off x="0" y="685800"/>
            <a:ext cx="9144000" cy="6172200"/>
          </a:xfrm>
          <a:prstGeom prst="rect">
            <a:avLst/>
          </a:prstGeom>
          <a:noFill/>
          <a:ln w="9525">
            <a:noFill/>
            <a:miter lim="800000"/>
            <a:headEnd/>
            <a:tailEnd/>
          </a:ln>
        </p:spPr>
      </p:pic>
      <p:sp>
        <p:nvSpPr>
          <p:cNvPr id="2" name="Title 1"/>
          <p:cNvSpPr>
            <a:spLocks noGrp="1"/>
          </p:cNvSpPr>
          <p:nvPr>
            <p:ph type="title"/>
          </p:nvPr>
        </p:nvSpPr>
        <p:spPr>
          <a:xfrm>
            <a:off x="0" y="0"/>
            <a:ext cx="9144000" cy="685800"/>
          </a:xfrm>
          <a:solidFill>
            <a:srgbClr val="FFFF00"/>
          </a:solidFill>
        </p:spPr>
        <p:txBody>
          <a:bodyPr/>
          <a:lstStyle/>
          <a:p>
            <a:r>
              <a:rPr lang="en-US" dirty="0" smtClean="0"/>
              <a:t>Grand canyon a dreaming…</a:t>
            </a:r>
            <a:endParaRPr lang="en-US" dirty="0"/>
          </a:p>
        </p:txBody>
      </p:sp>
      <p:sp>
        <p:nvSpPr>
          <p:cNvPr id="30" name="TextBox 29"/>
          <p:cNvSpPr txBox="1"/>
          <p:nvPr/>
        </p:nvSpPr>
        <p:spPr>
          <a:xfrm>
            <a:off x="9144000" y="228600"/>
            <a:ext cx="2057400" cy="1200329"/>
          </a:xfrm>
          <a:prstGeom prst="rect">
            <a:avLst/>
          </a:prstGeom>
          <a:noFill/>
        </p:spPr>
        <p:txBody>
          <a:bodyPr wrap="square" rtlCol="0">
            <a:spAutoFit/>
          </a:bodyPr>
          <a:lstStyle/>
          <a:p>
            <a:pPr marL="171450" indent="-171450"/>
            <a:r>
              <a:rPr lang="en-US" dirty="0" smtClean="0"/>
              <a:t>Automatic</a:t>
            </a:r>
          </a:p>
          <a:p>
            <a:pPr marL="171450" indent="-171450"/>
            <a:r>
              <a:rPr lang="en-US" dirty="0" smtClean="0"/>
              <a:t>DO NOT CLICK</a:t>
            </a:r>
            <a:endParaRPr lang="en-US" dirty="0" smtClean="0"/>
          </a:p>
          <a:p>
            <a:pPr marL="171450" indent="-171450"/>
            <a:r>
              <a:rPr lang="en-US" dirty="0" smtClean="0"/>
              <a:t>20 Pics – </a:t>
            </a:r>
          </a:p>
          <a:p>
            <a:pPr marL="171450" indent="-171450"/>
            <a:r>
              <a:rPr lang="en-US" dirty="0" smtClean="0"/>
              <a:t>6sec/slide</a:t>
            </a:r>
            <a:endParaRPr lang="en-US" dirty="0" smtClean="0"/>
          </a:p>
        </p:txBody>
      </p:sp>
    </p:spTree>
  </p:cSld>
  <p:clrMapOvr>
    <a:masterClrMapping/>
  </p:clrMapOvr>
  <p:transition advTm="14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500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2000"/>
                                        <p:tgtEl>
                                          <p:spTgt spid="20"/>
                                        </p:tgtEl>
                                      </p:cBhvr>
                                    </p:animEffect>
                                  </p:childTnLst>
                                </p:cTn>
                              </p:par>
                            </p:childTnLst>
                          </p:cTn>
                        </p:par>
                        <p:par>
                          <p:cTn id="8" fill="hold">
                            <p:stCondLst>
                              <p:cond delay="7000"/>
                            </p:stCondLst>
                            <p:childTnLst>
                              <p:par>
                                <p:cTn id="9" presetID="22" presetClass="entr" presetSubtype="8" fill="hold" nodeType="afterEffect">
                                  <p:stCondLst>
                                    <p:cond delay="500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2000"/>
                                        <p:tgtEl>
                                          <p:spTgt spid="3"/>
                                        </p:tgtEl>
                                      </p:cBhvr>
                                    </p:animEffect>
                                  </p:childTnLst>
                                </p:cTn>
                              </p:par>
                            </p:childTnLst>
                          </p:cTn>
                        </p:par>
                        <p:par>
                          <p:cTn id="12" fill="hold">
                            <p:stCondLst>
                              <p:cond delay="14000"/>
                            </p:stCondLst>
                            <p:childTnLst>
                              <p:par>
                                <p:cTn id="13" presetID="22" presetClass="entr" presetSubtype="2" fill="hold" nodeType="afterEffect">
                                  <p:stCondLst>
                                    <p:cond delay="500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2000"/>
                                        <p:tgtEl>
                                          <p:spTgt spid="10"/>
                                        </p:tgtEl>
                                      </p:cBhvr>
                                    </p:animEffect>
                                  </p:childTnLst>
                                </p:cTn>
                              </p:par>
                            </p:childTnLst>
                          </p:cTn>
                        </p:par>
                        <p:par>
                          <p:cTn id="16" fill="hold">
                            <p:stCondLst>
                              <p:cond delay="21000"/>
                            </p:stCondLst>
                            <p:childTnLst>
                              <p:par>
                                <p:cTn id="17" presetID="22" presetClass="entr" presetSubtype="8" fill="hold" nodeType="afterEffect">
                                  <p:stCondLst>
                                    <p:cond delay="50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2000"/>
                                        <p:tgtEl>
                                          <p:spTgt spid="8"/>
                                        </p:tgtEl>
                                      </p:cBhvr>
                                    </p:animEffect>
                                  </p:childTnLst>
                                </p:cTn>
                              </p:par>
                            </p:childTnLst>
                          </p:cTn>
                        </p:par>
                        <p:par>
                          <p:cTn id="20" fill="hold">
                            <p:stCondLst>
                              <p:cond delay="28000"/>
                            </p:stCondLst>
                            <p:childTnLst>
                              <p:par>
                                <p:cTn id="21" presetID="22" presetClass="entr" presetSubtype="2" fill="hold" nodeType="afterEffect">
                                  <p:stCondLst>
                                    <p:cond delay="5000"/>
                                  </p:stCondLst>
                                  <p:childTnLst>
                                    <p:set>
                                      <p:cBhvr>
                                        <p:cTn id="22" dur="1" fill="hold">
                                          <p:stCondLst>
                                            <p:cond delay="0"/>
                                          </p:stCondLst>
                                        </p:cTn>
                                        <p:tgtEl>
                                          <p:spTgt spid="4"/>
                                        </p:tgtEl>
                                        <p:attrNameLst>
                                          <p:attrName>style.visibility</p:attrName>
                                        </p:attrNameLst>
                                      </p:cBhvr>
                                      <p:to>
                                        <p:strVal val="visible"/>
                                      </p:to>
                                    </p:set>
                                    <p:animEffect transition="in" filter="wipe(right)">
                                      <p:cBhvr>
                                        <p:cTn id="23" dur="2000"/>
                                        <p:tgtEl>
                                          <p:spTgt spid="4"/>
                                        </p:tgtEl>
                                      </p:cBhvr>
                                    </p:animEffect>
                                  </p:childTnLst>
                                </p:cTn>
                              </p:par>
                            </p:childTnLst>
                          </p:cTn>
                        </p:par>
                        <p:par>
                          <p:cTn id="24" fill="hold">
                            <p:stCondLst>
                              <p:cond delay="35000"/>
                            </p:stCondLst>
                            <p:childTnLst>
                              <p:par>
                                <p:cTn id="25" presetID="22" presetClass="entr" presetSubtype="8" fill="hold" nodeType="afterEffect">
                                  <p:stCondLst>
                                    <p:cond delay="500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2000"/>
                                        <p:tgtEl>
                                          <p:spTgt spid="5"/>
                                        </p:tgtEl>
                                      </p:cBhvr>
                                    </p:animEffect>
                                  </p:childTnLst>
                                </p:cTn>
                              </p:par>
                            </p:childTnLst>
                          </p:cTn>
                        </p:par>
                        <p:par>
                          <p:cTn id="28" fill="hold">
                            <p:stCondLst>
                              <p:cond delay="42000"/>
                            </p:stCondLst>
                            <p:childTnLst>
                              <p:par>
                                <p:cTn id="29" presetID="22" presetClass="entr" presetSubtype="2" fill="hold" nodeType="afterEffect">
                                  <p:stCondLst>
                                    <p:cond delay="5000"/>
                                  </p:stCondLst>
                                  <p:childTnLst>
                                    <p:set>
                                      <p:cBhvr>
                                        <p:cTn id="30" dur="1" fill="hold">
                                          <p:stCondLst>
                                            <p:cond delay="0"/>
                                          </p:stCondLst>
                                        </p:cTn>
                                        <p:tgtEl>
                                          <p:spTgt spid="7"/>
                                        </p:tgtEl>
                                        <p:attrNameLst>
                                          <p:attrName>style.visibility</p:attrName>
                                        </p:attrNameLst>
                                      </p:cBhvr>
                                      <p:to>
                                        <p:strVal val="visible"/>
                                      </p:to>
                                    </p:set>
                                    <p:animEffect transition="in" filter="wipe(right)">
                                      <p:cBhvr>
                                        <p:cTn id="31" dur="2000"/>
                                        <p:tgtEl>
                                          <p:spTgt spid="7"/>
                                        </p:tgtEl>
                                      </p:cBhvr>
                                    </p:animEffect>
                                  </p:childTnLst>
                                </p:cTn>
                              </p:par>
                            </p:childTnLst>
                          </p:cTn>
                        </p:par>
                        <p:par>
                          <p:cTn id="32" fill="hold">
                            <p:stCondLst>
                              <p:cond delay="49000"/>
                            </p:stCondLst>
                            <p:childTnLst>
                              <p:par>
                                <p:cTn id="33" presetID="22" presetClass="entr" presetSubtype="8" fill="hold" nodeType="afterEffect">
                                  <p:stCondLst>
                                    <p:cond delay="500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2000"/>
                                        <p:tgtEl>
                                          <p:spTgt spid="11"/>
                                        </p:tgtEl>
                                      </p:cBhvr>
                                    </p:animEffect>
                                  </p:childTnLst>
                                </p:cTn>
                              </p:par>
                            </p:childTnLst>
                          </p:cTn>
                        </p:par>
                        <p:par>
                          <p:cTn id="36" fill="hold">
                            <p:stCondLst>
                              <p:cond delay="56000"/>
                            </p:stCondLst>
                            <p:childTnLst>
                              <p:par>
                                <p:cTn id="37" presetID="22" presetClass="entr" presetSubtype="2" fill="hold" nodeType="afterEffect">
                                  <p:stCondLst>
                                    <p:cond delay="5000"/>
                                  </p:stCondLst>
                                  <p:childTnLst>
                                    <p:set>
                                      <p:cBhvr>
                                        <p:cTn id="38" dur="1" fill="hold">
                                          <p:stCondLst>
                                            <p:cond delay="0"/>
                                          </p:stCondLst>
                                        </p:cTn>
                                        <p:tgtEl>
                                          <p:spTgt spid="12"/>
                                        </p:tgtEl>
                                        <p:attrNameLst>
                                          <p:attrName>style.visibility</p:attrName>
                                        </p:attrNameLst>
                                      </p:cBhvr>
                                      <p:to>
                                        <p:strVal val="visible"/>
                                      </p:to>
                                    </p:set>
                                    <p:animEffect transition="in" filter="wipe(right)">
                                      <p:cBhvr>
                                        <p:cTn id="39" dur="2000"/>
                                        <p:tgtEl>
                                          <p:spTgt spid="12"/>
                                        </p:tgtEl>
                                      </p:cBhvr>
                                    </p:animEffect>
                                  </p:childTnLst>
                                </p:cTn>
                              </p:par>
                            </p:childTnLst>
                          </p:cTn>
                        </p:par>
                        <p:par>
                          <p:cTn id="40" fill="hold">
                            <p:stCondLst>
                              <p:cond delay="63000"/>
                            </p:stCondLst>
                            <p:childTnLst>
                              <p:par>
                                <p:cTn id="41" presetID="22" presetClass="entr" presetSubtype="2" fill="hold" nodeType="afterEffect">
                                  <p:stCondLst>
                                    <p:cond delay="5000"/>
                                  </p:stCondLst>
                                  <p:childTnLst>
                                    <p:set>
                                      <p:cBhvr>
                                        <p:cTn id="42" dur="1" fill="hold">
                                          <p:stCondLst>
                                            <p:cond delay="0"/>
                                          </p:stCondLst>
                                        </p:cTn>
                                        <p:tgtEl>
                                          <p:spTgt spid="14"/>
                                        </p:tgtEl>
                                        <p:attrNameLst>
                                          <p:attrName>style.visibility</p:attrName>
                                        </p:attrNameLst>
                                      </p:cBhvr>
                                      <p:to>
                                        <p:strVal val="visible"/>
                                      </p:to>
                                    </p:set>
                                    <p:animEffect transition="in" filter="wipe(right)">
                                      <p:cBhvr>
                                        <p:cTn id="43" dur="2000"/>
                                        <p:tgtEl>
                                          <p:spTgt spid="14"/>
                                        </p:tgtEl>
                                      </p:cBhvr>
                                    </p:animEffect>
                                  </p:childTnLst>
                                </p:cTn>
                              </p:par>
                            </p:childTnLst>
                          </p:cTn>
                        </p:par>
                        <p:par>
                          <p:cTn id="44" fill="hold">
                            <p:stCondLst>
                              <p:cond delay="70000"/>
                            </p:stCondLst>
                            <p:childTnLst>
                              <p:par>
                                <p:cTn id="45" presetID="22" presetClass="entr" presetSubtype="8" fill="hold" nodeType="afterEffect">
                                  <p:stCondLst>
                                    <p:cond delay="500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2000"/>
                                        <p:tgtEl>
                                          <p:spTgt spid="15"/>
                                        </p:tgtEl>
                                      </p:cBhvr>
                                    </p:animEffect>
                                  </p:childTnLst>
                                </p:cTn>
                              </p:par>
                            </p:childTnLst>
                          </p:cTn>
                        </p:par>
                        <p:par>
                          <p:cTn id="48" fill="hold">
                            <p:stCondLst>
                              <p:cond delay="77000"/>
                            </p:stCondLst>
                            <p:childTnLst>
                              <p:par>
                                <p:cTn id="49" presetID="22" presetClass="entr" presetSubtype="2" fill="hold" nodeType="afterEffect">
                                  <p:stCondLst>
                                    <p:cond delay="5000"/>
                                  </p:stCondLst>
                                  <p:childTnLst>
                                    <p:set>
                                      <p:cBhvr>
                                        <p:cTn id="50" dur="1" fill="hold">
                                          <p:stCondLst>
                                            <p:cond delay="0"/>
                                          </p:stCondLst>
                                        </p:cTn>
                                        <p:tgtEl>
                                          <p:spTgt spid="16"/>
                                        </p:tgtEl>
                                        <p:attrNameLst>
                                          <p:attrName>style.visibility</p:attrName>
                                        </p:attrNameLst>
                                      </p:cBhvr>
                                      <p:to>
                                        <p:strVal val="visible"/>
                                      </p:to>
                                    </p:set>
                                    <p:animEffect transition="in" filter="wipe(right)">
                                      <p:cBhvr>
                                        <p:cTn id="51" dur="2000"/>
                                        <p:tgtEl>
                                          <p:spTgt spid="16"/>
                                        </p:tgtEl>
                                      </p:cBhvr>
                                    </p:animEffect>
                                  </p:childTnLst>
                                </p:cTn>
                              </p:par>
                            </p:childTnLst>
                          </p:cTn>
                        </p:par>
                        <p:par>
                          <p:cTn id="52" fill="hold">
                            <p:stCondLst>
                              <p:cond delay="84000"/>
                            </p:stCondLst>
                            <p:childTnLst>
                              <p:par>
                                <p:cTn id="53" presetID="22" presetClass="entr" presetSubtype="8" fill="hold" nodeType="afterEffect">
                                  <p:stCondLst>
                                    <p:cond delay="500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2000"/>
                                        <p:tgtEl>
                                          <p:spTgt spid="17"/>
                                        </p:tgtEl>
                                      </p:cBhvr>
                                    </p:animEffect>
                                  </p:childTnLst>
                                </p:cTn>
                              </p:par>
                            </p:childTnLst>
                          </p:cTn>
                        </p:par>
                        <p:par>
                          <p:cTn id="56" fill="hold">
                            <p:stCondLst>
                              <p:cond delay="91000"/>
                            </p:stCondLst>
                            <p:childTnLst>
                              <p:par>
                                <p:cTn id="57" presetID="22" presetClass="entr" presetSubtype="2" fill="hold" nodeType="afterEffect">
                                  <p:stCondLst>
                                    <p:cond delay="5000"/>
                                  </p:stCondLst>
                                  <p:childTnLst>
                                    <p:set>
                                      <p:cBhvr>
                                        <p:cTn id="58" dur="1" fill="hold">
                                          <p:stCondLst>
                                            <p:cond delay="0"/>
                                          </p:stCondLst>
                                        </p:cTn>
                                        <p:tgtEl>
                                          <p:spTgt spid="19"/>
                                        </p:tgtEl>
                                        <p:attrNameLst>
                                          <p:attrName>style.visibility</p:attrName>
                                        </p:attrNameLst>
                                      </p:cBhvr>
                                      <p:to>
                                        <p:strVal val="visible"/>
                                      </p:to>
                                    </p:set>
                                    <p:animEffect transition="in" filter="wipe(right)">
                                      <p:cBhvr>
                                        <p:cTn id="59" dur="2000"/>
                                        <p:tgtEl>
                                          <p:spTgt spid="19"/>
                                        </p:tgtEl>
                                      </p:cBhvr>
                                    </p:animEffect>
                                  </p:childTnLst>
                                </p:cTn>
                              </p:par>
                            </p:childTnLst>
                          </p:cTn>
                        </p:par>
                        <p:par>
                          <p:cTn id="60" fill="hold">
                            <p:stCondLst>
                              <p:cond delay="98000"/>
                            </p:stCondLst>
                            <p:childTnLst>
                              <p:par>
                                <p:cTn id="61" presetID="22" presetClass="entr" presetSubtype="8" fill="hold" nodeType="afterEffect">
                                  <p:stCondLst>
                                    <p:cond delay="500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2000"/>
                                        <p:tgtEl>
                                          <p:spTgt spid="18"/>
                                        </p:tgtEl>
                                      </p:cBhvr>
                                    </p:animEffect>
                                  </p:childTnLst>
                                </p:cTn>
                              </p:par>
                            </p:childTnLst>
                          </p:cTn>
                        </p:par>
                        <p:par>
                          <p:cTn id="64" fill="hold">
                            <p:stCondLst>
                              <p:cond delay="105000"/>
                            </p:stCondLst>
                            <p:childTnLst>
                              <p:par>
                                <p:cTn id="65" presetID="22" presetClass="entr" presetSubtype="2" fill="hold" nodeType="afterEffect">
                                  <p:stCondLst>
                                    <p:cond delay="5000"/>
                                  </p:stCondLst>
                                  <p:childTnLst>
                                    <p:set>
                                      <p:cBhvr>
                                        <p:cTn id="66" dur="1" fill="hold">
                                          <p:stCondLst>
                                            <p:cond delay="0"/>
                                          </p:stCondLst>
                                        </p:cTn>
                                        <p:tgtEl>
                                          <p:spTgt spid="21"/>
                                        </p:tgtEl>
                                        <p:attrNameLst>
                                          <p:attrName>style.visibility</p:attrName>
                                        </p:attrNameLst>
                                      </p:cBhvr>
                                      <p:to>
                                        <p:strVal val="visible"/>
                                      </p:to>
                                    </p:set>
                                    <p:animEffect transition="in" filter="wipe(right)">
                                      <p:cBhvr>
                                        <p:cTn id="67" dur="2000"/>
                                        <p:tgtEl>
                                          <p:spTgt spid="21"/>
                                        </p:tgtEl>
                                      </p:cBhvr>
                                    </p:animEffect>
                                  </p:childTnLst>
                                </p:cTn>
                              </p:par>
                            </p:childTnLst>
                          </p:cTn>
                        </p:par>
                        <p:par>
                          <p:cTn id="68" fill="hold">
                            <p:stCondLst>
                              <p:cond delay="112000"/>
                            </p:stCondLst>
                            <p:childTnLst>
                              <p:par>
                                <p:cTn id="69" presetID="22" presetClass="entr" presetSubtype="8" fill="hold" nodeType="afterEffect">
                                  <p:stCondLst>
                                    <p:cond delay="5000"/>
                                  </p:stCondLst>
                                  <p:childTnLst>
                                    <p:set>
                                      <p:cBhvr>
                                        <p:cTn id="70" dur="1" fill="hold">
                                          <p:stCondLst>
                                            <p:cond delay="0"/>
                                          </p:stCondLst>
                                        </p:cTn>
                                        <p:tgtEl>
                                          <p:spTgt spid="22"/>
                                        </p:tgtEl>
                                        <p:attrNameLst>
                                          <p:attrName>style.visibility</p:attrName>
                                        </p:attrNameLst>
                                      </p:cBhvr>
                                      <p:to>
                                        <p:strVal val="visible"/>
                                      </p:to>
                                    </p:set>
                                    <p:animEffect transition="in" filter="wipe(left)">
                                      <p:cBhvr>
                                        <p:cTn id="71" dur="2000"/>
                                        <p:tgtEl>
                                          <p:spTgt spid="22"/>
                                        </p:tgtEl>
                                      </p:cBhvr>
                                    </p:animEffect>
                                  </p:childTnLst>
                                </p:cTn>
                              </p:par>
                            </p:childTnLst>
                          </p:cTn>
                        </p:par>
                        <p:par>
                          <p:cTn id="72" fill="hold">
                            <p:stCondLst>
                              <p:cond delay="119000"/>
                            </p:stCondLst>
                            <p:childTnLst>
                              <p:par>
                                <p:cTn id="73" presetID="22" presetClass="entr" presetSubtype="2" fill="hold" nodeType="afterEffect">
                                  <p:stCondLst>
                                    <p:cond delay="5000"/>
                                  </p:stCondLst>
                                  <p:childTnLst>
                                    <p:set>
                                      <p:cBhvr>
                                        <p:cTn id="74" dur="1" fill="hold">
                                          <p:stCondLst>
                                            <p:cond delay="0"/>
                                          </p:stCondLst>
                                        </p:cTn>
                                        <p:tgtEl>
                                          <p:spTgt spid="25"/>
                                        </p:tgtEl>
                                        <p:attrNameLst>
                                          <p:attrName>style.visibility</p:attrName>
                                        </p:attrNameLst>
                                      </p:cBhvr>
                                      <p:to>
                                        <p:strVal val="visible"/>
                                      </p:to>
                                    </p:set>
                                    <p:animEffect transition="in" filter="wipe(right)">
                                      <p:cBhvr>
                                        <p:cTn id="75" dur="2000"/>
                                        <p:tgtEl>
                                          <p:spTgt spid="25"/>
                                        </p:tgtEl>
                                      </p:cBhvr>
                                    </p:animEffect>
                                  </p:childTnLst>
                                </p:cTn>
                              </p:par>
                            </p:childTnLst>
                          </p:cTn>
                        </p:par>
                        <p:par>
                          <p:cTn id="76" fill="hold">
                            <p:stCondLst>
                              <p:cond delay="126000"/>
                            </p:stCondLst>
                            <p:childTnLst>
                              <p:par>
                                <p:cTn id="77" presetID="22" presetClass="entr" presetSubtype="8" fill="hold" nodeType="afterEffect">
                                  <p:stCondLst>
                                    <p:cond delay="5000"/>
                                  </p:stCondLst>
                                  <p:childTnLst>
                                    <p:set>
                                      <p:cBhvr>
                                        <p:cTn id="78" dur="1" fill="hold">
                                          <p:stCondLst>
                                            <p:cond delay="0"/>
                                          </p:stCondLst>
                                        </p:cTn>
                                        <p:tgtEl>
                                          <p:spTgt spid="26"/>
                                        </p:tgtEl>
                                        <p:attrNameLst>
                                          <p:attrName>style.visibility</p:attrName>
                                        </p:attrNameLst>
                                      </p:cBhvr>
                                      <p:to>
                                        <p:strVal val="visible"/>
                                      </p:to>
                                    </p:set>
                                    <p:animEffect transition="in" filter="wipe(left)">
                                      <p:cBhvr>
                                        <p:cTn id="79" dur="2000"/>
                                        <p:tgtEl>
                                          <p:spTgt spid="26"/>
                                        </p:tgtEl>
                                      </p:cBhvr>
                                    </p:animEffect>
                                  </p:childTnLst>
                                </p:cTn>
                              </p:par>
                            </p:childTnLst>
                          </p:cTn>
                        </p:par>
                        <p:par>
                          <p:cTn id="80" fill="hold">
                            <p:stCondLst>
                              <p:cond delay="133000"/>
                            </p:stCondLst>
                            <p:childTnLst>
                              <p:par>
                                <p:cTn id="81" presetID="22" presetClass="entr" presetSubtype="2" fill="hold" nodeType="after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wipe(right)">
                                      <p:cBhvr>
                                        <p:cTn id="83"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7"/>
          <p:cNvPicPr>
            <a:picLocks noChangeAspect="1" noChangeArrowheads="1"/>
          </p:cNvPicPr>
          <p:nvPr/>
        </p:nvPicPr>
        <p:blipFill>
          <a:blip r:embed="rId4" cstate="print"/>
          <a:srcRect/>
          <a:stretch>
            <a:fillRect/>
          </a:stretch>
        </p:blipFill>
        <p:spPr bwMode="auto">
          <a:xfrm>
            <a:off x="0" y="685800"/>
            <a:ext cx="9144000" cy="6172200"/>
          </a:xfrm>
          <a:prstGeom prst="rect">
            <a:avLst/>
          </a:prstGeom>
          <a:noFill/>
          <a:ln w="9525">
            <a:noFill/>
            <a:miter lim="800000"/>
            <a:headEnd/>
            <a:tailEnd/>
          </a:ln>
        </p:spPr>
      </p:pic>
      <p:sp>
        <p:nvSpPr>
          <p:cNvPr id="2" name="Title 1"/>
          <p:cNvSpPr>
            <a:spLocks noGrp="1"/>
          </p:cNvSpPr>
          <p:nvPr>
            <p:ph type="title"/>
          </p:nvPr>
        </p:nvSpPr>
        <p:spPr>
          <a:xfrm>
            <a:off x="0" y="0"/>
            <a:ext cx="9144000" cy="685800"/>
          </a:xfrm>
          <a:solidFill>
            <a:srgbClr val="FFFF00"/>
          </a:solidFill>
        </p:spPr>
        <p:txBody>
          <a:bodyPr/>
          <a:lstStyle/>
          <a:p>
            <a:r>
              <a:rPr lang="en-US" dirty="0" smtClean="0"/>
              <a:t>Grand canyon a dreaming…</a:t>
            </a:r>
            <a:endParaRPr lang="en-US" dirty="0"/>
          </a:p>
        </p:txBody>
      </p:sp>
      <p:pic>
        <p:nvPicPr>
          <p:cNvPr id="31" name="Morning Meditation-Grand Canyon.mp3">
            <a:hlinkClick r:id="" action="ppaction://media"/>
          </p:cNvPr>
          <p:cNvPicPr>
            <a:picLocks noRot="1" noChangeAspect="1"/>
          </p:cNvPicPr>
          <p:nvPr>
            <a:audioFile r:link="rId1"/>
          </p:nvPr>
        </p:nvPicPr>
        <p:blipFill>
          <a:blip r:embed="rId5" cstate="print"/>
          <a:stretch>
            <a:fillRect/>
          </a:stretch>
        </p:blipFill>
        <p:spPr>
          <a:xfrm>
            <a:off x="9525000" y="2819400"/>
            <a:ext cx="863600" cy="863600"/>
          </a:xfrm>
          <a:prstGeom prst="rect">
            <a:avLst/>
          </a:prstGeom>
        </p:spPr>
      </p:pic>
      <p:sp>
        <p:nvSpPr>
          <p:cNvPr id="5" name="TextBox 4"/>
          <p:cNvSpPr txBox="1"/>
          <p:nvPr/>
        </p:nvSpPr>
        <p:spPr>
          <a:xfrm>
            <a:off x="9144000" y="228600"/>
            <a:ext cx="2057400" cy="2308324"/>
          </a:xfrm>
          <a:prstGeom prst="rect">
            <a:avLst/>
          </a:prstGeom>
          <a:noFill/>
        </p:spPr>
        <p:txBody>
          <a:bodyPr wrap="square" rtlCol="0">
            <a:spAutoFit/>
          </a:bodyPr>
          <a:lstStyle/>
          <a:p>
            <a:pPr marL="171450" indent="-171450"/>
            <a:r>
              <a:rPr lang="en-US" dirty="0" smtClean="0"/>
              <a:t>Automatic</a:t>
            </a:r>
          </a:p>
          <a:p>
            <a:pPr marL="171450" indent="-171450"/>
            <a:r>
              <a:rPr lang="en-US" dirty="0" smtClean="0"/>
              <a:t>DO NOT CLICK</a:t>
            </a:r>
            <a:endParaRPr lang="en-US" dirty="0" smtClean="0"/>
          </a:p>
          <a:p>
            <a:pPr marL="171450" indent="-171450"/>
            <a:r>
              <a:rPr lang="en-US" dirty="0" smtClean="0"/>
              <a:t>1 </a:t>
            </a:r>
            <a:r>
              <a:rPr lang="en-US" dirty="0" err="1" smtClean="0"/>
              <a:t>Pic</a:t>
            </a:r>
            <a:r>
              <a:rPr lang="en-US" dirty="0" smtClean="0"/>
              <a:t> w/start </a:t>
            </a:r>
          </a:p>
          <a:p>
            <a:pPr marL="171450" indent="-171450"/>
            <a:r>
              <a:rPr lang="en-US" dirty="0" smtClean="0"/>
              <a:t>of </a:t>
            </a:r>
            <a:r>
              <a:rPr lang="en-US" dirty="0" smtClean="0"/>
              <a:t>music –</a:t>
            </a:r>
          </a:p>
          <a:p>
            <a:pPr marL="171450" indent="-171450"/>
            <a:r>
              <a:rPr lang="en-US" dirty="0" smtClean="0"/>
              <a:t>Music stops </a:t>
            </a:r>
          </a:p>
          <a:p>
            <a:pPr marL="171450" indent="-171450"/>
            <a:r>
              <a:rPr lang="en-US" dirty="0" smtClean="0"/>
              <a:t>After 2 slides- </a:t>
            </a:r>
          </a:p>
          <a:p>
            <a:pPr marL="171450" indent="-171450"/>
            <a:r>
              <a:rPr lang="en-US" dirty="0" smtClean="0"/>
              <a:t>see note on </a:t>
            </a:r>
          </a:p>
          <a:p>
            <a:pPr marL="171450" indent="-171450"/>
            <a:r>
              <a:rPr lang="en-US" dirty="0" smtClean="0"/>
              <a:t>this slide</a:t>
            </a:r>
            <a:endParaRPr lang="en-US" dirty="0" smtClean="0"/>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2">
                <p:cTn id="7" fill="hold" display="0">
                  <p:stCondLst>
                    <p:cond delay="indefinite"/>
                  </p:stCondLst>
                  <p:endCondLst>
                    <p:cond evt="onPrev" delay="0">
                      <p:tgtEl>
                        <p:sldTgt/>
                      </p:tgtEl>
                    </p:cond>
                    <p:cond evt="onStopAudio" delay="0">
                      <p:tgtEl>
                        <p:sldTgt/>
                      </p:tgtEl>
                    </p:cond>
                  </p:endCondLst>
                </p:cTn>
                <p:tgtEl>
                  <p:spTgt spid="31"/>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7"/>
          <p:cNvPicPr preferRelativeResize="0">
            <a:picLocks noChangeArrowheads="1"/>
          </p:cNvPicPr>
          <p:nvPr/>
        </p:nvPicPr>
        <p:blipFill>
          <a:blip r:embed="rId2" cstate="print"/>
          <a:srcRect/>
          <a:stretch>
            <a:fillRect/>
          </a:stretch>
        </p:blipFill>
        <p:spPr bwMode="auto">
          <a:xfrm>
            <a:off x="0" y="685800"/>
            <a:ext cx="9144000" cy="6172200"/>
          </a:xfrm>
          <a:prstGeom prst="rect">
            <a:avLst/>
          </a:prstGeom>
          <a:noFill/>
          <a:ln w="9525">
            <a:noFill/>
            <a:miter lim="800000"/>
            <a:headEnd/>
            <a:tailEnd/>
          </a:ln>
        </p:spPr>
      </p:pic>
      <p:pic>
        <p:nvPicPr>
          <p:cNvPr id="3" name="Picture 49"/>
          <p:cNvPicPr>
            <a:picLocks noChangeAspect="1" noChangeArrowheads="1"/>
          </p:cNvPicPr>
          <p:nvPr/>
        </p:nvPicPr>
        <p:blipFill>
          <a:blip r:embed="rId3" cstate="print"/>
          <a:srcRect/>
          <a:stretch>
            <a:fillRect/>
          </a:stretch>
        </p:blipFill>
        <p:spPr bwMode="auto">
          <a:xfrm>
            <a:off x="0" y="381000"/>
            <a:ext cx="9144000" cy="6096000"/>
          </a:xfrm>
          <a:prstGeom prst="rect">
            <a:avLst/>
          </a:prstGeom>
          <a:noFill/>
          <a:ln w="9525">
            <a:noFill/>
            <a:miter lim="800000"/>
            <a:headEnd/>
            <a:tailEnd/>
          </a:ln>
        </p:spPr>
      </p:pic>
      <p:pic>
        <p:nvPicPr>
          <p:cNvPr id="4" name="Picture 20" descr="Grand Canyon Sunset"/>
          <p:cNvPicPr>
            <a:picLocks noChangeAspect="1" noChangeArrowheads="1"/>
          </p:cNvPicPr>
          <p:nvPr/>
        </p:nvPicPr>
        <p:blipFill>
          <a:blip r:embed="rId4" cstate="print"/>
          <a:srcRect/>
          <a:stretch>
            <a:fillRect/>
          </a:stretch>
        </p:blipFill>
        <p:spPr bwMode="auto">
          <a:xfrm>
            <a:off x="0" y="731520"/>
            <a:ext cx="9144000" cy="6858000"/>
          </a:xfrm>
          <a:prstGeom prst="rect">
            <a:avLst/>
          </a:prstGeom>
          <a:noFill/>
        </p:spPr>
      </p:pic>
      <p:pic>
        <p:nvPicPr>
          <p:cNvPr id="5" name="Picture 12" descr="Grand Canyon Wallpapers"/>
          <p:cNvPicPr>
            <a:picLocks noChangeAspect="1" noChangeArrowheads="1"/>
          </p:cNvPicPr>
          <p:nvPr/>
        </p:nvPicPr>
        <p:blipFill>
          <a:blip r:embed="rId5" cstate="print"/>
          <a:srcRect/>
          <a:stretch>
            <a:fillRect/>
          </a:stretch>
        </p:blipFill>
        <p:spPr bwMode="auto">
          <a:xfrm>
            <a:off x="-1143000" y="762000"/>
            <a:ext cx="10850880" cy="6781800"/>
          </a:xfrm>
          <a:prstGeom prst="rect">
            <a:avLst/>
          </a:prstGeom>
          <a:noFill/>
        </p:spPr>
      </p:pic>
      <p:pic>
        <p:nvPicPr>
          <p:cNvPr id="6" name="Picture 6" descr="https://wallpapercave.com/wp/wHOiNLg.jpg"/>
          <p:cNvPicPr>
            <a:picLocks noChangeAspect="1" noChangeArrowheads="1"/>
          </p:cNvPicPr>
          <p:nvPr/>
        </p:nvPicPr>
        <p:blipFill>
          <a:blip r:embed="rId6" cstate="print"/>
          <a:srcRect/>
          <a:stretch>
            <a:fillRect/>
          </a:stretch>
        </p:blipFill>
        <p:spPr bwMode="auto">
          <a:xfrm>
            <a:off x="-838200" y="838200"/>
            <a:ext cx="10728960" cy="6705600"/>
          </a:xfrm>
          <a:prstGeom prst="rect">
            <a:avLst/>
          </a:prstGeom>
          <a:noFill/>
        </p:spPr>
      </p:pic>
      <p:pic>
        <p:nvPicPr>
          <p:cNvPr id="7" name="Picture 22" descr="Grand Canyon wallpapers"/>
          <p:cNvPicPr>
            <a:picLocks noChangeAspect="1" noChangeArrowheads="1"/>
          </p:cNvPicPr>
          <p:nvPr/>
        </p:nvPicPr>
        <p:blipFill>
          <a:blip r:embed="rId7" cstate="print"/>
          <a:srcRect/>
          <a:stretch>
            <a:fillRect/>
          </a:stretch>
        </p:blipFill>
        <p:spPr bwMode="auto">
          <a:xfrm>
            <a:off x="-1676400" y="685800"/>
            <a:ext cx="12192000" cy="6858000"/>
          </a:xfrm>
          <a:prstGeom prst="rect">
            <a:avLst/>
          </a:prstGeom>
          <a:noFill/>
        </p:spPr>
      </p:pic>
      <p:grpSp>
        <p:nvGrpSpPr>
          <p:cNvPr id="8" name="Group 7"/>
          <p:cNvGrpSpPr/>
          <p:nvPr/>
        </p:nvGrpSpPr>
        <p:grpSpPr>
          <a:xfrm>
            <a:off x="0" y="609600"/>
            <a:ext cx="9144000" cy="6858000"/>
            <a:chOff x="-304800" y="-3086100"/>
            <a:chExt cx="9144000" cy="6858000"/>
          </a:xfrm>
        </p:grpSpPr>
        <p:sp>
          <p:nvSpPr>
            <p:cNvPr id="9" name="Rectangle 8"/>
            <p:cNvSpPr/>
            <p:nvPr/>
          </p:nvSpPr>
          <p:spPr>
            <a:xfrm>
              <a:off x="-304800" y="-3086100"/>
              <a:ext cx="9144000" cy="6858000"/>
            </a:xfrm>
            <a:prstGeom prst="rect">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https://truesouthpuzzlecompany.com/images/products/1897.jpg"/>
            <p:cNvPicPr>
              <a:picLocks noChangeAspect="1" noChangeArrowheads="1"/>
            </p:cNvPicPr>
            <p:nvPr/>
          </p:nvPicPr>
          <p:blipFill>
            <a:blip r:embed="rId8" cstate="print"/>
            <a:srcRect/>
            <a:stretch>
              <a:fillRect/>
            </a:stretch>
          </p:blipFill>
          <p:spPr bwMode="auto">
            <a:xfrm>
              <a:off x="1695450" y="-3086100"/>
              <a:ext cx="5143500" cy="6858000"/>
            </a:xfrm>
            <a:prstGeom prst="rect">
              <a:avLst/>
            </a:prstGeom>
            <a:noFill/>
          </p:spPr>
        </p:pic>
      </p:grpSp>
      <p:pic>
        <p:nvPicPr>
          <p:cNvPr id="11" name="Picture 10"/>
          <p:cNvPicPr>
            <a:picLocks noChangeAspect="1" noChangeArrowheads="1"/>
          </p:cNvPicPr>
          <p:nvPr/>
        </p:nvPicPr>
        <p:blipFill>
          <a:blip r:embed="rId9" cstate="print"/>
          <a:srcRect/>
          <a:stretch>
            <a:fillRect/>
          </a:stretch>
        </p:blipFill>
        <p:spPr bwMode="auto">
          <a:xfrm>
            <a:off x="0" y="762000"/>
            <a:ext cx="9144000" cy="6858000"/>
          </a:xfrm>
          <a:prstGeom prst="rect">
            <a:avLst/>
          </a:prstGeom>
          <a:noFill/>
          <a:ln w="9525">
            <a:noFill/>
            <a:miter lim="800000"/>
            <a:headEnd/>
            <a:tailEnd/>
          </a:ln>
        </p:spPr>
      </p:pic>
      <p:pic>
        <p:nvPicPr>
          <p:cNvPr id="12" name="Picture 58"/>
          <p:cNvPicPr>
            <a:picLocks noChangeAspect="1" noChangeArrowheads="1"/>
          </p:cNvPicPr>
          <p:nvPr/>
        </p:nvPicPr>
        <p:blipFill>
          <a:blip r:embed="rId10" cstate="print"/>
          <a:srcRect t="17807"/>
          <a:stretch>
            <a:fillRect/>
          </a:stretch>
        </p:blipFill>
        <p:spPr bwMode="auto">
          <a:xfrm>
            <a:off x="0" y="609600"/>
            <a:ext cx="9144000" cy="6858000"/>
          </a:xfrm>
          <a:prstGeom prst="rect">
            <a:avLst/>
          </a:prstGeom>
          <a:noFill/>
          <a:ln w="9525">
            <a:noFill/>
            <a:miter lim="800000"/>
            <a:headEnd/>
            <a:tailEnd/>
          </a:ln>
        </p:spPr>
      </p:pic>
      <p:pic>
        <p:nvPicPr>
          <p:cNvPr id="13" name="Picture 37" descr="https://blog.mystart.com/wp-content/uploads/IN_Canyons_5f3adfad04abd18a7e5dcc3d.jpeg"/>
          <p:cNvPicPr>
            <a:picLocks noChangeAspect="1" noChangeArrowheads="1"/>
          </p:cNvPicPr>
          <p:nvPr/>
        </p:nvPicPr>
        <p:blipFill>
          <a:blip r:embed="rId11" cstate="print"/>
          <a:srcRect l="9373" r="10286"/>
          <a:stretch>
            <a:fillRect/>
          </a:stretch>
        </p:blipFill>
        <p:spPr bwMode="auto">
          <a:xfrm>
            <a:off x="0" y="609600"/>
            <a:ext cx="9144000" cy="6858000"/>
          </a:xfrm>
          <a:prstGeom prst="rect">
            <a:avLst/>
          </a:prstGeom>
          <a:noFill/>
        </p:spPr>
      </p:pic>
      <p:sp>
        <p:nvSpPr>
          <p:cNvPr id="14" name="TextBox 13"/>
          <p:cNvSpPr txBox="1"/>
          <p:nvPr/>
        </p:nvSpPr>
        <p:spPr>
          <a:xfrm>
            <a:off x="990600" y="2459504"/>
            <a:ext cx="7162800" cy="1938992"/>
          </a:xfrm>
          <a:prstGeom prst="rect">
            <a:avLst/>
          </a:prstGeom>
          <a:solidFill>
            <a:srgbClr val="FFFF00"/>
          </a:solidFill>
          <a:ln>
            <a:solidFill>
              <a:schemeClr val="tx1"/>
            </a:solidFill>
          </a:ln>
        </p:spPr>
        <p:txBody>
          <a:bodyPr wrap="square" rtlCol="0">
            <a:spAutoFit/>
          </a:bodyPr>
          <a:lstStyle/>
          <a:p>
            <a:pPr algn="ctr"/>
            <a:r>
              <a:rPr lang="en-US" sz="6000" b="1" dirty="0" smtClean="0">
                <a:solidFill>
                  <a:schemeClr val="tx1">
                    <a:lumMod val="75000"/>
                    <a:lumOff val="25000"/>
                  </a:schemeClr>
                </a:solidFill>
              </a:rPr>
              <a:t>Say goodbye to</a:t>
            </a:r>
          </a:p>
          <a:p>
            <a:pPr algn="ctr"/>
            <a:r>
              <a:rPr lang="en-US" sz="6000" b="1" dirty="0" smtClean="0">
                <a:solidFill>
                  <a:schemeClr val="tx1">
                    <a:lumMod val="75000"/>
                    <a:lumOff val="25000"/>
                  </a:schemeClr>
                </a:solidFill>
              </a:rPr>
              <a:t>GRAND CANYON NP</a:t>
            </a:r>
          </a:p>
        </p:txBody>
      </p:sp>
      <p:sp>
        <p:nvSpPr>
          <p:cNvPr id="15" name="TextBox 14"/>
          <p:cNvSpPr txBox="1"/>
          <p:nvPr/>
        </p:nvSpPr>
        <p:spPr>
          <a:xfrm>
            <a:off x="990600" y="4800600"/>
            <a:ext cx="7162800" cy="1015663"/>
          </a:xfrm>
          <a:prstGeom prst="rect">
            <a:avLst/>
          </a:prstGeom>
          <a:solidFill>
            <a:srgbClr val="FFFF00"/>
          </a:solidFill>
          <a:ln>
            <a:solidFill>
              <a:schemeClr val="tx1"/>
            </a:solidFill>
          </a:ln>
        </p:spPr>
        <p:txBody>
          <a:bodyPr wrap="square" rtlCol="0">
            <a:spAutoFit/>
          </a:bodyPr>
          <a:lstStyle/>
          <a:p>
            <a:pPr algn="ctr"/>
            <a:r>
              <a:rPr lang="en-US" sz="6000" b="1" dirty="0" smtClean="0">
                <a:solidFill>
                  <a:schemeClr val="tx1">
                    <a:lumMod val="75000"/>
                    <a:lumOff val="25000"/>
                  </a:schemeClr>
                </a:solidFill>
              </a:rPr>
              <a:t>NEXT YEAR . . . </a:t>
            </a:r>
          </a:p>
        </p:txBody>
      </p:sp>
      <p:sp>
        <p:nvSpPr>
          <p:cNvPr id="2" name="Title 1"/>
          <p:cNvSpPr>
            <a:spLocks noGrp="1"/>
          </p:cNvSpPr>
          <p:nvPr>
            <p:ph type="title"/>
          </p:nvPr>
        </p:nvSpPr>
        <p:spPr>
          <a:solidFill>
            <a:srgbClr val="FFFF00"/>
          </a:solidFill>
        </p:spPr>
        <p:txBody>
          <a:bodyPr/>
          <a:lstStyle/>
          <a:p>
            <a:r>
              <a:rPr lang="en-US" dirty="0" smtClean="0"/>
              <a:t>Grand canyon a dreaming…</a:t>
            </a:r>
            <a:endParaRPr lang="en-US" dirty="0"/>
          </a:p>
        </p:txBody>
      </p:sp>
      <p:sp>
        <p:nvSpPr>
          <p:cNvPr id="18" name="TextBox 17"/>
          <p:cNvSpPr txBox="1"/>
          <p:nvPr/>
        </p:nvSpPr>
        <p:spPr>
          <a:xfrm>
            <a:off x="9144000" y="228600"/>
            <a:ext cx="2057400" cy="1754326"/>
          </a:xfrm>
          <a:prstGeom prst="rect">
            <a:avLst/>
          </a:prstGeom>
          <a:noFill/>
        </p:spPr>
        <p:txBody>
          <a:bodyPr wrap="square" rtlCol="0">
            <a:spAutoFit/>
          </a:bodyPr>
          <a:lstStyle/>
          <a:p>
            <a:pPr marL="171450" indent="-171450"/>
            <a:r>
              <a:rPr lang="en-US" dirty="0" smtClean="0"/>
              <a:t>8 </a:t>
            </a:r>
            <a:r>
              <a:rPr lang="en-US" dirty="0" err="1" smtClean="0"/>
              <a:t>Pic</a:t>
            </a:r>
            <a:r>
              <a:rPr lang="en-US" dirty="0" smtClean="0"/>
              <a:t>  </a:t>
            </a:r>
          </a:p>
          <a:p>
            <a:pPr marL="171450" indent="-171450"/>
            <a:r>
              <a:rPr lang="en-US" dirty="0" smtClean="0"/>
              <a:t>Music ends at </a:t>
            </a:r>
          </a:p>
          <a:p>
            <a:pPr marL="171450" indent="-171450"/>
            <a:r>
              <a:rPr lang="en-US" dirty="0" smtClean="0"/>
              <a:t>End of this </a:t>
            </a:r>
          </a:p>
          <a:p>
            <a:pPr marL="171450" indent="-171450"/>
            <a:r>
              <a:rPr lang="en-US" dirty="0" smtClean="0"/>
              <a:t>Slide – </a:t>
            </a:r>
          </a:p>
          <a:p>
            <a:pPr marL="171450" indent="-171450"/>
            <a:r>
              <a:rPr lang="en-US" dirty="0" smtClean="0"/>
              <a:t>see note on </a:t>
            </a:r>
          </a:p>
          <a:p>
            <a:pPr marL="171450" indent="-171450"/>
            <a:r>
              <a:rPr lang="en-US" dirty="0" smtClean="0"/>
              <a:t>this slide</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500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2000"/>
                                        <p:tgtEl>
                                          <p:spTgt spid="4"/>
                                        </p:tgtEl>
                                      </p:cBhvr>
                                    </p:animEffect>
                                  </p:childTnLst>
                                </p:cTn>
                              </p:par>
                            </p:childTnLst>
                          </p:cTn>
                        </p:par>
                        <p:par>
                          <p:cTn id="8" fill="hold">
                            <p:stCondLst>
                              <p:cond delay="7000"/>
                            </p:stCondLst>
                            <p:childTnLst>
                              <p:par>
                                <p:cTn id="9" presetID="22" presetClass="entr" presetSubtype="8" fill="hold" nodeType="afterEffect">
                                  <p:stCondLst>
                                    <p:cond delay="50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2000"/>
                                        <p:tgtEl>
                                          <p:spTgt spid="5"/>
                                        </p:tgtEl>
                                      </p:cBhvr>
                                    </p:animEffect>
                                  </p:childTnLst>
                                </p:cTn>
                              </p:par>
                            </p:childTnLst>
                          </p:cTn>
                        </p:par>
                        <p:par>
                          <p:cTn id="12" fill="hold">
                            <p:stCondLst>
                              <p:cond delay="14000"/>
                            </p:stCondLst>
                            <p:childTnLst>
                              <p:par>
                                <p:cTn id="13" presetID="22" presetClass="entr" presetSubtype="2" fill="hold" nodeType="afterEffect">
                                  <p:stCondLst>
                                    <p:cond delay="500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2000"/>
                                        <p:tgtEl>
                                          <p:spTgt spid="6"/>
                                        </p:tgtEl>
                                      </p:cBhvr>
                                    </p:animEffect>
                                  </p:childTnLst>
                                </p:cTn>
                              </p:par>
                            </p:childTnLst>
                          </p:cTn>
                        </p:par>
                        <p:par>
                          <p:cTn id="16" fill="hold">
                            <p:stCondLst>
                              <p:cond delay="21000"/>
                            </p:stCondLst>
                            <p:childTnLst>
                              <p:par>
                                <p:cTn id="17" presetID="22" presetClass="entr" presetSubtype="8" fill="hold" nodeType="afterEffect">
                                  <p:stCondLst>
                                    <p:cond delay="50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2000"/>
                                        <p:tgtEl>
                                          <p:spTgt spid="7"/>
                                        </p:tgtEl>
                                      </p:cBhvr>
                                    </p:animEffect>
                                  </p:childTnLst>
                                </p:cTn>
                              </p:par>
                            </p:childTnLst>
                          </p:cTn>
                        </p:par>
                        <p:par>
                          <p:cTn id="20" fill="hold">
                            <p:stCondLst>
                              <p:cond delay="28000"/>
                            </p:stCondLst>
                            <p:childTnLst>
                              <p:par>
                                <p:cTn id="21" presetID="10" presetClass="entr" presetSubtype="0" fill="hold" nodeType="afterEffect">
                                  <p:stCondLst>
                                    <p:cond delay="50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par>
                          <p:cTn id="24" fill="hold">
                            <p:stCondLst>
                              <p:cond delay="35000"/>
                            </p:stCondLst>
                            <p:childTnLst>
                              <p:par>
                                <p:cTn id="25" presetID="22" presetClass="entr" presetSubtype="8" fill="hold" nodeType="afterEffect">
                                  <p:stCondLst>
                                    <p:cond delay="500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2000"/>
                                        <p:tgtEl>
                                          <p:spTgt spid="12"/>
                                        </p:tgtEl>
                                      </p:cBhvr>
                                    </p:animEffect>
                                  </p:childTnLst>
                                </p:cTn>
                              </p:par>
                            </p:childTnLst>
                          </p:cTn>
                        </p:par>
                        <p:par>
                          <p:cTn id="28" fill="hold">
                            <p:stCondLst>
                              <p:cond delay="42000"/>
                            </p:stCondLst>
                            <p:childTnLst>
                              <p:par>
                                <p:cTn id="29" presetID="22" presetClass="entr" presetSubtype="2" fill="hold" nodeType="afterEffect">
                                  <p:stCondLst>
                                    <p:cond delay="5000"/>
                                  </p:stCondLst>
                                  <p:childTnLst>
                                    <p:set>
                                      <p:cBhvr>
                                        <p:cTn id="30" dur="1" fill="hold">
                                          <p:stCondLst>
                                            <p:cond delay="0"/>
                                          </p:stCondLst>
                                        </p:cTn>
                                        <p:tgtEl>
                                          <p:spTgt spid="11"/>
                                        </p:tgtEl>
                                        <p:attrNameLst>
                                          <p:attrName>style.visibility</p:attrName>
                                        </p:attrNameLst>
                                      </p:cBhvr>
                                      <p:to>
                                        <p:strVal val="visible"/>
                                      </p:to>
                                    </p:set>
                                    <p:animEffect transition="in" filter="wipe(right)">
                                      <p:cBhvr>
                                        <p:cTn id="31" dur="2000"/>
                                        <p:tgtEl>
                                          <p:spTgt spid="11"/>
                                        </p:tgtEl>
                                      </p:cBhvr>
                                    </p:animEffect>
                                  </p:childTnLst>
                                </p:cTn>
                              </p:par>
                            </p:childTnLst>
                          </p:cTn>
                        </p:par>
                        <p:par>
                          <p:cTn id="32" fill="hold">
                            <p:stCondLst>
                              <p:cond delay="49000"/>
                            </p:stCondLst>
                            <p:childTnLst>
                              <p:par>
                                <p:cTn id="33" presetID="22" presetClass="entr" presetSubtype="2" fill="hold" nodeType="afterEffect">
                                  <p:stCondLst>
                                    <p:cond delay="5000"/>
                                  </p:stCondLst>
                                  <p:childTnLst>
                                    <p:set>
                                      <p:cBhvr>
                                        <p:cTn id="34" dur="1" fill="hold">
                                          <p:stCondLst>
                                            <p:cond delay="0"/>
                                          </p:stCondLst>
                                        </p:cTn>
                                        <p:tgtEl>
                                          <p:spTgt spid="13"/>
                                        </p:tgtEl>
                                        <p:attrNameLst>
                                          <p:attrName>style.visibility</p:attrName>
                                        </p:attrNameLst>
                                      </p:cBhvr>
                                      <p:to>
                                        <p:strVal val="visible"/>
                                      </p:to>
                                    </p:set>
                                    <p:animEffect transition="in" filter="wipe(right)">
                                      <p:cBhvr>
                                        <p:cTn id="35" dur="2000"/>
                                        <p:tgtEl>
                                          <p:spTgt spid="13"/>
                                        </p:tgtEl>
                                      </p:cBhvr>
                                    </p:animEffect>
                                  </p:childTnLst>
                                </p:cTn>
                              </p:par>
                            </p:childTnLst>
                          </p:cTn>
                        </p:par>
                        <p:par>
                          <p:cTn id="36" fill="hold">
                            <p:stCondLst>
                              <p:cond delay="56000"/>
                            </p:stCondLst>
                            <p:childTnLst>
                              <p:par>
                                <p:cTn id="37" presetID="53" presetClass="entr" presetSubtype="0" fill="hold" grpId="0" nodeType="afterEffect">
                                  <p:stCondLst>
                                    <p:cond delay="5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61500"/>
                            </p:stCondLst>
                            <p:childTnLst>
                              <p:par>
                                <p:cTn id="43" presetID="53" presetClass="entr" presetSubtype="0" fill="hold" grpId="0" nodeType="afterEffect">
                                  <p:stCondLst>
                                    <p:cond delay="2000"/>
                                  </p:stCondLst>
                                  <p:childTnLst>
                                    <p:set>
                                      <p:cBhvr>
                                        <p:cTn id="44" dur="1" fill="hold">
                                          <p:stCondLst>
                                            <p:cond delay="0"/>
                                          </p:stCondLst>
                                        </p:cTn>
                                        <p:tgtEl>
                                          <p:spTgt spid="15"/>
                                        </p:tgtEl>
                                        <p:attrNameLst>
                                          <p:attrName>style.visibility</p:attrName>
                                        </p:attrNameLst>
                                      </p:cBhvr>
                                      <p:to>
                                        <p:strVal val="visible"/>
                                      </p:to>
                                    </p:set>
                                    <p:anim calcmode="lin" valueType="num">
                                      <p:cBhvr>
                                        <p:cTn id="45" dur="1000" fill="hold"/>
                                        <p:tgtEl>
                                          <p:spTgt spid="15"/>
                                        </p:tgtEl>
                                        <p:attrNameLst>
                                          <p:attrName>ppt_w</p:attrName>
                                        </p:attrNameLst>
                                      </p:cBhvr>
                                      <p:tavLst>
                                        <p:tav tm="0">
                                          <p:val>
                                            <p:fltVal val="0"/>
                                          </p:val>
                                        </p:tav>
                                        <p:tav tm="100000">
                                          <p:val>
                                            <p:strVal val="#ppt_w"/>
                                          </p:val>
                                        </p:tav>
                                      </p:tavLst>
                                    </p:anim>
                                    <p:anim calcmode="lin" valueType="num">
                                      <p:cBhvr>
                                        <p:cTn id="46" dur="1000" fill="hold"/>
                                        <p:tgtEl>
                                          <p:spTgt spid="15"/>
                                        </p:tgtEl>
                                        <p:attrNameLst>
                                          <p:attrName>ppt_h</p:attrName>
                                        </p:attrNameLst>
                                      </p:cBhvr>
                                      <p:tavLst>
                                        <p:tav tm="0">
                                          <p:val>
                                            <p:fltVal val="0"/>
                                          </p:val>
                                        </p:tav>
                                        <p:tav tm="100000">
                                          <p:val>
                                            <p:strVal val="#ppt_h"/>
                                          </p:val>
                                        </p:tav>
                                      </p:tavLst>
                                    </p:anim>
                                    <p:animEffect transition="in" filter="fade">
                                      <p:cBhvr>
                                        <p:cTn id="4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0" y="1004887"/>
            <a:ext cx="9139237" cy="5853113"/>
            <a:chOff x="0" y="1004887"/>
            <a:chExt cx="9139237" cy="5853113"/>
          </a:xfrm>
        </p:grpSpPr>
        <p:grpSp>
          <p:nvGrpSpPr>
            <p:cNvPr id="3" name="Group 1"/>
            <p:cNvGrpSpPr/>
            <p:nvPr/>
          </p:nvGrpSpPr>
          <p:grpSpPr>
            <a:xfrm>
              <a:off x="0" y="1004887"/>
              <a:ext cx="9139237" cy="5853113"/>
              <a:chOff x="0" y="1004887"/>
              <a:chExt cx="9139237" cy="5853113"/>
            </a:xfrm>
          </p:grpSpPr>
          <p:pic>
            <p:nvPicPr>
              <p:cNvPr id="18" name="Picture 3"/>
              <p:cNvPicPr>
                <a:picLocks noChangeAspect="1" noChangeArrowheads="1"/>
              </p:cNvPicPr>
              <p:nvPr/>
            </p:nvPicPr>
            <p:blipFill>
              <a:blip r:embed="rId3" cstate="print"/>
              <a:srcRect/>
              <a:stretch>
                <a:fillRect/>
              </a:stretch>
            </p:blipFill>
            <p:spPr bwMode="auto">
              <a:xfrm>
                <a:off x="0" y="1004887"/>
                <a:ext cx="9139237" cy="5853113"/>
              </a:xfrm>
              <a:prstGeom prst="rect">
                <a:avLst/>
              </a:prstGeom>
              <a:noFill/>
              <a:ln w="9525">
                <a:noFill/>
                <a:miter lim="800000"/>
                <a:headEnd/>
                <a:tailEnd/>
              </a:ln>
              <a:effectLst/>
            </p:spPr>
          </p:pic>
          <p:grpSp>
            <p:nvGrpSpPr>
              <p:cNvPr id="4" name="Group 9"/>
              <p:cNvGrpSpPr/>
              <p:nvPr/>
            </p:nvGrpSpPr>
            <p:grpSpPr>
              <a:xfrm>
                <a:off x="3048000" y="4736592"/>
                <a:ext cx="1135655" cy="368808"/>
                <a:chOff x="3048000" y="4736592"/>
                <a:chExt cx="1135655" cy="368808"/>
              </a:xfrm>
            </p:grpSpPr>
            <p:pic>
              <p:nvPicPr>
                <p:cNvPr id="24" name="Picture 3"/>
                <p:cNvPicPr>
                  <a:picLocks noChangeAspect="1" noChangeArrowheads="1"/>
                </p:cNvPicPr>
                <p:nvPr/>
              </p:nvPicPr>
              <p:blipFill>
                <a:blip r:embed="rId3"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25" name="TextBox 24"/>
                <p:cNvSpPr txBox="1"/>
                <p:nvPr/>
              </p:nvSpPr>
              <p:spPr>
                <a:xfrm>
                  <a:off x="3163824" y="4736592"/>
                  <a:ext cx="1019831" cy="253916"/>
                </a:xfrm>
                <a:prstGeom prst="rect">
                  <a:avLst/>
                </a:prstGeom>
                <a:noFill/>
              </p:spPr>
              <p:txBody>
                <a:bodyPr wrap="none" rtlCol="0">
                  <a:spAutoFit/>
                </a:bodyPr>
                <a:lstStyle/>
                <a:p>
                  <a:r>
                    <a:rPr lang="en-US" sz="1050" spc="50" dirty="0" smtClean="0">
                      <a:ln w="12700">
                        <a:solidFill>
                          <a:srgbClr val="003300"/>
                        </a:solidFill>
                      </a:ln>
                      <a:solidFill>
                        <a:srgbClr val="003300"/>
                      </a:solidFill>
                      <a:effectLst/>
                      <a:latin typeface="Arial" pitchFamily="34" charset="0"/>
                      <a:cs typeface="Arial" pitchFamily="34" charset="0"/>
                    </a:rPr>
                    <a:t>White Sands</a:t>
                  </a:r>
                  <a:endParaRPr lang="en-US" sz="1050" spc="50" dirty="0">
                    <a:ln w="12700">
                      <a:solidFill>
                        <a:srgbClr val="003300"/>
                      </a:solidFill>
                    </a:ln>
                    <a:solidFill>
                      <a:srgbClr val="003300"/>
                    </a:solidFill>
                    <a:effectLst/>
                    <a:latin typeface="Arial" pitchFamily="34" charset="0"/>
                    <a:cs typeface="Arial" pitchFamily="34" charset="0"/>
                  </a:endParaRPr>
                </a:p>
              </p:txBody>
            </p:sp>
          </p:grpSp>
        </p:grpSp>
        <p:pic>
          <p:nvPicPr>
            <p:cNvPr id="16" name="Picture 3"/>
            <p:cNvPicPr>
              <a:picLocks noChangeAspect="1" noChangeArrowheads="1"/>
            </p:cNvPicPr>
            <p:nvPr/>
          </p:nvPicPr>
          <p:blipFill>
            <a:blip r:embed="rId4" cstate="print"/>
            <a:srcRect/>
            <a:stretch>
              <a:fillRect/>
            </a:stretch>
          </p:blipFill>
          <p:spPr bwMode="auto">
            <a:xfrm>
              <a:off x="6984054" y="3816350"/>
              <a:ext cx="145409" cy="222250"/>
            </a:xfrm>
            <a:prstGeom prst="rect">
              <a:avLst/>
            </a:prstGeom>
            <a:noFill/>
            <a:ln w="9525">
              <a:noFill/>
              <a:miter lim="800000"/>
              <a:headEnd/>
              <a:tailEnd/>
            </a:ln>
            <a:effectLst/>
          </p:spPr>
        </p:pic>
        <p:sp>
          <p:nvSpPr>
            <p:cNvPr id="17" name="TextBox 16"/>
            <p:cNvSpPr txBox="1"/>
            <p:nvPr/>
          </p:nvSpPr>
          <p:spPr>
            <a:xfrm>
              <a:off x="6248400" y="3823156"/>
              <a:ext cx="865943" cy="246221"/>
            </a:xfrm>
            <a:prstGeom prst="rect">
              <a:avLst/>
            </a:prstGeom>
            <a:noFill/>
          </p:spPr>
          <p:txBody>
            <a:bodyPr wrap="none" rtlCol="0">
              <a:spAutoFit/>
            </a:bodyPr>
            <a:lstStyle/>
            <a:p>
              <a:r>
                <a:rPr lang="en-US" sz="1000" b="1" spc="-50" dirty="0" smtClean="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endPar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endParaRPr>
            </a:p>
          </p:txBody>
        </p:sp>
      </p:grpSp>
      <p:sp>
        <p:nvSpPr>
          <p:cNvPr id="19" name="TextBox 18"/>
          <p:cNvSpPr txBox="1"/>
          <p:nvPr/>
        </p:nvSpPr>
        <p:spPr>
          <a:xfrm>
            <a:off x="2743200" y="2514600"/>
            <a:ext cx="3694216" cy="1569660"/>
          </a:xfrm>
          <a:prstGeom prst="rect">
            <a:avLst/>
          </a:prstGeom>
          <a:noFill/>
        </p:spPr>
        <p:txBody>
          <a:bodyPr wrap="none" rtlCol="0">
            <a:spAutoFit/>
          </a:bodyPr>
          <a:lstStyle/>
          <a:p>
            <a:r>
              <a:rPr lang="en-US" sz="9600" b="1" dirty="0" smtClean="0">
                <a:solidFill>
                  <a:srgbClr val="FF0000"/>
                </a:solidFill>
                <a:effectLst>
                  <a:outerShdw dist="50800" dir="7200000" algn="ctr" rotWithShape="0">
                    <a:schemeClr val="tx1"/>
                  </a:outerShdw>
                </a:effectLst>
              </a:rPr>
              <a:t>PART 2</a:t>
            </a:r>
            <a:endParaRPr lang="en-US" sz="9600" b="1" dirty="0">
              <a:solidFill>
                <a:srgbClr val="FF0000"/>
              </a:solidFill>
              <a:effectLst>
                <a:outerShdw dist="50800" dir="7200000" algn="ctr" rotWithShape="0">
                  <a:schemeClr val="tx1"/>
                </a:outerShdw>
              </a:effectLst>
            </a:endParaRPr>
          </a:p>
        </p:txBody>
      </p:sp>
      <p:pic>
        <p:nvPicPr>
          <p:cNvPr id="38" name="Picture 3"/>
          <p:cNvPicPr>
            <a:picLocks noChangeAspect="1" noChangeArrowheads="1"/>
          </p:cNvPicPr>
          <p:nvPr/>
        </p:nvPicPr>
        <p:blipFill>
          <a:blip r:embed="rId5" cstate="print"/>
          <a:srcRect l="2128"/>
          <a:stretch>
            <a:fillRect/>
          </a:stretch>
        </p:blipFill>
        <p:spPr bwMode="auto">
          <a:xfrm>
            <a:off x="838200" y="1485910"/>
            <a:ext cx="3962400" cy="4292511"/>
          </a:xfrm>
          <a:prstGeom prst="rect">
            <a:avLst/>
          </a:prstGeom>
          <a:noFill/>
          <a:ln w="50800">
            <a:solidFill>
              <a:schemeClr val="tx1"/>
            </a:solidFill>
            <a:miter lim="800000"/>
            <a:headEnd/>
            <a:tailEnd/>
          </a:ln>
          <a:effectLst/>
        </p:spPr>
      </p:pic>
      <p:pic>
        <p:nvPicPr>
          <p:cNvPr id="37" name="Picture 3"/>
          <p:cNvPicPr>
            <a:picLocks noChangeAspect="1" noChangeArrowheads="1"/>
          </p:cNvPicPr>
          <p:nvPr/>
        </p:nvPicPr>
        <p:blipFill>
          <a:blip r:embed="rId3" cstate="print"/>
          <a:srcRect t="67453" r="80042"/>
          <a:stretch>
            <a:fillRect/>
          </a:stretch>
        </p:blipFill>
        <p:spPr bwMode="auto">
          <a:xfrm>
            <a:off x="4763" y="4953000"/>
            <a:ext cx="1824037" cy="1905000"/>
          </a:xfrm>
          <a:prstGeom prst="rect">
            <a:avLst/>
          </a:prstGeom>
          <a:noFill/>
          <a:ln w="63500">
            <a:solidFill>
              <a:schemeClr val="tx1"/>
            </a:solidFill>
            <a:miter lim="800000"/>
            <a:headEnd/>
            <a:tailEnd/>
          </a:ln>
          <a:effectLst/>
        </p:spPr>
      </p:pic>
      <p:pic>
        <p:nvPicPr>
          <p:cNvPr id="36" name="Picture 3"/>
          <p:cNvPicPr>
            <a:picLocks noChangeAspect="1" noChangeArrowheads="1"/>
          </p:cNvPicPr>
          <p:nvPr/>
        </p:nvPicPr>
        <p:blipFill>
          <a:blip r:embed="rId3" cstate="print"/>
          <a:srcRect r="78322" b="33848"/>
          <a:stretch>
            <a:fillRect/>
          </a:stretch>
        </p:blipFill>
        <p:spPr bwMode="auto">
          <a:xfrm>
            <a:off x="0" y="1004887"/>
            <a:ext cx="1981200" cy="3871913"/>
          </a:xfrm>
          <a:prstGeom prst="rect">
            <a:avLst/>
          </a:prstGeom>
          <a:noFill/>
          <a:ln w="63500">
            <a:solidFill>
              <a:schemeClr val="tx1"/>
            </a:solidFill>
            <a:miter lim="800000"/>
            <a:headEnd/>
            <a:tailEnd/>
          </a:ln>
          <a:effectLst/>
        </p:spPr>
      </p:pic>
      <p:sp>
        <p:nvSpPr>
          <p:cNvPr id="12" name="Rectangle 11"/>
          <p:cNvSpPr/>
          <p:nvPr/>
        </p:nvSpPr>
        <p:spPr>
          <a:xfrm>
            <a:off x="0" y="-76200"/>
            <a:ext cx="9144000" cy="923330"/>
          </a:xfrm>
          <a:prstGeom prst="rect">
            <a:avLst/>
          </a:prstGeom>
        </p:spPr>
        <p:txBody>
          <a:bodyPr wrap="square">
            <a:spAutoFit/>
          </a:bodyPr>
          <a:lstStyle/>
          <a:p>
            <a:pPr algn="ctr"/>
            <a:r>
              <a:rPr lang="en-US" sz="4800" b="1" dirty="0" smtClean="0">
                <a:ln>
                  <a:solidFill>
                    <a:schemeClr val="tx1"/>
                  </a:solidFill>
                </a:ln>
                <a:effectLst>
                  <a:outerShdw dist="50800" dir="7800000" algn="ctr" rotWithShape="0">
                    <a:srgbClr val="FF0000"/>
                  </a:outerShdw>
                </a:effectLst>
                <a:latin typeface="Tempus Sans ITC" pitchFamily="82" charset="0"/>
              </a:rPr>
              <a:t>NATIONAL</a:t>
            </a:r>
            <a:r>
              <a:rPr lang="en-US" sz="5400" b="1" dirty="0" smtClean="0">
                <a:ln>
                  <a:solidFill>
                    <a:schemeClr val="tx1"/>
                  </a:solidFill>
                </a:ln>
                <a:effectLst>
                  <a:outerShdw dist="50800" dir="7800000" algn="ctr" rotWithShape="0">
                    <a:srgbClr val="FF0000"/>
                  </a:outerShdw>
                </a:effectLst>
                <a:latin typeface="Tempus Sans ITC" pitchFamily="82" charset="0"/>
              </a:rPr>
              <a:t> TREASURES</a:t>
            </a:r>
          </a:p>
        </p:txBody>
      </p:sp>
      <p:sp>
        <p:nvSpPr>
          <p:cNvPr id="13" name="Rectangle 12"/>
          <p:cNvSpPr/>
          <p:nvPr/>
        </p:nvSpPr>
        <p:spPr>
          <a:xfrm>
            <a:off x="0" y="-76200"/>
            <a:ext cx="9144000" cy="769441"/>
          </a:xfrm>
          <a:prstGeom prst="rect">
            <a:avLst/>
          </a:prstGeom>
        </p:spPr>
        <p:txBody>
          <a:bodyPr wrap="square">
            <a:spAutoFit/>
          </a:bodyPr>
          <a:lstStyle/>
          <a:p>
            <a:pPr algn="ctr"/>
            <a:r>
              <a:rPr lang="en-US" sz="4400" b="1" i="1" spc="-50" dirty="0" smtClean="0">
                <a:ln>
                  <a:solidFill>
                    <a:srgbClr val="996633"/>
                  </a:solidFill>
                </a:ln>
                <a:solidFill>
                  <a:srgbClr val="996633"/>
                </a:solidFill>
                <a:effectLst>
                  <a:outerShdw dist="38100" dir="7200000" algn="ctr" rotWithShape="0">
                    <a:schemeClr val="tx1"/>
                  </a:outerShdw>
                </a:effectLst>
                <a:latin typeface="Arial" pitchFamily="34" charset="0"/>
                <a:cs typeface="Arial" pitchFamily="34" charset="0"/>
              </a:rPr>
              <a:t>Exotic </a:t>
            </a:r>
            <a:r>
              <a:rPr lang="en-US" sz="4400" b="1" i="1" spc="-50" dirty="0" err="1" smtClean="0">
                <a:ln>
                  <a:solidFill>
                    <a:srgbClr val="996633"/>
                  </a:solidFill>
                </a:ln>
                <a:solidFill>
                  <a:srgbClr val="996633"/>
                </a:solidFill>
                <a:effectLst>
                  <a:outerShdw dist="38100" dir="7200000" algn="ctr" rotWithShape="0">
                    <a:schemeClr val="tx1"/>
                  </a:outerShdw>
                </a:effectLst>
                <a:latin typeface="Arial" pitchFamily="34" charset="0"/>
                <a:cs typeface="Arial" pitchFamily="34" charset="0"/>
              </a:rPr>
              <a:t>Terranes</a:t>
            </a:r>
            <a:r>
              <a:rPr lang="en-US" sz="4400" b="1" i="1" spc="-50" dirty="0" smtClean="0">
                <a:ln>
                  <a:solidFill>
                    <a:srgbClr val="996633"/>
                  </a:solidFill>
                </a:ln>
                <a:solidFill>
                  <a:srgbClr val="996633"/>
                </a:solidFill>
                <a:effectLst>
                  <a:outerShdw dist="38100" dir="7200000" algn="ctr" rotWithShape="0">
                    <a:schemeClr val="tx1"/>
                  </a:outerShdw>
                </a:effectLst>
                <a:latin typeface="Arial" pitchFamily="34" charset="0"/>
                <a:cs typeface="Arial" pitchFamily="34" charset="0"/>
              </a:rPr>
              <a:t> of the West Coast</a:t>
            </a:r>
          </a:p>
        </p:txBody>
      </p:sp>
      <p:sp useBgFill="1">
        <p:nvSpPr>
          <p:cNvPr id="20" name="Rectangle 19"/>
          <p:cNvSpPr/>
          <p:nvPr/>
        </p:nvSpPr>
        <p:spPr>
          <a:xfrm>
            <a:off x="0" y="6019800"/>
            <a:ext cx="91440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6027003"/>
            <a:ext cx="9144000" cy="830997"/>
          </a:xfrm>
          <a:prstGeom prst="rect">
            <a:avLst/>
          </a:prstGeom>
        </p:spPr>
        <p:txBody>
          <a:bodyPr wrap="square">
            <a:spAutoFit/>
          </a:bodyPr>
          <a:lstStyle/>
          <a:p>
            <a:pPr algn="ctr"/>
            <a:r>
              <a:rPr lang="en-US" sz="4800" b="1" dirty="0" smtClean="0">
                <a:ln>
                  <a:solidFill>
                    <a:schemeClr val="tx1"/>
                  </a:solidFill>
                </a:ln>
                <a:effectLst>
                  <a:outerShdw dist="50800" dir="7800000" algn="ctr" rotWithShape="0">
                    <a:srgbClr val="FF0000"/>
                  </a:outerShdw>
                </a:effectLst>
                <a:latin typeface="Tempus Sans ITC" pitchFamily="82" charset="0"/>
              </a:rPr>
              <a:t>IN OUR NATURAL WONDERS</a:t>
            </a:r>
          </a:p>
        </p:txBody>
      </p:sp>
      <p:pic>
        <p:nvPicPr>
          <p:cNvPr id="27" name="01 - Time Passes By.mp3">
            <a:hlinkClick r:id="" action="ppaction://media"/>
          </p:cNvPr>
          <p:cNvPicPr>
            <a:picLocks noRot="1" noChangeAspect="1"/>
          </p:cNvPicPr>
          <p:nvPr>
            <a:audioFile r:link="rId1"/>
          </p:nvPr>
        </p:nvPicPr>
        <p:blipFill>
          <a:blip r:embed="rId6" cstate="print"/>
          <a:stretch>
            <a:fillRect/>
          </a:stretch>
        </p:blipFill>
        <p:spPr>
          <a:xfrm>
            <a:off x="11506200" y="7543800"/>
            <a:ext cx="244475" cy="244475"/>
          </a:xfrm>
          <a:prstGeom prst="rect">
            <a:avLst/>
          </a:prstGeom>
        </p:spPr>
      </p:pic>
      <p:sp useBgFill="1">
        <p:nvSpPr>
          <p:cNvPr id="51" name="Rectangle 50"/>
          <p:cNvSpPr/>
          <p:nvPr/>
        </p:nvSpPr>
        <p:spPr>
          <a:xfrm>
            <a:off x="4343400" y="0"/>
            <a:ext cx="48006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233" name="Picture 1"/>
          <p:cNvPicPr>
            <a:picLocks noChangeAspect="1" noChangeArrowheads="1"/>
          </p:cNvPicPr>
          <p:nvPr/>
        </p:nvPicPr>
        <p:blipFill>
          <a:blip r:embed="rId7" cstate="print"/>
          <a:srcRect/>
          <a:stretch>
            <a:fillRect/>
          </a:stretch>
        </p:blipFill>
        <p:spPr bwMode="auto">
          <a:xfrm>
            <a:off x="5334000" y="-76201"/>
            <a:ext cx="3886200" cy="6968023"/>
          </a:xfrm>
          <a:prstGeom prst="rect">
            <a:avLst/>
          </a:prstGeom>
          <a:noFill/>
          <a:ln w="9525">
            <a:noFill/>
            <a:miter lim="800000"/>
            <a:headEnd/>
            <a:tailEnd/>
          </a:ln>
          <a:effectLst/>
        </p:spPr>
      </p:pic>
      <p:grpSp>
        <p:nvGrpSpPr>
          <p:cNvPr id="5" name="Group 40"/>
          <p:cNvGrpSpPr/>
          <p:nvPr/>
        </p:nvGrpSpPr>
        <p:grpSpPr>
          <a:xfrm>
            <a:off x="5181600" y="0"/>
            <a:ext cx="4114800" cy="5867400"/>
            <a:chOff x="5181600" y="0"/>
            <a:chExt cx="4114800" cy="5867400"/>
          </a:xfrm>
        </p:grpSpPr>
        <p:sp>
          <p:nvSpPr>
            <p:cNvPr id="67" name="Oval 66"/>
            <p:cNvSpPr/>
            <p:nvPr/>
          </p:nvSpPr>
          <p:spPr>
            <a:xfrm>
              <a:off x="8001000" y="0"/>
              <a:ext cx="12954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6324600" y="457200"/>
              <a:ext cx="1295400" cy="533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5943600" y="1066800"/>
              <a:ext cx="17526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7315200" y="2209800"/>
              <a:ext cx="1752600" cy="457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5257800" y="3200400"/>
              <a:ext cx="2133600" cy="533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6324600" y="4038600"/>
              <a:ext cx="1295400" cy="457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7543800" y="4142232"/>
              <a:ext cx="11430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6400800" y="5029200"/>
              <a:ext cx="1295400" cy="457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5181600" y="5334000"/>
              <a:ext cx="1981200" cy="533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5410200" y="2667000"/>
              <a:ext cx="1295400" cy="457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Freeform 33"/>
          <p:cNvSpPr>
            <a:spLocks noChangeAspect="1"/>
          </p:cNvSpPr>
          <p:nvPr/>
        </p:nvSpPr>
        <p:spPr>
          <a:xfrm>
            <a:off x="637335" y="1198221"/>
            <a:ext cx="1167637" cy="3526179"/>
          </a:xfrm>
          <a:custGeom>
            <a:avLst/>
            <a:gdLst>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1081087 w 1081087"/>
              <a:gd name="connsiteY44"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1081087 w 1081087"/>
              <a:gd name="connsiteY45"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114754 h 3242129"/>
              <a:gd name="connsiteX1" fmla="*/ 1004887 w 1081087"/>
              <a:gd name="connsiteY1" fmla="*/ 343354 h 3242129"/>
              <a:gd name="connsiteX2" fmla="*/ 766762 w 1081087"/>
              <a:gd name="connsiteY2" fmla="*/ 619579 h 3242129"/>
              <a:gd name="connsiteX3" fmla="*/ 681037 w 1081087"/>
              <a:gd name="connsiteY3" fmla="*/ 867229 h 3242129"/>
              <a:gd name="connsiteX4" fmla="*/ 528637 w 1081087"/>
              <a:gd name="connsiteY4" fmla="*/ 1095829 h 3242129"/>
              <a:gd name="connsiteX5" fmla="*/ 490537 w 1081087"/>
              <a:gd name="connsiteY5" fmla="*/ 1333954 h 3242129"/>
              <a:gd name="connsiteX6" fmla="*/ 528637 w 1081087"/>
              <a:gd name="connsiteY6" fmla="*/ 1438729 h 3242129"/>
              <a:gd name="connsiteX7" fmla="*/ 500062 w 1081087"/>
              <a:gd name="connsiteY7" fmla="*/ 1600654 h 3242129"/>
              <a:gd name="connsiteX8" fmla="*/ 614362 w 1081087"/>
              <a:gd name="connsiteY8" fmla="*/ 1772104 h 3242129"/>
              <a:gd name="connsiteX9" fmla="*/ 614362 w 1081087"/>
              <a:gd name="connsiteY9" fmla="*/ 1857829 h 3242129"/>
              <a:gd name="connsiteX10" fmla="*/ 642937 w 1081087"/>
              <a:gd name="connsiteY10" fmla="*/ 1972129 h 3242129"/>
              <a:gd name="connsiteX11" fmla="*/ 642937 w 1081087"/>
              <a:gd name="connsiteY11" fmla="*/ 2029279 h 3242129"/>
              <a:gd name="connsiteX12" fmla="*/ 642937 w 1081087"/>
              <a:gd name="connsiteY12" fmla="*/ 2105479 h 3242129"/>
              <a:gd name="connsiteX13" fmla="*/ 681037 w 1081087"/>
              <a:gd name="connsiteY13" fmla="*/ 2143579 h 3242129"/>
              <a:gd name="connsiteX14" fmla="*/ 681037 w 1081087"/>
              <a:gd name="connsiteY14" fmla="*/ 2257879 h 3242129"/>
              <a:gd name="connsiteX15" fmla="*/ 728662 w 1081087"/>
              <a:gd name="connsiteY15" fmla="*/ 2391229 h 3242129"/>
              <a:gd name="connsiteX16" fmla="*/ 757237 w 1081087"/>
              <a:gd name="connsiteY16" fmla="*/ 2600779 h 3242129"/>
              <a:gd name="connsiteX17" fmla="*/ 747712 w 1081087"/>
              <a:gd name="connsiteY17" fmla="*/ 2772229 h 3242129"/>
              <a:gd name="connsiteX18" fmla="*/ 595312 w 1081087"/>
              <a:gd name="connsiteY18" fmla="*/ 2886529 h 3242129"/>
              <a:gd name="connsiteX19" fmla="*/ 881062 w 1081087"/>
              <a:gd name="connsiteY19" fmla="*/ 2981779 h 3242129"/>
              <a:gd name="connsiteX20" fmla="*/ 957262 w 1081087"/>
              <a:gd name="connsiteY20" fmla="*/ 3067504 h 3242129"/>
              <a:gd name="connsiteX21" fmla="*/ 1023937 w 1081087"/>
              <a:gd name="connsiteY21" fmla="*/ 3077029 h 3242129"/>
              <a:gd name="connsiteX22" fmla="*/ 928687 w 1081087"/>
              <a:gd name="connsiteY22" fmla="*/ 3105604 h 3242129"/>
              <a:gd name="connsiteX23" fmla="*/ 919162 w 1081087"/>
              <a:gd name="connsiteY23" fmla="*/ 3191329 h 3242129"/>
              <a:gd name="connsiteX24" fmla="*/ 862012 w 1081087"/>
              <a:gd name="connsiteY24" fmla="*/ 3229429 h 3242129"/>
              <a:gd name="connsiteX25" fmla="*/ 852487 w 1081087"/>
              <a:gd name="connsiteY25" fmla="*/ 3229429 h 3242129"/>
              <a:gd name="connsiteX26" fmla="*/ 690562 w 1081087"/>
              <a:gd name="connsiteY26" fmla="*/ 3153229 h 3242129"/>
              <a:gd name="connsiteX27" fmla="*/ 595312 w 1081087"/>
              <a:gd name="connsiteY27" fmla="*/ 3029404 h 3242129"/>
              <a:gd name="connsiteX28" fmla="*/ 538162 w 1081087"/>
              <a:gd name="connsiteY28" fmla="*/ 2972254 h 3242129"/>
              <a:gd name="connsiteX29" fmla="*/ 433387 w 1081087"/>
              <a:gd name="connsiteY29" fmla="*/ 2886529 h 3242129"/>
              <a:gd name="connsiteX30" fmla="*/ 319087 w 1081087"/>
              <a:gd name="connsiteY30" fmla="*/ 2838904 h 3242129"/>
              <a:gd name="connsiteX31" fmla="*/ 271462 w 1081087"/>
              <a:gd name="connsiteY31" fmla="*/ 2657929 h 3242129"/>
              <a:gd name="connsiteX32" fmla="*/ 176212 w 1081087"/>
              <a:gd name="connsiteY32" fmla="*/ 2400754 h 3242129"/>
              <a:gd name="connsiteX33" fmla="*/ 109537 w 1081087"/>
              <a:gd name="connsiteY33" fmla="*/ 2143579 h 3242129"/>
              <a:gd name="connsiteX34" fmla="*/ 80962 w 1081087"/>
              <a:gd name="connsiteY34" fmla="*/ 1991179 h 3242129"/>
              <a:gd name="connsiteX35" fmla="*/ 4762 w 1081087"/>
              <a:gd name="connsiteY35" fmla="*/ 1867354 h 3242129"/>
              <a:gd name="connsiteX36" fmla="*/ 61912 w 1081087"/>
              <a:gd name="connsiteY36" fmla="*/ 1724479 h 3242129"/>
              <a:gd name="connsiteX37" fmla="*/ 4762 w 1081087"/>
              <a:gd name="connsiteY37" fmla="*/ 1553029 h 3242129"/>
              <a:gd name="connsiteX38" fmla="*/ 90487 w 1081087"/>
              <a:gd name="connsiteY38" fmla="*/ 1362529 h 3242129"/>
              <a:gd name="connsiteX39" fmla="*/ 128587 w 1081087"/>
              <a:gd name="connsiteY39" fmla="*/ 1133929 h 3242129"/>
              <a:gd name="connsiteX40" fmla="*/ 300037 w 1081087"/>
              <a:gd name="connsiteY40" fmla="*/ 781504 h 3242129"/>
              <a:gd name="connsiteX41" fmla="*/ 414337 w 1081087"/>
              <a:gd name="connsiteY41" fmla="*/ 419554 h 3242129"/>
              <a:gd name="connsiteX42" fmla="*/ 423862 w 1081087"/>
              <a:gd name="connsiteY42" fmla="*/ 200479 h 3242129"/>
              <a:gd name="connsiteX43" fmla="*/ 433387 w 1081087"/>
              <a:gd name="connsiteY43" fmla="*/ 86179 h 3242129"/>
              <a:gd name="connsiteX44" fmla="*/ 429465 w 1081087"/>
              <a:gd name="connsiteY44" fmla="*/ 86179 h 3242129"/>
              <a:gd name="connsiteX45" fmla="*/ 590830 w 1081087"/>
              <a:gd name="connsiteY45" fmla="*/ 390979 h 3242129"/>
              <a:gd name="connsiteX46" fmla="*/ 1081087 w 1081087"/>
              <a:gd name="connsiteY46" fmla="*/ 114754 h 3242129"/>
              <a:gd name="connsiteX0" fmla="*/ 1081087 w 1081087"/>
              <a:gd name="connsiteY0" fmla="*/ 35605 h 3162980"/>
              <a:gd name="connsiteX1" fmla="*/ 1004887 w 1081087"/>
              <a:gd name="connsiteY1" fmla="*/ 264205 h 3162980"/>
              <a:gd name="connsiteX2" fmla="*/ 766762 w 1081087"/>
              <a:gd name="connsiteY2" fmla="*/ 540430 h 3162980"/>
              <a:gd name="connsiteX3" fmla="*/ 681037 w 1081087"/>
              <a:gd name="connsiteY3" fmla="*/ 788080 h 3162980"/>
              <a:gd name="connsiteX4" fmla="*/ 528637 w 1081087"/>
              <a:gd name="connsiteY4" fmla="*/ 1016680 h 3162980"/>
              <a:gd name="connsiteX5" fmla="*/ 490537 w 1081087"/>
              <a:gd name="connsiteY5" fmla="*/ 1254805 h 3162980"/>
              <a:gd name="connsiteX6" fmla="*/ 528637 w 1081087"/>
              <a:gd name="connsiteY6" fmla="*/ 1359580 h 3162980"/>
              <a:gd name="connsiteX7" fmla="*/ 500062 w 1081087"/>
              <a:gd name="connsiteY7" fmla="*/ 1521505 h 3162980"/>
              <a:gd name="connsiteX8" fmla="*/ 614362 w 1081087"/>
              <a:gd name="connsiteY8" fmla="*/ 1692955 h 3162980"/>
              <a:gd name="connsiteX9" fmla="*/ 614362 w 1081087"/>
              <a:gd name="connsiteY9" fmla="*/ 1778680 h 3162980"/>
              <a:gd name="connsiteX10" fmla="*/ 642937 w 1081087"/>
              <a:gd name="connsiteY10" fmla="*/ 1892980 h 3162980"/>
              <a:gd name="connsiteX11" fmla="*/ 642937 w 1081087"/>
              <a:gd name="connsiteY11" fmla="*/ 1950130 h 3162980"/>
              <a:gd name="connsiteX12" fmla="*/ 642937 w 1081087"/>
              <a:gd name="connsiteY12" fmla="*/ 2026330 h 3162980"/>
              <a:gd name="connsiteX13" fmla="*/ 681037 w 1081087"/>
              <a:gd name="connsiteY13" fmla="*/ 2064430 h 3162980"/>
              <a:gd name="connsiteX14" fmla="*/ 681037 w 1081087"/>
              <a:gd name="connsiteY14" fmla="*/ 2178730 h 3162980"/>
              <a:gd name="connsiteX15" fmla="*/ 728662 w 1081087"/>
              <a:gd name="connsiteY15" fmla="*/ 2312080 h 3162980"/>
              <a:gd name="connsiteX16" fmla="*/ 757237 w 1081087"/>
              <a:gd name="connsiteY16" fmla="*/ 2521630 h 3162980"/>
              <a:gd name="connsiteX17" fmla="*/ 747712 w 1081087"/>
              <a:gd name="connsiteY17" fmla="*/ 2693080 h 3162980"/>
              <a:gd name="connsiteX18" fmla="*/ 595312 w 1081087"/>
              <a:gd name="connsiteY18" fmla="*/ 2807380 h 3162980"/>
              <a:gd name="connsiteX19" fmla="*/ 881062 w 1081087"/>
              <a:gd name="connsiteY19" fmla="*/ 2902630 h 3162980"/>
              <a:gd name="connsiteX20" fmla="*/ 957262 w 1081087"/>
              <a:gd name="connsiteY20" fmla="*/ 2988355 h 3162980"/>
              <a:gd name="connsiteX21" fmla="*/ 1023937 w 1081087"/>
              <a:gd name="connsiteY21" fmla="*/ 2997880 h 3162980"/>
              <a:gd name="connsiteX22" fmla="*/ 928687 w 1081087"/>
              <a:gd name="connsiteY22" fmla="*/ 3026455 h 3162980"/>
              <a:gd name="connsiteX23" fmla="*/ 919162 w 1081087"/>
              <a:gd name="connsiteY23" fmla="*/ 3112180 h 3162980"/>
              <a:gd name="connsiteX24" fmla="*/ 862012 w 1081087"/>
              <a:gd name="connsiteY24" fmla="*/ 3150280 h 3162980"/>
              <a:gd name="connsiteX25" fmla="*/ 852487 w 1081087"/>
              <a:gd name="connsiteY25" fmla="*/ 3150280 h 3162980"/>
              <a:gd name="connsiteX26" fmla="*/ 690562 w 1081087"/>
              <a:gd name="connsiteY26" fmla="*/ 3074080 h 3162980"/>
              <a:gd name="connsiteX27" fmla="*/ 595312 w 1081087"/>
              <a:gd name="connsiteY27" fmla="*/ 2950255 h 3162980"/>
              <a:gd name="connsiteX28" fmla="*/ 538162 w 1081087"/>
              <a:gd name="connsiteY28" fmla="*/ 2893105 h 3162980"/>
              <a:gd name="connsiteX29" fmla="*/ 433387 w 1081087"/>
              <a:gd name="connsiteY29" fmla="*/ 2807380 h 3162980"/>
              <a:gd name="connsiteX30" fmla="*/ 319087 w 1081087"/>
              <a:gd name="connsiteY30" fmla="*/ 2759755 h 3162980"/>
              <a:gd name="connsiteX31" fmla="*/ 271462 w 1081087"/>
              <a:gd name="connsiteY31" fmla="*/ 2578780 h 3162980"/>
              <a:gd name="connsiteX32" fmla="*/ 176212 w 1081087"/>
              <a:gd name="connsiteY32" fmla="*/ 2321605 h 3162980"/>
              <a:gd name="connsiteX33" fmla="*/ 109537 w 1081087"/>
              <a:gd name="connsiteY33" fmla="*/ 2064430 h 3162980"/>
              <a:gd name="connsiteX34" fmla="*/ 80962 w 1081087"/>
              <a:gd name="connsiteY34" fmla="*/ 1912030 h 3162980"/>
              <a:gd name="connsiteX35" fmla="*/ 4762 w 1081087"/>
              <a:gd name="connsiteY35" fmla="*/ 1788205 h 3162980"/>
              <a:gd name="connsiteX36" fmla="*/ 61912 w 1081087"/>
              <a:gd name="connsiteY36" fmla="*/ 1645330 h 3162980"/>
              <a:gd name="connsiteX37" fmla="*/ 4762 w 1081087"/>
              <a:gd name="connsiteY37" fmla="*/ 1473880 h 3162980"/>
              <a:gd name="connsiteX38" fmla="*/ 90487 w 1081087"/>
              <a:gd name="connsiteY38" fmla="*/ 1283380 h 3162980"/>
              <a:gd name="connsiteX39" fmla="*/ 128587 w 1081087"/>
              <a:gd name="connsiteY39" fmla="*/ 1054780 h 3162980"/>
              <a:gd name="connsiteX40" fmla="*/ 300037 w 1081087"/>
              <a:gd name="connsiteY40" fmla="*/ 702355 h 3162980"/>
              <a:gd name="connsiteX41" fmla="*/ 414337 w 1081087"/>
              <a:gd name="connsiteY41" fmla="*/ 340405 h 3162980"/>
              <a:gd name="connsiteX42" fmla="*/ 423862 w 1081087"/>
              <a:gd name="connsiteY42" fmla="*/ 121330 h 3162980"/>
              <a:gd name="connsiteX43" fmla="*/ 433387 w 1081087"/>
              <a:gd name="connsiteY43" fmla="*/ 7030 h 3162980"/>
              <a:gd name="connsiteX44" fmla="*/ 429465 w 1081087"/>
              <a:gd name="connsiteY44" fmla="*/ 7030 h 3162980"/>
              <a:gd name="connsiteX45" fmla="*/ 590830 w 1081087"/>
              <a:gd name="connsiteY45" fmla="*/ 311830 h 3162980"/>
              <a:gd name="connsiteX46" fmla="*/ 780369 w 1081087"/>
              <a:gd name="connsiteY46" fmla="*/ 50574 h 3162980"/>
              <a:gd name="connsiteX47" fmla="*/ 1081087 w 1081087"/>
              <a:gd name="connsiteY47" fmla="*/ 35605 h 3162980"/>
              <a:gd name="connsiteX0" fmla="*/ 1081087 w 1081087"/>
              <a:gd name="connsiteY0" fmla="*/ 183468 h 3310843"/>
              <a:gd name="connsiteX1" fmla="*/ 1004887 w 1081087"/>
              <a:gd name="connsiteY1" fmla="*/ 412068 h 3310843"/>
              <a:gd name="connsiteX2" fmla="*/ 766762 w 1081087"/>
              <a:gd name="connsiteY2" fmla="*/ 688293 h 3310843"/>
              <a:gd name="connsiteX3" fmla="*/ 681037 w 1081087"/>
              <a:gd name="connsiteY3" fmla="*/ 935943 h 3310843"/>
              <a:gd name="connsiteX4" fmla="*/ 528637 w 1081087"/>
              <a:gd name="connsiteY4" fmla="*/ 1164543 h 3310843"/>
              <a:gd name="connsiteX5" fmla="*/ 490537 w 1081087"/>
              <a:gd name="connsiteY5" fmla="*/ 1402668 h 3310843"/>
              <a:gd name="connsiteX6" fmla="*/ 528637 w 1081087"/>
              <a:gd name="connsiteY6" fmla="*/ 1507443 h 3310843"/>
              <a:gd name="connsiteX7" fmla="*/ 500062 w 1081087"/>
              <a:gd name="connsiteY7" fmla="*/ 1669368 h 3310843"/>
              <a:gd name="connsiteX8" fmla="*/ 614362 w 1081087"/>
              <a:gd name="connsiteY8" fmla="*/ 1840818 h 3310843"/>
              <a:gd name="connsiteX9" fmla="*/ 614362 w 1081087"/>
              <a:gd name="connsiteY9" fmla="*/ 1926543 h 3310843"/>
              <a:gd name="connsiteX10" fmla="*/ 642937 w 1081087"/>
              <a:gd name="connsiteY10" fmla="*/ 2040843 h 3310843"/>
              <a:gd name="connsiteX11" fmla="*/ 642937 w 1081087"/>
              <a:gd name="connsiteY11" fmla="*/ 2097993 h 3310843"/>
              <a:gd name="connsiteX12" fmla="*/ 642937 w 1081087"/>
              <a:gd name="connsiteY12" fmla="*/ 2174193 h 3310843"/>
              <a:gd name="connsiteX13" fmla="*/ 681037 w 1081087"/>
              <a:gd name="connsiteY13" fmla="*/ 2212293 h 3310843"/>
              <a:gd name="connsiteX14" fmla="*/ 681037 w 1081087"/>
              <a:gd name="connsiteY14" fmla="*/ 2326593 h 3310843"/>
              <a:gd name="connsiteX15" fmla="*/ 728662 w 1081087"/>
              <a:gd name="connsiteY15" fmla="*/ 2459943 h 3310843"/>
              <a:gd name="connsiteX16" fmla="*/ 757237 w 1081087"/>
              <a:gd name="connsiteY16" fmla="*/ 2669493 h 3310843"/>
              <a:gd name="connsiteX17" fmla="*/ 747712 w 1081087"/>
              <a:gd name="connsiteY17" fmla="*/ 2840943 h 3310843"/>
              <a:gd name="connsiteX18" fmla="*/ 595312 w 1081087"/>
              <a:gd name="connsiteY18" fmla="*/ 2955243 h 3310843"/>
              <a:gd name="connsiteX19" fmla="*/ 881062 w 1081087"/>
              <a:gd name="connsiteY19" fmla="*/ 3050493 h 3310843"/>
              <a:gd name="connsiteX20" fmla="*/ 957262 w 1081087"/>
              <a:gd name="connsiteY20" fmla="*/ 3136218 h 3310843"/>
              <a:gd name="connsiteX21" fmla="*/ 1023937 w 1081087"/>
              <a:gd name="connsiteY21" fmla="*/ 3145743 h 3310843"/>
              <a:gd name="connsiteX22" fmla="*/ 928687 w 1081087"/>
              <a:gd name="connsiteY22" fmla="*/ 3174318 h 3310843"/>
              <a:gd name="connsiteX23" fmla="*/ 919162 w 1081087"/>
              <a:gd name="connsiteY23" fmla="*/ 3260043 h 3310843"/>
              <a:gd name="connsiteX24" fmla="*/ 862012 w 1081087"/>
              <a:gd name="connsiteY24" fmla="*/ 3298143 h 3310843"/>
              <a:gd name="connsiteX25" fmla="*/ 852487 w 1081087"/>
              <a:gd name="connsiteY25" fmla="*/ 3298143 h 3310843"/>
              <a:gd name="connsiteX26" fmla="*/ 690562 w 1081087"/>
              <a:gd name="connsiteY26" fmla="*/ 3221943 h 3310843"/>
              <a:gd name="connsiteX27" fmla="*/ 595312 w 1081087"/>
              <a:gd name="connsiteY27" fmla="*/ 3098118 h 3310843"/>
              <a:gd name="connsiteX28" fmla="*/ 538162 w 1081087"/>
              <a:gd name="connsiteY28" fmla="*/ 3040968 h 3310843"/>
              <a:gd name="connsiteX29" fmla="*/ 433387 w 1081087"/>
              <a:gd name="connsiteY29" fmla="*/ 2955243 h 3310843"/>
              <a:gd name="connsiteX30" fmla="*/ 319087 w 1081087"/>
              <a:gd name="connsiteY30" fmla="*/ 2907618 h 3310843"/>
              <a:gd name="connsiteX31" fmla="*/ 271462 w 1081087"/>
              <a:gd name="connsiteY31" fmla="*/ 2726643 h 3310843"/>
              <a:gd name="connsiteX32" fmla="*/ 176212 w 1081087"/>
              <a:gd name="connsiteY32" fmla="*/ 2469468 h 3310843"/>
              <a:gd name="connsiteX33" fmla="*/ 109537 w 1081087"/>
              <a:gd name="connsiteY33" fmla="*/ 2212293 h 3310843"/>
              <a:gd name="connsiteX34" fmla="*/ 80962 w 1081087"/>
              <a:gd name="connsiteY34" fmla="*/ 2059893 h 3310843"/>
              <a:gd name="connsiteX35" fmla="*/ 4762 w 1081087"/>
              <a:gd name="connsiteY35" fmla="*/ 1936068 h 3310843"/>
              <a:gd name="connsiteX36" fmla="*/ 61912 w 1081087"/>
              <a:gd name="connsiteY36" fmla="*/ 1793193 h 3310843"/>
              <a:gd name="connsiteX37" fmla="*/ 4762 w 1081087"/>
              <a:gd name="connsiteY37" fmla="*/ 1621743 h 3310843"/>
              <a:gd name="connsiteX38" fmla="*/ 90487 w 1081087"/>
              <a:gd name="connsiteY38" fmla="*/ 1431243 h 3310843"/>
              <a:gd name="connsiteX39" fmla="*/ 128587 w 1081087"/>
              <a:gd name="connsiteY39" fmla="*/ 1202643 h 3310843"/>
              <a:gd name="connsiteX40" fmla="*/ 300037 w 1081087"/>
              <a:gd name="connsiteY40" fmla="*/ 850218 h 3310843"/>
              <a:gd name="connsiteX41" fmla="*/ 414337 w 1081087"/>
              <a:gd name="connsiteY41" fmla="*/ 488268 h 3310843"/>
              <a:gd name="connsiteX42" fmla="*/ 423862 w 1081087"/>
              <a:gd name="connsiteY42" fmla="*/ 269193 h 3310843"/>
              <a:gd name="connsiteX43" fmla="*/ 433387 w 1081087"/>
              <a:gd name="connsiteY43" fmla="*/ 154893 h 3310843"/>
              <a:gd name="connsiteX44" fmla="*/ 429465 w 1081087"/>
              <a:gd name="connsiteY44" fmla="*/ 154893 h 3310843"/>
              <a:gd name="connsiteX45" fmla="*/ 590830 w 1081087"/>
              <a:gd name="connsiteY45" fmla="*/ 459693 h 3310843"/>
              <a:gd name="connsiteX46" fmla="*/ 780369 w 1081087"/>
              <a:gd name="connsiteY46" fmla="*/ 46037 h 3310843"/>
              <a:gd name="connsiteX47" fmla="*/ 1081087 w 1081087"/>
              <a:gd name="connsiteY47" fmla="*/ 183468 h 3310843"/>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61231 h 3188606"/>
              <a:gd name="connsiteX1" fmla="*/ 1004887 w 1081087"/>
              <a:gd name="connsiteY1" fmla="*/ 289831 h 3188606"/>
              <a:gd name="connsiteX2" fmla="*/ 766762 w 1081087"/>
              <a:gd name="connsiteY2" fmla="*/ 566056 h 3188606"/>
              <a:gd name="connsiteX3" fmla="*/ 681037 w 1081087"/>
              <a:gd name="connsiteY3" fmla="*/ 813706 h 3188606"/>
              <a:gd name="connsiteX4" fmla="*/ 528637 w 1081087"/>
              <a:gd name="connsiteY4" fmla="*/ 1042306 h 3188606"/>
              <a:gd name="connsiteX5" fmla="*/ 490537 w 1081087"/>
              <a:gd name="connsiteY5" fmla="*/ 1280431 h 3188606"/>
              <a:gd name="connsiteX6" fmla="*/ 528637 w 1081087"/>
              <a:gd name="connsiteY6" fmla="*/ 1385206 h 3188606"/>
              <a:gd name="connsiteX7" fmla="*/ 500062 w 1081087"/>
              <a:gd name="connsiteY7" fmla="*/ 1547131 h 3188606"/>
              <a:gd name="connsiteX8" fmla="*/ 614362 w 1081087"/>
              <a:gd name="connsiteY8" fmla="*/ 1718581 h 3188606"/>
              <a:gd name="connsiteX9" fmla="*/ 614362 w 1081087"/>
              <a:gd name="connsiteY9" fmla="*/ 1804306 h 3188606"/>
              <a:gd name="connsiteX10" fmla="*/ 642937 w 1081087"/>
              <a:gd name="connsiteY10" fmla="*/ 1918606 h 3188606"/>
              <a:gd name="connsiteX11" fmla="*/ 642937 w 1081087"/>
              <a:gd name="connsiteY11" fmla="*/ 1975756 h 3188606"/>
              <a:gd name="connsiteX12" fmla="*/ 642937 w 1081087"/>
              <a:gd name="connsiteY12" fmla="*/ 2051956 h 3188606"/>
              <a:gd name="connsiteX13" fmla="*/ 681037 w 1081087"/>
              <a:gd name="connsiteY13" fmla="*/ 2090056 h 3188606"/>
              <a:gd name="connsiteX14" fmla="*/ 681037 w 1081087"/>
              <a:gd name="connsiteY14" fmla="*/ 2204356 h 3188606"/>
              <a:gd name="connsiteX15" fmla="*/ 728662 w 1081087"/>
              <a:gd name="connsiteY15" fmla="*/ 2337706 h 3188606"/>
              <a:gd name="connsiteX16" fmla="*/ 757237 w 1081087"/>
              <a:gd name="connsiteY16" fmla="*/ 2547256 h 3188606"/>
              <a:gd name="connsiteX17" fmla="*/ 747712 w 1081087"/>
              <a:gd name="connsiteY17" fmla="*/ 2718706 h 3188606"/>
              <a:gd name="connsiteX18" fmla="*/ 595312 w 1081087"/>
              <a:gd name="connsiteY18" fmla="*/ 2833006 h 3188606"/>
              <a:gd name="connsiteX19" fmla="*/ 881062 w 1081087"/>
              <a:gd name="connsiteY19" fmla="*/ 2928256 h 3188606"/>
              <a:gd name="connsiteX20" fmla="*/ 957262 w 1081087"/>
              <a:gd name="connsiteY20" fmla="*/ 3013981 h 3188606"/>
              <a:gd name="connsiteX21" fmla="*/ 1023937 w 1081087"/>
              <a:gd name="connsiteY21" fmla="*/ 3023506 h 3188606"/>
              <a:gd name="connsiteX22" fmla="*/ 928687 w 1081087"/>
              <a:gd name="connsiteY22" fmla="*/ 3052081 h 3188606"/>
              <a:gd name="connsiteX23" fmla="*/ 919162 w 1081087"/>
              <a:gd name="connsiteY23" fmla="*/ 3137806 h 3188606"/>
              <a:gd name="connsiteX24" fmla="*/ 862012 w 1081087"/>
              <a:gd name="connsiteY24" fmla="*/ 3175906 h 3188606"/>
              <a:gd name="connsiteX25" fmla="*/ 852487 w 1081087"/>
              <a:gd name="connsiteY25" fmla="*/ 3175906 h 3188606"/>
              <a:gd name="connsiteX26" fmla="*/ 690562 w 1081087"/>
              <a:gd name="connsiteY26" fmla="*/ 3099706 h 3188606"/>
              <a:gd name="connsiteX27" fmla="*/ 595312 w 1081087"/>
              <a:gd name="connsiteY27" fmla="*/ 2975881 h 3188606"/>
              <a:gd name="connsiteX28" fmla="*/ 538162 w 1081087"/>
              <a:gd name="connsiteY28" fmla="*/ 2918731 h 3188606"/>
              <a:gd name="connsiteX29" fmla="*/ 433387 w 1081087"/>
              <a:gd name="connsiteY29" fmla="*/ 2833006 h 3188606"/>
              <a:gd name="connsiteX30" fmla="*/ 319087 w 1081087"/>
              <a:gd name="connsiteY30" fmla="*/ 2785381 h 3188606"/>
              <a:gd name="connsiteX31" fmla="*/ 271462 w 1081087"/>
              <a:gd name="connsiteY31" fmla="*/ 2604406 h 3188606"/>
              <a:gd name="connsiteX32" fmla="*/ 176212 w 1081087"/>
              <a:gd name="connsiteY32" fmla="*/ 2347231 h 3188606"/>
              <a:gd name="connsiteX33" fmla="*/ 109537 w 1081087"/>
              <a:gd name="connsiteY33" fmla="*/ 2090056 h 3188606"/>
              <a:gd name="connsiteX34" fmla="*/ 80962 w 1081087"/>
              <a:gd name="connsiteY34" fmla="*/ 1937656 h 3188606"/>
              <a:gd name="connsiteX35" fmla="*/ 4762 w 1081087"/>
              <a:gd name="connsiteY35" fmla="*/ 1813831 h 3188606"/>
              <a:gd name="connsiteX36" fmla="*/ 61912 w 1081087"/>
              <a:gd name="connsiteY36" fmla="*/ 1670956 h 3188606"/>
              <a:gd name="connsiteX37" fmla="*/ 4762 w 1081087"/>
              <a:gd name="connsiteY37" fmla="*/ 1499506 h 3188606"/>
              <a:gd name="connsiteX38" fmla="*/ 90487 w 1081087"/>
              <a:gd name="connsiteY38" fmla="*/ 1309006 h 3188606"/>
              <a:gd name="connsiteX39" fmla="*/ 128587 w 1081087"/>
              <a:gd name="connsiteY39" fmla="*/ 1080406 h 3188606"/>
              <a:gd name="connsiteX40" fmla="*/ 300037 w 1081087"/>
              <a:gd name="connsiteY40" fmla="*/ 727981 h 3188606"/>
              <a:gd name="connsiteX41" fmla="*/ 414337 w 1081087"/>
              <a:gd name="connsiteY41" fmla="*/ 366031 h 3188606"/>
              <a:gd name="connsiteX42" fmla="*/ 423862 w 1081087"/>
              <a:gd name="connsiteY42" fmla="*/ 146956 h 3188606"/>
              <a:gd name="connsiteX43" fmla="*/ 433387 w 1081087"/>
              <a:gd name="connsiteY43" fmla="*/ 32656 h 3188606"/>
              <a:gd name="connsiteX44" fmla="*/ 429465 w 1081087"/>
              <a:gd name="connsiteY44" fmla="*/ 32656 h 3188606"/>
              <a:gd name="connsiteX45" fmla="*/ 590830 w 1081087"/>
              <a:gd name="connsiteY45" fmla="*/ 337456 h 3188606"/>
              <a:gd name="connsiteX46" fmla="*/ 780369 w 1081087"/>
              <a:gd name="connsiteY46" fmla="*/ 0 h 3188606"/>
              <a:gd name="connsiteX47" fmla="*/ 1081087 w 1081087"/>
              <a:gd name="connsiteY47" fmla="*/ 61231 h 31886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119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1087" h="3264806">
                <a:moveTo>
                  <a:pt x="1081087" y="137431"/>
                </a:moveTo>
                <a:cubicBezTo>
                  <a:pt x="1069181" y="209662"/>
                  <a:pt x="1057275" y="281894"/>
                  <a:pt x="1004887" y="366031"/>
                </a:cubicBezTo>
                <a:cubicBezTo>
                  <a:pt x="952500" y="450169"/>
                  <a:pt x="820737" y="554944"/>
                  <a:pt x="766762" y="642256"/>
                </a:cubicBezTo>
                <a:cubicBezTo>
                  <a:pt x="712787" y="729568"/>
                  <a:pt x="720724" y="810531"/>
                  <a:pt x="681037" y="889906"/>
                </a:cubicBezTo>
                <a:cubicBezTo>
                  <a:pt x="641350" y="969281"/>
                  <a:pt x="560387" y="1040719"/>
                  <a:pt x="528637" y="1118506"/>
                </a:cubicBezTo>
                <a:cubicBezTo>
                  <a:pt x="496887" y="1196293"/>
                  <a:pt x="490537" y="1299481"/>
                  <a:pt x="490537" y="1356631"/>
                </a:cubicBezTo>
                <a:cubicBezTo>
                  <a:pt x="490537" y="1413781"/>
                  <a:pt x="527050" y="1416956"/>
                  <a:pt x="528637" y="1461406"/>
                </a:cubicBezTo>
                <a:cubicBezTo>
                  <a:pt x="530225" y="1505856"/>
                  <a:pt x="485775" y="1567769"/>
                  <a:pt x="500062" y="1623331"/>
                </a:cubicBezTo>
                <a:cubicBezTo>
                  <a:pt x="514350" y="1678894"/>
                  <a:pt x="595312" y="1751919"/>
                  <a:pt x="614362" y="1794781"/>
                </a:cubicBezTo>
                <a:cubicBezTo>
                  <a:pt x="633412" y="1837644"/>
                  <a:pt x="609600" y="1847169"/>
                  <a:pt x="614362" y="1880506"/>
                </a:cubicBezTo>
                <a:cubicBezTo>
                  <a:pt x="619124" y="1913843"/>
                  <a:pt x="638175" y="1966231"/>
                  <a:pt x="642937" y="1994806"/>
                </a:cubicBezTo>
                <a:cubicBezTo>
                  <a:pt x="647699" y="2023381"/>
                  <a:pt x="642937" y="2051956"/>
                  <a:pt x="642937" y="2051956"/>
                </a:cubicBezTo>
                <a:cubicBezTo>
                  <a:pt x="642937" y="2074181"/>
                  <a:pt x="636587" y="2109106"/>
                  <a:pt x="642937" y="2128156"/>
                </a:cubicBezTo>
                <a:cubicBezTo>
                  <a:pt x="649287" y="2147206"/>
                  <a:pt x="674687" y="2140856"/>
                  <a:pt x="681037" y="2166256"/>
                </a:cubicBezTo>
                <a:cubicBezTo>
                  <a:pt x="687387" y="2191656"/>
                  <a:pt x="673100" y="2239281"/>
                  <a:pt x="681037" y="2280556"/>
                </a:cubicBezTo>
                <a:cubicBezTo>
                  <a:pt x="688974" y="2321831"/>
                  <a:pt x="715962" y="2356756"/>
                  <a:pt x="728662" y="2413906"/>
                </a:cubicBezTo>
                <a:cubicBezTo>
                  <a:pt x="741362" y="2471056"/>
                  <a:pt x="754062" y="2559956"/>
                  <a:pt x="757237" y="2623456"/>
                </a:cubicBezTo>
                <a:cubicBezTo>
                  <a:pt x="760412" y="2686956"/>
                  <a:pt x="774699" y="2747281"/>
                  <a:pt x="747712" y="2794906"/>
                </a:cubicBezTo>
                <a:cubicBezTo>
                  <a:pt x="720725" y="2842531"/>
                  <a:pt x="573087" y="2874281"/>
                  <a:pt x="595312" y="2909206"/>
                </a:cubicBezTo>
                <a:cubicBezTo>
                  <a:pt x="617537" y="2944131"/>
                  <a:pt x="820737" y="2974294"/>
                  <a:pt x="881062" y="3004456"/>
                </a:cubicBezTo>
                <a:cubicBezTo>
                  <a:pt x="941387" y="3034618"/>
                  <a:pt x="933450" y="3074306"/>
                  <a:pt x="957262" y="3090181"/>
                </a:cubicBezTo>
                <a:cubicBezTo>
                  <a:pt x="981075" y="3106056"/>
                  <a:pt x="1028699" y="3093356"/>
                  <a:pt x="1023937" y="3099706"/>
                </a:cubicBezTo>
                <a:cubicBezTo>
                  <a:pt x="1019175" y="3106056"/>
                  <a:pt x="946149" y="3109231"/>
                  <a:pt x="928687" y="3128281"/>
                </a:cubicBezTo>
                <a:cubicBezTo>
                  <a:pt x="911225" y="3147331"/>
                  <a:pt x="930274" y="3193369"/>
                  <a:pt x="919162" y="3214006"/>
                </a:cubicBezTo>
                <a:cubicBezTo>
                  <a:pt x="908050" y="3234643"/>
                  <a:pt x="873124" y="3245756"/>
                  <a:pt x="862012" y="3252106"/>
                </a:cubicBezTo>
                <a:cubicBezTo>
                  <a:pt x="850900" y="3258456"/>
                  <a:pt x="881062" y="3264806"/>
                  <a:pt x="852487" y="3252106"/>
                </a:cubicBezTo>
                <a:cubicBezTo>
                  <a:pt x="823912" y="3239406"/>
                  <a:pt x="733424" y="3209243"/>
                  <a:pt x="690562" y="3175906"/>
                </a:cubicBezTo>
                <a:cubicBezTo>
                  <a:pt x="647700" y="3142569"/>
                  <a:pt x="620712" y="3082244"/>
                  <a:pt x="595312" y="3052081"/>
                </a:cubicBezTo>
                <a:cubicBezTo>
                  <a:pt x="569912" y="3021918"/>
                  <a:pt x="565149" y="3018743"/>
                  <a:pt x="538162" y="2994931"/>
                </a:cubicBezTo>
                <a:cubicBezTo>
                  <a:pt x="511175" y="2971119"/>
                  <a:pt x="469899" y="2931431"/>
                  <a:pt x="433387" y="2909206"/>
                </a:cubicBezTo>
                <a:cubicBezTo>
                  <a:pt x="396875" y="2886981"/>
                  <a:pt x="346074" y="2899681"/>
                  <a:pt x="319087" y="2861581"/>
                </a:cubicBezTo>
                <a:cubicBezTo>
                  <a:pt x="292100" y="2823481"/>
                  <a:pt x="295275" y="2753631"/>
                  <a:pt x="271462" y="2680606"/>
                </a:cubicBezTo>
                <a:cubicBezTo>
                  <a:pt x="247650" y="2607581"/>
                  <a:pt x="203200" y="2509156"/>
                  <a:pt x="176212" y="2423431"/>
                </a:cubicBezTo>
                <a:cubicBezTo>
                  <a:pt x="149225" y="2337706"/>
                  <a:pt x="125412" y="2234518"/>
                  <a:pt x="109537" y="2166256"/>
                </a:cubicBezTo>
                <a:cubicBezTo>
                  <a:pt x="93662" y="2097994"/>
                  <a:pt x="98424" y="2059893"/>
                  <a:pt x="80962" y="2013856"/>
                </a:cubicBezTo>
                <a:cubicBezTo>
                  <a:pt x="63500" y="1967819"/>
                  <a:pt x="7937" y="1934481"/>
                  <a:pt x="4762" y="1890031"/>
                </a:cubicBezTo>
                <a:cubicBezTo>
                  <a:pt x="1587" y="1845581"/>
                  <a:pt x="61912" y="1799543"/>
                  <a:pt x="61912" y="1747156"/>
                </a:cubicBezTo>
                <a:cubicBezTo>
                  <a:pt x="61912" y="1694769"/>
                  <a:pt x="0" y="1636031"/>
                  <a:pt x="4762" y="1575706"/>
                </a:cubicBezTo>
                <a:cubicBezTo>
                  <a:pt x="9525" y="1515381"/>
                  <a:pt x="69850" y="1455056"/>
                  <a:pt x="90487" y="1385206"/>
                </a:cubicBezTo>
                <a:cubicBezTo>
                  <a:pt x="111124" y="1315356"/>
                  <a:pt x="93662" y="1253443"/>
                  <a:pt x="128587" y="1156606"/>
                </a:cubicBezTo>
                <a:cubicBezTo>
                  <a:pt x="163512" y="1059769"/>
                  <a:pt x="252412" y="923243"/>
                  <a:pt x="300037" y="804181"/>
                </a:cubicBezTo>
                <a:cubicBezTo>
                  <a:pt x="347662" y="685119"/>
                  <a:pt x="393700" y="539068"/>
                  <a:pt x="414337" y="442231"/>
                </a:cubicBezTo>
                <a:cubicBezTo>
                  <a:pt x="434974" y="345394"/>
                  <a:pt x="420687" y="278718"/>
                  <a:pt x="423862" y="223156"/>
                </a:cubicBezTo>
                <a:cubicBezTo>
                  <a:pt x="427037" y="167594"/>
                  <a:pt x="432453" y="127906"/>
                  <a:pt x="433387" y="108856"/>
                </a:cubicBezTo>
                <a:cubicBezTo>
                  <a:pt x="477440" y="105681"/>
                  <a:pt x="661941" y="153306"/>
                  <a:pt x="688181" y="204106"/>
                </a:cubicBezTo>
                <a:cubicBezTo>
                  <a:pt x="710651" y="251731"/>
                  <a:pt x="550065" y="434974"/>
                  <a:pt x="590830" y="413656"/>
                </a:cubicBezTo>
                <a:cubicBezTo>
                  <a:pt x="649314" y="420913"/>
                  <a:pt x="711247" y="230584"/>
                  <a:pt x="704169" y="0"/>
                </a:cubicBezTo>
                <a:cubicBezTo>
                  <a:pt x="916507" y="95477"/>
                  <a:pt x="1043667" y="101826"/>
                  <a:pt x="1081087" y="137431"/>
                </a:cubicBezTo>
                <a:close/>
              </a:path>
            </a:pathLst>
          </a:custGeom>
          <a:solidFill>
            <a:schemeClr val="accent5">
              <a:lumMod val="50000"/>
              <a:alpha val="60000"/>
            </a:schemeClr>
          </a:solidFill>
          <a:ln w="508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p:nvSpPr>
        <p:spPr>
          <a:xfrm>
            <a:off x="228600" y="5017970"/>
            <a:ext cx="1461436" cy="1848051"/>
          </a:xfrm>
          <a:custGeom>
            <a:avLst/>
            <a:gdLst>
              <a:gd name="connsiteX0" fmla="*/ 1230429 w 1461436"/>
              <a:gd name="connsiteY0" fmla="*/ 949693 h 1848051"/>
              <a:gd name="connsiteX1" fmla="*/ 1182303 w 1461436"/>
              <a:gd name="connsiteY1" fmla="*/ 680186 h 1848051"/>
              <a:gd name="connsiteX2" fmla="*/ 1268930 w 1461436"/>
              <a:gd name="connsiteY2" fmla="*/ 622434 h 1848051"/>
              <a:gd name="connsiteX3" fmla="*/ 1413309 w 1461436"/>
              <a:gd name="connsiteY3" fmla="*/ 612809 h 1848051"/>
              <a:gd name="connsiteX4" fmla="*/ 1461436 w 1461436"/>
              <a:gd name="connsiteY4" fmla="*/ 497306 h 1848051"/>
              <a:gd name="connsiteX5" fmla="*/ 1413309 w 1461436"/>
              <a:gd name="connsiteY5" fmla="*/ 401053 h 1848051"/>
              <a:gd name="connsiteX6" fmla="*/ 1288181 w 1461436"/>
              <a:gd name="connsiteY6" fmla="*/ 266299 h 1848051"/>
              <a:gd name="connsiteX7" fmla="*/ 1201553 w 1461436"/>
              <a:gd name="connsiteY7" fmla="*/ 73794 h 1848051"/>
              <a:gd name="connsiteX8" fmla="*/ 980172 w 1461436"/>
              <a:gd name="connsiteY8" fmla="*/ 35293 h 1848051"/>
              <a:gd name="connsiteX9" fmla="*/ 893545 w 1461436"/>
              <a:gd name="connsiteY9" fmla="*/ 73794 h 1848051"/>
              <a:gd name="connsiteX10" fmla="*/ 729916 w 1461436"/>
              <a:gd name="connsiteY10" fmla="*/ 35293 h 1848051"/>
              <a:gd name="connsiteX11" fmla="*/ 749166 w 1461436"/>
              <a:gd name="connsiteY11" fmla="*/ 285550 h 1848051"/>
              <a:gd name="connsiteX12" fmla="*/ 614412 w 1461436"/>
              <a:gd name="connsiteY12" fmla="*/ 189297 h 1848051"/>
              <a:gd name="connsiteX13" fmla="*/ 537410 w 1461436"/>
              <a:gd name="connsiteY13" fmla="*/ 352927 h 1848051"/>
              <a:gd name="connsiteX14" fmla="*/ 624038 w 1461436"/>
              <a:gd name="connsiteY14" fmla="*/ 429929 h 1848051"/>
              <a:gd name="connsiteX15" fmla="*/ 537410 w 1461436"/>
              <a:gd name="connsiteY15" fmla="*/ 506931 h 1848051"/>
              <a:gd name="connsiteX16" fmla="*/ 296779 w 1461436"/>
              <a:gd name="connsiteY16" fmla="*/ 526182 h 1848051"/>
              <a:gd name="connsiteX17" fmla="*/ 296779 w 1461436"/>
              <a:gd name="connsiteY17" fmla="*/ 689811 h 1848051"/>
              <a:gd name="connsiteX18" fmla="*/ 306404 w 1461436"/>
              <a:gd name="connsiteY18" fmla="*/ 776438 h 1848051"/>
              <a:gd name="connsiteX19" fmla="*/ 460408 w 1461436"/>
              <a:gd name="connsiteY19" fmla="*/ 949693 h 1848051"/>
              <a:gd name="connsiteX20" fmla="*/ 296779 w 1461436"/>
              <a:gd name="connsiteY20" fmla="*/ 968944 h 1848051"/>
              <a:gd name="connsiteX21" fmla="*/ 113899 w 1461436"/>
              <a:gd name="connsiteY21" fmla="*/ 997819 h 1848051"/>
              <a:gd name="connsiteX22" fmla="*/ 17646 w 1461436"/>
              <a:gd name="connsiteY22" fmla="*/ 1007445 h 1848051"/>
              <a:gd name="connsiteX23" fmla="*/ 219777 w 1461436"/>
              <a:gd name="connsiteY23" fmla="*/ 1122948 h 1848051"/>
              <a:gd name="connsiteX24" fmla="*/ 518160 w 1461436"/>
              <a:gd name="connsiteY24" fmla="*/ 1036321 h 1848051"/>
              <a:gd name="connsiteX25" fmla="*/ 450783 w 1461436"/>
              <a:gd name="connsiteY25" fmla="*/ 1180699 h 1848051"/>
              <a:gd name="connsiteX26" fmla="*/ 585537 w 1461436"/>
              <a:gd name="connsiteY26" fmla="*/ 1113323 h 1848051"/>
              <a:gd name="connsiteX27" fmla="*/ 662539 w 1461436"/>
              <a:gd name="connsiteY27" fmla="*/ 1007445 h 1848051"/>
              <a:gd name="connsiteX28" fmla="*/ 691414 w 1461436"/>
              <a:gd name="connsiteY28" fmla="*/ 1142198 h 1848051"/>
              <a:gd name="connsiteX29" fmla="*/ 864669 w 1461436"/>
              <a:gd name="connsiteY29" fmla="*/ 1094072 h 1848051"/>
              <a:gd name="connsiteX30" fmla="*/ 1086050 w 1461436"/>
              <a:gd name="connsiteY30" fmla="*/ 1286577 h 1848051"/>
              <a:gd name="connsiteX31" fmla="*/ 1172678 w 1461436"/>
              <a:gd name="connsiteY31" fmla="*/ 1575335 h 1848051"/>
              <a:gd name="connsiteX32" fmla="*/ 1201553 w 1461436"/>
              <a:gd name="connsiteY32" fmla="*/ 1767841 h 1848051"/>
              <a:gd name="connsiteX33" fmla="*/ 1220804 w 1461436"/>
              <a:gd name="connsiteY33" fmla="*/ 1825592 h 1848051"/>
              <a:gd name="connsiteX34" fmla="*/ 1374808 w 1461436"/>
              <a:gd name="connsiteY34" fmla="*/ 1777466 h 1848051"/>
              <a:gd name="connsiteX35" fmla="*/ 1288181 w 1461436"/>
              <a:gd name="connsiteY35" fmla="*/ 1402081 h 1848051"/>
              <a:gd name="connsiteX36" fmla="*/ 1143802 w 1461436"/>
              <a:gd name="connsiteY36" fmla="*/ 1238451 h 1848051"/>
              <a:gd name="connsiteX37" fmla="*/ 1182303 w 1461436"/>
              <a:gd name="connsiteY37" fmla="*/ 1103697 h 1848051"/>
              <a:gd name="connsiteX38" fmla="*/ 1230429 w 1461436"/>
              <a:gd name="connsiteY38" fmla="*/ 949693 h 184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61436" h="1848051">
                <a:moveTo>
                  <a:pt x="1230429" y="949693"/>
                </a:moveTo>
                <a:cubicBezTo>
                  <a:pt x="1230429" y="879108"/>
                  <a:pt x="1175886" y="734729"/>
                  <a:pt x="1182303" y="680186"/>
                </a:cubicBezTo>
                <a:cubicBezTo>
                  <a:pt x="1188720" y="625643"/>
                  <a:pt x="1230429" y="633664"/>
                  <a:pt x="1268930" y="622434"/>
                </a:cubicBezTo>
                <a:cubicBezTo>
                  <a:pt x="1307431" y="611205"/>
                  <a:pt x="1381225" y="633664"/>
                  <a:pt x="1413309" y="612809"/>
                </a:cubicBezTo>
                <a:cubicBezTo>
                  <a:pt x="1445393" y="591954"/>
                  <a:pt x="1461436" y="532599"/>
                  <a:pt x="1461436" y="497306"/>
                </a:cubicBezTo>
                <a:cubicBezTo>
                  <a:pt x="1461436" y="462013"/>
                  <a:pt x="1442185" y="439554"/>
                  <a:pt x="1413309" y="401053"/>
                </a:cubicBezTo>
                <a:cubicBezTo>
                  <a:pt x="1384433" y="362552"/>
                  <a:pt x="1323474" y="320842"/>
                  <a:pt x="1288181" y="266299"/>
                </a:cubicBezTo>
                <a:cubicBezTo>
                  <a:pt x="1252888" y="211756"/>
                  <a:pt x="1252888" y="112295"/>
                  <a:pt x="1201553" y="73794"/>
                </a:cubicBezTo>
                <a:cubicBezTo>
                  <a:pt x="1150218" y="35293"/>
                  <a:pt x="1031507" y="35293"/>
                  <a:pt x="980172" y="35293"/>
                </a:cubicBezTo>
                <a:cubicBezTo>
                  <a:pt x="928837" y="35293"/>
                  <a:pt x="935254" y="73794"/>
                  <a:pt x="893545" y="73794"/>
                </a:cubicBezTo>
                <a:cubicBezTo>
                  <a:pt x="851836" y="73794"/>
                  <a:pt x="753979" y="0"/>
                  <a:pt x="729916" y="35293"/>
                </a:cubicBezTo>
                <a:cubicBezTo>
                  <a:pt x="705853" y="70586"/>
                  <a:pt x="768417" y="259883"/>
                  <a:pt x="749166" y="285550"/>
                </a:cubicBezTo>
                <a:cubicBezTo>
                  <a:pt x="729915" y="311217"/>
                  <a:pt x="649704" y="178068"/>
                  <a:pt x="614412" y="189297"/>
                </a:cubicBezTo>
                <a:cubicBezTo>
                  <a:pt x="579120" y="200526"/>
                  <a:pt x="535806" y="312822"/>
                  <a:pt x="537410" y="352927"/>
                </a:cubicBezTo>
                <a:cubicBezTo>
                  <a:pt x="539014" y="393032"/>
                  <a:pt x="624038" y="404262"/>
                  <a:pt x="624038" y="429929"/>
                </a:cubicBezTo>
                <a:cubicBezTo>
                  <a:pt x="624038" y="455596"/>
                  <a:pt x="591953" y="490889"/>
                  <a:pt x="537410" y="506931"/>
                </a:cubicBezTo>
                <a:cubicBezTo>
                  <a:pt x="482867" y="522973"/>
                  <a:pt x="336884" y="495702"/>
                  <a:pt x="296779" y="526182"/>
                </a:cubicBezTo>
                <a:cubicBezTo>
                  <a:pt x="256674" y="556662"/>
                  <a:pt x="295175" y="648102"/>
                  <a:pt x="296779" y="689811"/>
                </a:cubicBezTo>
                <a:cubicBezTo>
                  <a:pt x="298383" y="731520"/>
                  <a:pt x="279133" y="733124"/>
                  <a:pt x="306404" y="776438"/>
                </a:cubicBezTo>
                <a:cubicBezTo>
                  <a:pt x="333675" y="819752"/>
                  <a:pt x="462012" y="917609"/>
                  <a:pt x="460408" y="949693"/>
                </a:cubicBezTo>
                <a:cubicBezTo>
                  <a:pt x="458804" y="981777"/>
                  <a:pt x="354531" y="960923"/>
                  <a:pt x="296779" y="968944"/>
                </a:cubicBezTo>
                <a:cubicBezTo>
                  <a:pt x="239028" y="976965"/>
                  <a:pt x="160421" y="991402"/>
                  <a:pt x="113899" y="997819"/>
                </a:cubicBezTo>
                <a:cubicBezTo>
                  <a:pt x="67377" y="1004236"/>
                  <a:pt x="0" y="986590"/>
                  <a:pt x="17646" y="1007445"/>
                </a:cubicBezTo>
                <a:cubicBezTo>
                  <a:pt x="35292" y="1028300"/>
                  <a:pt x="136358" y="1118135"/>
                  <a:pt x="219777" y="1122948"/>
                </a:cubicBezTo>
                <a:cubicBezTo>
                  <a:pt x="303196" y="1127761"/>
                  <a:pt x="479659" y="1026696"/>
                  <a:pt x="518160" y="1036321"/>
                </a:cubicBezTo>
                <a:cubicBezTo>
                  <a:pt x="556661" y="1045946"/>
                  <a:pt x="439554" y="1167865"/>
                  <a:pt x="450783" y="1180699"/>
                </a:cubicBezTo>
                <a:cubicBezTo>
                  <a:pt x="462012" y="1193533"/>
                  <a:pt x="550244" y="1142199"/>
                  <a:pt x="585537" y="1113323"/>
                </a:cubicBezTo>
                <a:cubicBezTo>
                  <a:pt x="620830" y="1084447"/>
                  <a:pt x="644893" y="1002633"/>
                  <a:pt x="662539" y="1007445"/>
                </a:cubicBezTo>
                <a:cubicBezTo>
                  <a:pt x="680185" y="1012258"/>
                  <a:pt x="657726" y="1127760"/>
                  <a:pt x="691414" y="1142198"/>
                </a:cubicBezTo>
                <a:cubicBezTo>
                  <a:pt x="725102" y="1156636"/>
                  <a:pt x="798896" y="1070009"/>
                  <a:pt x="864669" y="1094072"/>
                </a:cubicBezTo>
                <a:cubicBezTo>
                  <a:pt x="930442" y="1118135"/>
                  <a:pt x="1034715" y="1206367"/>
                  <a:pt x="1086050" y="1286577"/>
                </a:cubicBezTo>
                <a:cubicBezTo>
                  <a:pt x="1137385" y="1366787"/>
                  <a:pt x="1153428" y="1495124"/>
                  <a:pt x="1172678" y="1575335"/>
                </a:cubicBezTo>
                <a:cubicBezTo>
                  <a:pt x="1191929" y="1655546"/>
                  <a:pt x="1193532" y="1726132"/>
                  <a:pt x="1201553" y="1767841"/>
                </a:cubicBezTo>
                <a:cubicBezTo>
                  <a:pt x="1209574" y="1809550"/>
                  <a:pt x="1191928" y="1823988"/>
                  <a:pt x="1220804" y="1825592"/>
                </a:cubicBezTo>
                <a:cubicBezTo>
                  <a:pt x="1249680" y="1827196"/>
                  <a:pt x="1363579" y="1848051"/>
                  <a:pt x="1374808" y="1777466"/>
                </a:cubicBezTo>
                <a:cubicBezTo>
                  <a:pt x="1386037" y="1706881"/>
                  <a:pt x="1326682" y="1491917"/>
                  <a:pt x="1288181" y="1402081"/>
                </a:cubicBezTo>
                <a:cubicBezTo>
                  <a:pt x="1249680" y="1312245"/>
                  <a:pt x="1161448" y="1288182"/>
                  <a:pt x="1143802" y="1238451"/>
                </a:cubicBezTo>
                <a:cubicBezTo>
                  <a:pt x="1126156" y="1188720"/>
                  <a:pt x="1171074" y="1153427"/>
                  <a:pt x="1182303" y="1103697"/>
                </a:cubicBezTo>
                <a:cubicBezTo>
                  <a:pt x="1193532" y="1053967"/>
                  <a:pt x="1230429" y="1020278"/>
                  <a:pt x="1230429" y="949693"/>
                </a:cubicBezTo>
                <a:close/>
              </a:path>
            </a:pathLst>
          </a:custGeom>
          <a:solidFill>
            <a:schemeClr val="accent5">
              <a:lumMod val="50000"/>
              <a:alpha val="60000"/>
            </a:schemeClr>
          </a:solidFill>
          <a:ln w="508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41"/>
          <p:cNvGrpSpPr/>
          <p:nvPr/>
        </p:nvGrpSpPr>
        <p:grpSpPr>
          <a:xfrm>
            <a:off x="2438400" y="2971800"/>
            <a:ext cx="1828800" cy="2209800"/>
            <a:chOff x="2438400" y="2971800"/>
            <a:chExt cx="1828800" cy="2209800"/>
          </a:xfrm>
        </p:grpSpPr>
        <p:sp>
          <p:nvSpPr>
            <p:cNvPr id="77" name="Oval 76"/>
            <p:cNvSpPr/>
            <p:nvPr/>
          </p:nvSpPr>
          <p:spPr>
            <a:xfrm>
              <a:off x="2438400" y="4648200"/>
              <a:ext cx="1676400" cy="533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2971800" y="2971800"/>
              <a:ext cx="1295400" cy="457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p:cNvSpPr txBox="1"/>
          <p:nvPr/>
        </p:nvSpPr>
        <p:spPr>
          <a:xfrm>
            <a:off x="990600" y="4800600"/>
            <a:ext cx="7162800" cy="1015663"/>
          </a:xfrm>
          <a:prstGeom prst="rect">
            <a:avLst/>
          </a:prstGeom>
          <a:solidFill>
            <a:srgbClr val="FFFF00"/>
          </a:solidFill>
          <a:ln>
            <a:solidFill>
              <a:schemeClr val="tx1"/>
            </a:solidFill>
          </a:ln>
        </p:spPr>
        <p:txBody>
          <a:bodyPr wrap="square" rtlCol="0">
            <a:spAutoFit/>
          </a:bodyPr>
          <a:lstStyle/>
          <a:p>
            <a:pPr algn="ctr"/>
            <a:r>
              <a:rPr lang="en-US" sz="6000" b="1" dirty="0" smtClean="0">
                <a:solidFill>
                  <a:schemeClr val="tx1">
                    <a:lumMod val="75000"/>
                    <a:lumOff val="25000"/>
                  </a:schemeClr>
                </a:solidFill>
              </a:rPr>
              <a:t>NEXT YEAR . . .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grpId="0" nodeType="withEffect">
                                  <p:stCondLst>
                                    <p:cond delay="0"/>
                                  </p:stCondLst>
                                  <p:childTnLst>
                                    <p:anim calcmode="lin" valueType="num">
                                      <p:cBhvr>
                                        <p:cTn id="6" dur="1000"/>
                                        <p:tgtEl>
                                          <p:spTgt spid="43"/>
                                        </p:tgtEl>
                                        <p:attrNameLst>
                                          <p:attrName>ppt_w</p:attrName>
                                        </p:attrNameLst>
                                      </p:cBhvr>
                                      <p:tavLst>
                                        <p:tav tm="0">
                                          <p:val>
                                            <p:strVal val="ppt_w"/>
                                          </p:val>
                                        </p:tav>
                                        <p:tav tm="100000">
                                          <p:val>
                                            <p:fltVal val="0"/>
                                          </p:val>
                                        </p:tav>
                                      </p:tavLst>
                                    </p:anim>
                                    <p:anim calcmode="lin" valueType="num">
                                      <p:cBhvr>
                                        <p:cTn id="7" dur="1000"/>
                                        <p:tgtEl>
                                          <p:spTgt spid="43"/>
                                        </p:tgtEl>
                                        <p:attrNameLst>
                                          <p:attrName>ppt_h</p:attrName>
                                        </p:attrNameLst>
                                      </p:cBhvr>
                                      <p:tavLst>
                                        <p:tav tm="0">
                                          <p:val>
                                            <p:strVal val="ppt_h"/>
                                          </p:val>
                                        </p:tav>
                                        <p:tav tm="100000">
                                          <p:val>
                                            <p:fltVal val="0"/>
                                          </p:val>
                                        </p:tav>
                                      </p:tavLst>
                                    </p:anim>
                                    <p:animEffect transition="out" filter="fade">
                                      <p:cBhvr>
                                        <p:cTn id="8" dur="1000"/>
                                        <p:tgtEl>
                                          <p:spTgt spid="43"/>
                                        </p:tgtEl>
                                      </p:cBhvr>
                                    </p:animEffect>
                                    <p:set>
                                      <p:cBhvr>
                                        <p:cTn id="9" dur="1" fill="hold">
                                          <p:stCondLst>
                                            <p:cond delay="999"/>
                                          </p:stCondLst>
                                        </p:cTn>
                                        <p:tgtEl>
                                          <p:spTgt spid="43"/>
                                        </p:tgtEl>
                                        <p:attrNameLst>
                                          <p:attrName>style.visibility</p:attrName>
                                        </p:attrNameLst>
                                      </p:cBhvr>
                                      <p:to>
                                        <p:strVal val="hidden"/>
                                      </p:to>
                                    </p:set>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par>
                                <p:cTn id="19" presetID="53"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fltVal val="0"/>
                                          </p:val>
                                        </p:tav>
                                        <p:tav tm="100000">
                                          <p:val>
                                            <p:strVal val="#ppt_w"/>
                                          </p:val>
                                        </p:tav>
                                      </p:tavLst>
                                    </p:anim>
                                    <p:anim calcmode="lin" valueType="num">
                                      <p:cBhvr>
                                        <p:cTn id="22" dur="1000" fill="hold"/>
                                        <p:tgtEl>
                                          <p:spTgt spid="19"/>
                                        </p:tgtEl>
                                        <p:attrNameLst>
                                          <p:attrName>ppt_h</p:attrName>
                                        </p:attrNameLst>
                                      </p:cBhvr>
                                      <p:tavLst>
                                        <p:tav tm="0">
                                          <p:val>
                                            <p:fltVal val="0"/>
                                          </p:val>
                                        </p:tav>
                                        <p:tav tm="100000">
                                          <p:val>
                                            <p:strVal val="#ppt_h"/>
                                          </p:val>
                                        </p:tav>
                                      </p:tavLst>
                                    </p:anim>
                                    <p:animEffect transition="in" filter="fade">
                                      <p:cBhvr>
                                        <p:cTn id="23" dur="1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xit" presetSubtype="0" fill="hold" nodeType="clickEffect">
                                  <p:stCondLst>
                                    <p:cond delay="0"/>
                                  </p:stCondLst>
                                  <p:childTnLst>
                                    <p:animEffect transition="out" filter="fade">
                                      <p:cBhvr>
                                        <p:cTn id="27" dur="1000"/>
                                        <p:tgtEl>
                                          <p:spTgt spid="12"/>
                                        </p:tgtEl>
                                      </p:cBhvr>
                                    </p:animEffect>
                                    <p:anim calcmode="lin" valueType="num">
                                      <p:cBhvr>
                                        <p:cTn id="28" dur="1000"/>
                                        <p:tgtEl>
                                          <p:spTgt spid="12"/>
                                        </p:tgtEl>
                                        <p:attrNameLst>
                                          <p:attrName>ppt_x</p:attrName>
                                        </p:attrNameLst>
                                      </p:cBhvr>
                                      <p:tavLst>
                                        <p:tav tm="0">
                                          <p:val>
                                            <p:strVal val="ppt_x"/>
                                          </p:val>
                                        </p:tav>
                                        <p:tav tm="100000">
                                          <p:val>
                                            <p:strVal val="ppt_x"/>
                                          </p:val>
                                        </p:tav>
                                      </p:tavLst>
                                    </p:anim>
                                    <p:anim calcmode="lin" valueType="num">
                                      <p:cBhvr>
                                        <p:cTn id="29" dur="1000"/>
                                        <p:tgtEl>
                                          <p:spTgt spid="12"/>
                                        </p:tgtEl>
                                        <p:attrNameLst>
                                          <p:attrName>ppt_y</p:attrName>
                                        </p:attrNameLst>
                                      </p:cBhvr>
                                      <p:tavLst>
                                        <p:tav tm="0">
                                          <p:val>
                                            <p:strVal val="ppt_y"/>
                                          </p:val>
                                        </p:tav>
                                        <p:tav tm="100000">
                                          <p:val>
                                            <p:strVal val="ppt_y-.1"/>
                                          </p:val>
                                        </p:tav>
                                      </p:tavLst>
                                    </p:anim>
                                    <p:set>
                                      <p:cBhvr>
                                        <p:cTn id="30" dur="1" fill="hold">
                                          <p:stCondLst>
                                            <p:cond delay="999"/>
                                          </p:stCondLst>
                                        </p:cTn>
                                        <p:tgtEl>
                                          <p:spTgt spid="12"/>
                                        </p:tgtEl>
                                        <p:attrNameLst>
                                          <p:attrName>style.visibility</p:attrName>
                                        </p:attrNameLst>
                                      </p:cBhvr>
                                      <p:to>
                                        <p:strVal val="hidden"/>
                                      </p:to>
                                    </p:set>
                                  </p:childTnLst>
                                </p:cTn>
                              </p:par>
                              <p:par>
                                <p:cTn id="31" presetID="42" presetClass="exit" presetSubtype="0" fill="hold" nodeType="withEffect">
                                  <p:stCondLst>
                                    <p:cond delay="0"/>
                                  </p:stCondLst>
                                  <p:childTnLst>
                                    <p:animEffect transition="out" filter="fade">
                                      <p:cBhvr>
                                        <p:cTn id="32" dur="1000"/>
                                        <p:tgtEl>
                                          <p:spTgt spid="21"/>
                                        </p:tgtEl>
                                      </p:cBhvr>
                                    </p:animEffect>
                                    <p:anim calcmode="lin" valueType="num">
                                      <p:cBhvr>
                                        <p:cTn id="33" dur="1000"/>
                                        <p:tgtEl>
                                          <p:spTgt spid="21"/>
                                        </p:tgtEl>
                                        <p:attrNameLst>
                                          <p:attrName>ppt_x</p:attrName>
                                        </p:attrNameLst>
                                      </p:cBhvr>
                                      <p:tavLst>
                                        <p:tav tm="0">
                                          <p:val>
                                            <p:strVal val="ppt_x"/>
                                          </p:val>
                                        </p:tav>
                                        <p:tav tm="100000">
                                          <p:val>
                                            <p:strVal val="ppt_x"/>
                                          </p:val>
                                        </p:tav>
                                      </p:tavLst>
                                    </p:anim>
                                    <p:anim calcmode="lin" valueType="num">
                                      <p:cBhvr>
                                        <p:cTn id="34" dur="1000"/>
                                        <p:tgtEl>
                                          <p:spTgt spid="21"/>
                                        </p:tgtEl>
                                        <p:attrNameLst>
                                          <p:attrName>ppt_y</p:attrName>
                                        </p:attrNameLst>
                                      </p:cBhvr>
                                      <p:tavLst>
                                        <p:tav tm="0">
                                          <p:val>
                                            <p:strVal val="ppt_y"/>
                                          </p:val>
                                        </p:tav>
                                        <p:tav tm="100000">
                                          <p:val>
                                            <p:strVal val="ppt_y+.1"/>
                                          </p:val>
                                        </p:tav>
                                      </p:tavLst>
                                    </p:anim>
                                    <p:set>
                                      <p:cBhvr>
                                        <p:cTn id="35" dur="1" fill="hold">
                                          <p:stCondLst>
                                            <p:cond delay="999"/>
                                          </p:stCondLst>
                                        </p:cTn>
                                        <p:tgtEl>
                                          <p:spTgt spid="21"/>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0"/>
                                        <p:tgtEl>
                                          <p:spTgt spid="20"/>
                                        </p:tgtEl>
                                      </p:cBhvr>
                                    </p:animEffect>
                                    <p:set>
                                      <p:cBhvr>
                                        <p:cTn id="38" dur="1" fill="hold">
                                          <p:stCondLst>
                                            <p:cond delay="999"/>
                                          </p:stCondLst>
                                        </p:cTn>
                                        <p:tgtEl>
                                          <p:spTgt spid="20"/>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000"/>
                                        <p:tgtEl>
                                          <p:spTgt spid="19"/>
                                        </p:tgtEl>
                                      </p:cBhvr>
                                    </p:animEffect>
                                    <p:set>
                                      <p:cBhvr>
                                        <p:cTn id="41" dur="1" fill="hold">
                                          <p:stCondLst>
                                            <p:cond delay="999"/>
                                          </p:stCondLst>
                                        </p:cTn>
                                        <p:tgtEl>
                                          <p:spTgt spid="19"/>
                                        </p:tgtEl>
                                        <p:attrNameLst>
                                          <p:attrName>style.visibility</p:attrName>
                                        </p:attrNameLst>
                                      </p:cBhvr>
                                      <p:to>
                                        <p:strVal val="hidden"/>
                                      </p:to>
                                    </p:set>
                                  </p:childTnLst>
                                </p:cTn>
                              </p:par>
                              <p:par>
                                <p:cTn id="42" presetID="42"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29" presetClass="entr" presetSubtype="0" fill="hold" grpId="1" nodeType="afterEffect">
                                  <p:stCondLst>
                                    <p:cond delay="0"/>
                                  </p:stCondLst>
                                  <p:childTnLst>
                                    <p:set>
                                      <p:cBhvr>
                                        <p:cTn id="49" dur="1" fill="hold">
                                          <p:stCondLst>
                                            <p:cond delay="0"/>
                                          </p:stCondLst>
                                        </p:cTn>
                                        <p:tgtEl>
                                          <p:spTgt spid="34"/>
                                        </p:tgtEl>
                                        <p:attrNameLst>
                                          <p:attrName>style.visibility</p:attrName>
                                        </p:attrNameLst>
                                      </p:cBhvr>
                                      <p:to>
                                        <p:strVal val="visible"/>
                                      </p:to>
                                    </p:set>
                                    <p:anim calcmode="lin" valueType="num">
                                      <p:cBhvr>
                                        <p:cTn id="50" dur="1000" fill="hold"/>
                                        <p:tgtEl>
                                          <p:spTgt spid="34"/>
                                        </p:tgtEl>
                                        <p:attrNameLst>
                                          <p:attrName>ppt_x</p:attrName>
                                        </p:attrNameLst>
                                      </p:cBhvr>
                                      <p:tavLst>
                                        <p:tav tm="0">
                                          <p:val>
                                            <p:strVal val="#ppt_x-.2"/>
                                          </p:val>
                                        </p:tav>
                                        <p:tav tm="100000">
                                          <p:val>
                                            <p:strVal val="#ppt_x"/>
                                          </p:val>
                                        </p:tav>
                                      </p:tavLst>
                                    </p:anim>
                                    <p:anim calcmode="lin" valueType="num">
                                      <p:cBhvr>
                                        <p:cTn id="51" dur="1000" fill="hold"/>
                                        <p:tgtEl>
                                          <p:spTgt spid="34"/>
                                        </p:tgtEl>
                                        <p:attrNameLst>
                                          <p:attrName>ppt_y</p:attrName>
                                        </p:attrNameLst>
                                      </p:cBhvr>
                                      <p:tavLst>
                                        <p:tav tm="0">
                                          <p:val>
                                            <p:strVal val="#ppt_y"/>
                                          </p:val>
                                        </p:tav>
                                        <p:tav tm="100000">
                                          <p:val>
                                            <p:strVal val="#ppt_y"/>
                                          </p:val>
                                        </p:tav>
                                      </p:tavLst>
                                    </p:anim>
                                    <p:animEffect transition="in" filter="wipe(right)" prLst="gradientSize: 0.1">
                                      <p:cBhvr>
                                        <p:cTn id="52" dur="1000"/>
                                        <p:tgtEl>
                                          <p:spTgt spid="34"/>
                                        </p:tgtEl>
                                      </p:cBhvr>
                                    </p:animEffect>
                                  </p:childTnLst>
                                </p:cTn>
                              </p:par>
                              <p:par>
                                <p:cTn id="53" presetID="29" presetClass="entr" presetSubtype="0" fill="hold" grpId="1" nodeType="with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p:cTn id="55" dur="1000" fill="hold"/>
                                        <p:tgtEl>
                                          <p:spTgt spid="35"/>
                                        </p:tgtEl>
                                        <p:attrNameLst>
                                          <p:attrName>ppt_x</p:attrName>
                                        </p:attrNameLst>
                                      </p:cBhvr>
                                      <p:tavLst>
                                        <p:tav tm="0">
                                          <p:val>
                                            <p:strVal val="#ppt_x-.2"/>
                                          </p:val>
                                        </p:tav>
                                        <p:tav tm="100000">
                                          <p:val>
                                            <p:strVal val="#ppt_x"/>
                                          </p:val>
                                        </p:tav>
                                      </p:tavLst>
                                    </p:anim>
                                    <p:anim calcmode="lin" valueType="num">
                                      <p:cBhvr>
                                        <p:cTn id="56" dur="1000" fill="hold"/>
                                        <p:tgtEl>
                                          <p:spTgt spid="35"/>
                                        </p:tgtEl>
                                        <p:attrNameLst>
                                          <p:attrName>ppt_y</p:attrName>
                                        </p:attrNameLst>
                                      </p:cBhvr>
                                      <p:tavLst>
                                        <p:tav tm="0">
                                          <p:val>
                                            <p:strVal val="#ppt_y"/>
                                          </p:val>
                                        </p:tav>
                                        <p:tav tm="100000">
                                          <p:val>
                                            <p:strVal val="#ppt_y"/>
                                          </p:val>
                                        </p:tav>
                                      </p:tavLst>
                                    </p:anim>
                                    <p:animEffect transition="in" filter="wipe(right)" prLst="gradientSize: 0.1">
                                      <p:cBhvr>
                                        <p:cTn id="57" dur="10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left)">
                                      <p:cBhvr>
                                        <p:cTn id="62" dur="1000"/>
                                        <p:tgtEl>
                                          <p:spTgt spid="36"/>
                                        </p:tgtEl>
                                      </p:cBhvr>
                                    </p:animEffect>
                                  </p:childTnLst>
                                </p:cTn>
                              </p:par>
                              <p:par>
                                <p:cTn id="63" presetID="22" presetClass="entr" presetSubtype="8"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wipe(left)">
                                      <p:cBhvr>
                                        <p:cTn id="65" dur="1000"/>
                                        <p:tgtEl>
                                          <p:spTgt spid="37"/>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mph" presetSubtype="0" fill="hold" nodeType="clickEffect">
                                  <p:stCondLst>
                                    <p:cond delay="0"/>
                                  </p:stCondLst>
                                  <p:childTnLst>
                                    <p:animScale>
                                      <p:cBhvr>
                                        <p:cTn id="69" dur="1000" fill="hold"/>
                                        <p:tgtEl>
                                          <p:spTgt spid="36"/>
                                        </p:tgtEl>
                                      </p:cBhvr>
                                      <p:by x="150000" y="150000"/>
                                    </p:animScale>
                                  </p:childTnLst>
                                </p:cTn>
                              </p:par>
                              <p:par>
                                <p:cTn id="70" presetID="63" presetClass="path" presetSubtype="0" accel="50000" decel="50000" fill="hold" nodeType="withEffect">
                                  <p:stCondLst>
                                    <p:cond delay="0"/>
                                  </p:stCondLst>
                                  <p:childTnLst>
                                    <p:animMotion origin="layout" path="M -3.33333E-6 1.90751E-6 L 0.675 0.08231 " pathEditMode="relative" rAng="0" ptsTypes="AA">
                                      <p:cBhvr>
                                        <p:cTn id="71" dur="1000" fill="hold"/>
                                        <p:tgtEl>
                                          <p:spTgt spid="36"/>
                                        </p:tgtEl>
                                        <p:attrNameLst>
                                          <p:attrName>ppt_x</p:attrName>
                                          <p:attrName>ppt_y</p:attrName>
                                        </p:attrNameLst>
                                      </p:cBhvr>
                                      <p:rCtr x="338" y="41"/>
                                    </p:animMotion>
                                  </p:childTnLst>
                                </p:cTn>
                              </p:par>
                              <p:par>
                                <p:cTn id="72" presetID="6" presetClass="emph" presetSubtype="0" fill="hold" nodeType="withEffect">
                                  <p:stCondLst>
                                    <p:cond delay="0"/>
                                  </p:stCondLst>
                                  <p:childTnLst>
                                    <p:animScale>
                                      <p:cBhvr>
                                        <p:cTn id="73" dur="1000" fill="hold"/>
                                        <p:tgtEl>
                                          <p:spTgt spid="37"/>
                                        </p:tgtEl>
                                      </p:cBhvr>
                                      <p:by x="150000" y="150000"/>
                                    </p:animScale>
                                  </p:childTnLst>
                                </p:cTn>
                              </p:par>
                              <p:par>
                                <p:cTn id="74" presetID="63" presetClass="path" presetSubtype="0" accel="50000" decel="50000" fill="hold" nodeType="withEffect">
                                  <p:stCondLst>
                                    <p:cond delay="0"/>
                                  </p:stCondLst>
                                  <p:childTnLst>
                                    <p:animMotion origin="layout" path="M -3.61111E-6 3.21775E-6 L 0.2165 -0.31623 " pathEditMode="relative" rAng="0" ptsTypes="AA">
                                      <p:cBhvr>
                                        <p:cTn id="75" dur="1000" fill="hold"/>
                                        <p:tgtEl>
                                          <p:spTgt spid="37"/>
                                        </p:tgtEl>
                                        <p:attrNameLst>
                                          <p:attrName>ppt_x</p:attrName>
                                          <p:attrName>ppt_y</p:attrName>
                                        </p:attrNameLst>
                                      </p:cBhvr>
                                      <p:rCtr x="108" y="-158"/>
                                    </p:animMotion>
                                  </p:childTnLst>
                                </p:cTn>
                              </p:par>
                              <p:par>
                                <p:cTn id="76" presetID="10" presetClass="exit" presetSubtype="0" fill="hold" grpId="0" nodeType="withEffect">
                                  <p:stCondLst>
                                    <p:cond delay="0"/>
                                  </p:stCondLst>
                                  <p:childTnLst>
                                    <p:animEffect transition="out" filter="fade">
                                      <p:cBhvr>
                                        <p:cTn id="77" dur="1000"/>
                                        <p:tgtEl>
                                          <p:spTgt spid="34"/>
                                        </p:tgtEl>
                                      </p:cBhvr>
                                    </p:animEffect>
                                    <p:set>
                                      <p:cBhvr>
                                        <p:cTn id="78" dur="1" fill="hold">
                                          <p:stCondLst>
                                            <p:cond delay="999"/>
                                          </p:stCondLst>
                                        </p:cTn>
                                        <p:tgtEl>
                                          <p:spTgt spid="34"/>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1000"/>
                                        <p:tgtEl>
                                          <p:spTgt spid="35"/>
                                        </p:tgtEl>
                                      </p:cBhvr>
                                    </p:animEffect>
                                    <p:set>
                                      <p:cBhvr>
                                        <p:cTn id="81" dur="1" fill="hold">
                                          <p:stCondLst>
                                            <p:cond delay="999"/>
                                          </p:stCondLst>
                                        </p:cTn>
                                        <p:tgtEl>
                                          <p:spTgt spid="35"/>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1000"/>
                                        <p:tgtEl>
                                          <p:spTgt spid="2"/>
                                        </p:tgtEl>
                                      </p:cBhvr>
                                    </p:animEffect>
                                    <p:set>
                                      <p:cBhvr>
                                        <p:cTn id="84" dur="1" fill="hold">
                                          <p:stCondLst>
                                            <p:cond delay="999"/>
                                          </p:stCondLst>
                                        </p:cTn>
                                        <p:tgtEl>
                                          <p:spTgt spid="2"/>
                                        </p:tgtEl>
                                        <p:attrNameLst>
                                          <p:attrName>style.visibility</p:attrName>
                                        </p:attrNameLst>
                                      </p:cBhvr>
                                      <p:to>
                                        <p:strVal val="hidden"/>
                                      </p:to>
                                    </p:set>
                                  </p:childTnLst>
                                </p:cTn>
                              </p:par>
                              <p:par>
                                <p:cTn id="85" presetID="10" presetClass="entr" presetSubtype="0"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animEffect transition="in" filter="fade">
                                      <p:cBhvr>
                                        <p:cTn id="87" dur="1000"/>
                                        <p:tgtEl>
                                          <p:spTgt spid="51"/>
                                        </p:tgtEl>
                                      </p:cBhvr>
                                    </p:animEffect>
                                  </p:childTnLst>
                                </p:cTn>
                              </p:par>
                              <p:par>
                                <p:cTn id="88" presetID="10" presetClass="exit" presetSubtype="0" fill="hold" nodeType="withEffect">
                                  <p:stCondLst>
                                    <p:cond delay="500"/>
                                  </p:stCondLst>
                                  <p:childTnLst>
                                    <p:animEffect transition="out" filter="fade">
                                      <p:cBhvr>
                                        <p:cTn id="89" dur="1000"/>
                                        <p:tgtEl>
                                          <p:spTgt spid="36"/>
                                        </p:tgtEl>
                                      </p:cBhvr>
                                    </p:animEffect>
                                    <p:set>
                                      <p:cBhvr>
                                        <p:cTn id="90" dur="1" fill="hold">
                                          <p:stCondLst>
                                            <p:cond delay="999"/>
                                          </p:stCondLst>
                                        </p:cTn>
                                        <p:tgtEl>
                                          <p:spTgt spid="36"/>
                                        </p:tgtEl>
                                        <p:attrNameLst>
                                          <p:attrName>style.visibility</p:attrName>
                                        </p:attrNameLst>
                                      </p:cBhvr>
                                      <p:to>
                                        <p:strVal val="hidden"/>
                                      </p:to>
                                    </p:set>
                                  </p:childTnLst>
                                </p:cTn>
                              </p:par>
                              <p:par>
                                <p:cTn id="91" presetID="10" presetClass="exit" presetSubtype="0" fill="hold" nodeType="withEffect">
                                  <p:stCondLst>
                                    <p:cond delay="500"/>
                                  </p:stCondLst>
                                  <p:childTnLst>
                                    <p:animEffect transition="out" filter="fade">
                                      <p:cBhvr>
                                        <p:cTn id="92" dur="1000"/>
                                        <p:tgtEl>
                                          <p:spTgt spid="37"/>
                                        </p:tgtEl>
                                      </p:cBhvr>
                                    </p:animEffect>
                                    <p:set>
                                      <p:cBhvr>
                                        <p:cTn id="93" dur="1" fill="hold">
                                          <p:stCondLst>
                                            <p:cond delay="999"/>
                                          </p:stCondLst>
                                        </p:cTn>
                                        <p:tgtEl>
                                          <p:spTgt spid="37"/>
                                        </p:tgtEl>
                                        <p:attrNameLst>
                                          <p:attrName>style.visibility</p:attrName>
                                        </p:attrNameLst>
                                      </p:cBhvr>
                                      <p:to>
                                        <p:strVal val="hidden"/>
                                      </p:to>
                                    </p:set>
                                  </p:childTnLst>
                                </p:cTn>
                              </p:par>
                              <p:par>
                                <p:cTn id="94" presetID="10" presetClass="entr" presetSubtype="0" fill="hold" nodeType="withEffect">
                                  <p:stCondLst>
                                    <p:cond delay="500"/>
                                  </p:stCondLst>
                                  <p:childTnLst>
                                    <p:set>
                                      <p:cBhvr>
                                        <p:cTn id="95" dur="1" fill="hold">
                                          <p:stCondLst>
                                            <p:cond delay="0"/>
                                          </p:stCondLst>
                                        </p:cTn>
                                        <p:tgtEl>
                                          <p:spTgt spid="95233"/>
                                        </p:tgtEl>
                                        <p:attrNameLst>
                                          <p:attrName>style.visibility</p:attrName>
                                        </p:attrNameLst>
                                      </p:cBhvr>
                                      <p:to>
                                        <p:strVal val="visible"/>
                                      </p:to>
                                    </p:set>
                                    <p:animEffect transition="in" filter="fade">
                                      <p:cBhvr>
                                        <p:cTn id="96" dur="1000"/>
                                        <p:tgtEl>
                                          <p:spTgt spid="95233"/>
                                        </p:tgtEl>
                                      </p:cBhvr>
                                    </p:animEffect>
                                  </p:childTnLst>
                                </p:cTn>
                              </p:par>
                              <p:par>
                                <p:cTn id="97" presetID="10" presetClass="entr" presetSubtype="0" fill="hold" nodeType="withEffect">
                                  <p:stCondLst>
                                    <p:cond delay="500"/>
                                  </p:stCondLst>
                                  <p:childTnLst>
                                    <p:set>
                                      <p:cBhvr>
                                        <p:cTn id="98" dur="1" fill="hold">
                                          <p:stCondLst>
                                            <p:cond delay="0"/>
                                          </p:stCondLst>
                                        </p:cTn>
                                        <p:tgtEl>
                                          <p:spTgt spid="38"/>
                                        </p:tgtEl>
                                        <p:attrNameLst>
                                          <p:attrName>style.visibility</p:attrName>
                                        </p:attrNameLst>
                                      </p:cBhvr>
                                      <p:to>
                                        <p:strVal val="visible"/>
                                      </p:to>
                                    </p:set>
                                    <p:animEffect transition="in" filter="fade">
                                      <p:cBhvr>
                                        <p:cTn id="99" dur="1000"/>
                                        <p:tgtEl>
                                          <p:spTgt spid="38"/>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5"/>
                                        </p:tgtEl>
                                        <p:attrNameLst>
                                          <p:attrName>style.visibility</p:attrName>
                                        </p:attrNameLst>
                                      </p:cBhvr>
                                      <p:to>
                                        <p:strVal val="visible"/>
                                      </p:to>
                                    </p:set>
                                    <p:animEffect transition="in" filter="wipe(up)">
                                      <p:cBhvr>
                                        <p:cTn id="104" dur="2000"/>
                                        <p:tgtEl>
                                          <p:spTgt spid="5"/>
                                        </p:tgtEl>
                                      </p:cBhvr>
                                    </p:animEffect>
                                  </p:childTnLst>
                                </p:cTn>
                              </p:par>
                            </p:childTnLst>
                          </p:cTn>
                        </p:par>
                        <p:par>
                          <p:cTn id="105" fill="hold">
                            <p:stCondLst>
                              <p:cond delay="2000"/>
                            </p:stCondLst>
                            <p:childTnLst>
                              <p:par>
                                <p:cTn id="106" presetID="22" presetClass="entr" presetSubtype="1" fill="hold" nodeType="afterEffect">
                                  <p:stCondLst>
                                    <p:cond delay="0"/>
                                  </p:stCondLst>
                                  <p:childTnLst>
                                    <p:set>
                                      <p:cBhvr>
                                        <p:cTn id="107" dur="1" fill="hold">
                                          <p:stCondLst>
                                            <p:cond delay="0"/>
                                          </p:stCondLst>
                                        </p:cTn>
                                        <p:tgtEl>
                                          <p:spTgt spid="6"/>
                                        </p:tgtEl>
                                        <p:attrNameLst>
                                          <p:attrName>style.visibility</p:attrName>
                                        </p:attrNameLst>
                                      </p:cBhvr>
                                      <p:to>
                                        <p:strVal val="visible"/>
                                      </p:to>
                                    </p:set>
                                    <p:animEffect transition="in" filter="wipe(up)">
                                      <p:cBhvr>
                                        <p:cTn id="10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09" fill="hold" display="0">
                  <p:stCondLst>
                    <p:cond delay="indefinite"/>
                  </p:stCondLst>
                  <p:endCondLst>
                    <p:cond evt="onNext" delay="0">
                      <p:tgtEl>
                        <p:sldTgt/>
                      </p:tgtEl>
                    </p:cond>
                    <p:cond evt="onPrev" delay="0">
                      <p:tgtEl>
                        <p:sldTgt/>
                      </p:tgtEl>
                    </p:cond>
                    <p:cond evt="onStopAudio" delay="0">
                      <p:tgtEl>
                        <p:sldTgt/>
                      </p:tgtEl>
                    </p:cond>
                  </p:endCondLst>
                </p:cTn>
                <p:tgtEl>
                  <p:spTgt spid="27"/>
                </p:tgtEl>
              </p:cMediaNode>
            </p:audio>
          </p:childTnLst>
        </p:cTn>
      </p:par>
    </p:tnLst>
    <p:bldLst>
      <p:bldP spid="19" grpId="0"/>
      <p:bldP spid="19" grpId="1"/>
      <p:bldP spid="12" grpId="0"/>
      <p:bldP spid="21" grpId="0"/>
      <p:bldP spid="51" grpId="0" animBg="1"/>
      <p:bldP spid="34" grpId="0" animBg="1"/>
      <p:bldP spid="34" grpId="1" animBg="1"/>
      <p:bldP spid="35" grpId="0" animBg="1"/>
      <p:bldP spid="35" grpId="1" animBg="1"/>
      <p:bldP spid="4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3276600"/>
            <a:ext cx="9144000" cy="1323439"/>
          </a:xfrm>
          <a:prstGeom prst="rect">
            <a:avLst/>
          </a:prstGeom>
          <a:noFill/>
          <a:ln w="9525">
            <a:noFill/>
            <a:miter lim="800000"/>
            <a:headEnd/>
            <a:tailEnd/>
          </a:ln>
        </p:spPr>
        <p:txBody>
          <a:bodyPr wrap="square">
            <a:spAutoFit/>
          </a:bodyPr>
          <a:lstStyle/>
          <a:p>
            <a:pPr marL="225425" indent="-225425" algn="ctr" fontAlgn="auto">
              <a:spcBef>
                <a:spcPts val="0"/>
              </a:spcBef>
              <a:spcAft>
                <a:spcPts val="0"/>
              </a:spcAft>
              <a:defRPr/>
            </a:pPr>
            <a:endParaRPr lang="en-US" sz="4000" b="1" dirty="0" smtClean="0">
              <a:solidFill>
                <a:srgbClr val="FFFF00"/>
              </a:solidFill>
              <a:effectLst>
                <a:outerShdw blurRad="38100" dist="38100" dir="2700000" algn="tl">
                  <a:srgbClr val="000000">
                    <a:alpha val="43137"/>
                  </a:srgbClr>
                </a:outerShdw>
              </a:effectLst>
              <a:latin typeface="Corbel" pitchFamily="34" charset="0"/>
              <a:cs typeface="+mn-cs"/>
            </a:endParaRPr>
          </a:p>
          <a:p>
            <a:pPr marL="225425" indent="-225425" algn="ctr" fontAlgn="auto">
              <a:spcBef>
                <a:spcPts val="0"/>
              </a:spcBef>
              <a:spcAft>
                <a:spcPts val="0"/>
              </a:spcAft>
              <a:defRPr/>
            </a:pPr>
            <a:r>
              <a:rPr lang="en-US" sz="4000" b="1" dirty="0" smtClean="0">
                <a:effectLst>
                  <a:outerShdw blurRad="38100" dist="38100" dir="2700000" algn="tl">
                    <a:srgbClr val="000000">
                      <a:alpha val="43137"/>
                    </a:srgbClr>
                  </a:outerShdw>
                </a:effectLst>
                <a:latin typeface="Corbel" pitchFamily="34" charset="0"/>
                <a:cs typeface="+mn-cs"/>
              </a:rPr>
              <a:t>All </a:t>
            </a:r>
            <a:r>
              <a:rPr lang="en-US" sz="4000" b="1" dirty="0">
                <a:effectLst>
                  <a:outerShdw blurRad="38100" dist="38100" dir="2700000" algn="tl">
                    <a:srgbClr val="000000">
                      <a:alpha val="43137"/>
                    </a:srgbClr>
                  </a:outerShdw>
                </a:effectLst>
                <a:latin typeface="Corbel" pitchFamily="34" charset="0"/>
                <a:cs typeface="+mn-cs"/>
              </a:rPr>
              <a:t>class material </a:t>
            </a:r>
            <a:r>
              <a:rPr lang="en-US" sz="4000" b="1" dirty="0" smtClean="0">
                <a:effectLst>
                  <a:outerShdw blurRad="38100" dist="38100" dir="2700000" algn="tl">
                    <a:srgbClr val="000000">
                      <a:alpha val="43137"/>
                    </a:srgbClr>
                  </a:outerShdw>
                </a:effectLst>
                <a:latin typeface="Corbel" pitchFamily="34" charset="0"/>
                <a:cs typeface="+mn-cs"/>
              </a:rPr>
              <a:t>is on our website</a:t>
            </a:r>
          </a:p>
        </p:txBody>
      </p:sp>
      <p:sp>
        <p:nvSpPr>
          <p:cNvPr id="3" name="TextBox 4"/>
          <p:cNvSpPr txBox="1">
            <a:spLocks noChangeArrowheads="1"/>
          </p:cNvSpPr>
          <p:nvPr/>
        </p:nvSpPr>
        <p:spPr bwMode="auto">
          <a:xfrm>
            <a:off x="0" y="3200400"/>
            <a:ext cx="9144000" cy="677863"/>
          </a:xfrm>
          <a:prstGeom prst="rect">
            <a:avLst/>
          </a:prstGeom>
          <a:solidFill>
            <a:srgbClr val="FFFF00"/>
          </a:solidFill>
          <a:ln w="9525">
            <a:solidFill>
              <a:schemeClr val="bg1"/>
            </a:solidFill>
            <a:miter lim="800000"/>
            <a:headEnd/>
            <a:tailEnd/>
          </a:ln>
        </p:spPr>
        <p:txBody>
          <a:bodyPr>
            <a:spAutoFit/>
          </a:bodyPr>
          <a:lstStyle/>
          <a:p>
            <a:pPr algn="ctr"/>
            <a:r>
              <a:rPr lang="en-US" sz="3800" b="1" dirty="0">
                <a:latin typeface="Calibri" pitchFamily="34" charset="0"/>
              </a:rPr>
              <a:t>WANT TO SEE MORE…</a:t>
            </a:r>
          </a:p>
        </p:txBody>
      </p:sp>
      <p:grpSp>
        <p:nvGrpSpPr>
          <p:cNvPr id="4" name="Group 45"/>
          <p:cNvGrpSpPr>
            <a:grpSpLocks noChangeAspect="1"/>
          </p:cNvGrpSpPr>
          <p:nvPr/>
        </p:nvGrpSpPr>
        <p:grpSpPr>
          <a:xfrm>
            <a:off x="6639498" y="912737"/>
            <a:ext cx="2438400" cy="1678063"/>
            <a:chOff x="4495800" y="1676400"/>
            <a:chExt cx="3810000" cy="2621973"/>
          </a:xfrm>
        </p:grpSpPr>
        <p:pic>
          <p:nvPicPr>
            <p:cNvPr id="5" name="Picture 4" descr="christmas photo.jpg"/>
            <p:cNvPicPr>
              <a:picLocks noChangeAspect="1"/>
            </p:cNvPicPr>
            <p:nvPr/>
          </p:nvPicPr>
          <p:blipFill>
            <a:blip r:embed="rId2" cstate="print"/>
            <a:srcRect l="48842" t="5539" r="25675" b="48669"/>
            <a:stretch>
              <a:fillRect/>
            </a:stretch>
          </p:blipFill>
          <p:spPr>
            <a:xfrm>
              <a:off x="6096000" y="1676400"/>
              <a:ext cx="2209800" cy="2621973"/>
            </a:xfrm>
            <a:prstGeom prst="rect">
              <a:avLst/>
            </a:prstGeom>
            <a:ln w="50800">
              <a:noFill/>
            </a:ln>
          </p:spPr>
        </p:pic>
        <p:pic>
          <p:nvPicPr>
            <p:cNvPr id="6" name="Picture 5" descr="christmas photo.jpg"/>
            <p:cNvPicPr>
              <a:picLocks noChangeAspect="1"/>
            </p:cNvPicPr>
            <p:nvPr/>
          </p:nvPicPr>
          <p:blipFill>
            <a:blip r:embed="rId2" cstate="print"/>
            <a:srcRect l="18965" t="5539" r="58188" b="49213"/>
            <a:stretch>
              <a:fillRect/>
            </a:stretch>
          </p:blipFill>
          <p:spPr>
            <a:xfrm>
              <a:off x="4495800" y="1676400"/>
              <a:ext cx="1981200" cy="2590800"/>
            </a:xfrm>
            <a:prstGeom prst="rect">
              <a:avLst/>
            </a:prstGeom>
            <a:ln w="50800">
              <a:noFill/>
            </a:ln>
          </p:spPr>
        </p:pic>
        <p:sp>
          <p:nvSpPr>
            <p:cNvPr id="7" name="Rectangle 6"/>
            <p:cNvSpPr/>
            <p:nvPr/>
          </p:nvSpPr>
          <p:spPr>
            <a:xfrm>
              <a:off x="4495800" y="1676400"/>
              <a:ext cx="3810000" cy="2590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3523562" y="1182676"/>
            <a:ext cx="3111818" cy="830997"/>
          </a:xfrm>
          <a:prstGeom prst="rect">
            <a:avLst/>
          </a:prstGeom>
          <a:noFill/>
        </p:spPr>
        <p:txBody>
          <a:bodyPr wrap="square" rtlCol="0">
            <a:spAutoFit/>
          </a:bodyPr>
          <a:lstStyle/>
          <a:p>
            <a:pPr algn="r"/>
            <a:r>
              <a:rPr lang="en-US" sz="2400" b="1" dirty="0" smtClean="0"/>
              <a:t>Sandi &amp; Rocky</a:t>
            </a:r>
          </a:p>
          <a:p>
            <a:pPr algn="r"/>
            <a:r>
              <a:rPr lang="en-US" sz="2400" b="1" dirty="0" smtClean="0"/>
              <a:t>The Vagabonds</a:t>
            </a:r>
            <a:endParaRPr lang="en-US" sz="2400" b="1" dirty="0"/>
          </a:p>
        </p:txBody>
      </p:sp>
      <p:sp>
        <p:nvSpPr>
          <p:cNvPr id="9" name="TextBox 8"/>
          <p:cNvSpPr txBox="1"/>
          <p:nvPr/>
        </p:nvSpPr>
        <p:spPr>
          <a:xfrm>
            <a:off x="0" y="0"/>
            <a:ext cx="9144000" cy="707886"/>
          </a:xfrm>
          <a:prstGeom prst="rect">
            <a:avLst/>
          </a:prstGeom>
          <a:solidFill>
            <a:srgbClr val="FFFF00"/>
          </a:solidFill>
          <a:ln w="50800">
            <a:solidFill>
              <a:schemeClr val="tx1"/>
            </a:solidFill>
          </a:ln>
        </p:spPr>
        <p:txBody>
          <a:bodyPr wrap="square" rtlCol="0">
            <a:spAutoFit/>
          </a:bodyPr>
          <a:lstStyle/>
          <a:p>
            <a:pPr algn="ctr"/>
            <a:r>
              <a:rPr lang="en-US" sz="4000" b="1" dirty="0" smtClean="0"/>
              <a:t>WEBSITE:  www.VagabondGeology.com</a:t>
            </a:r>
          </a:p>
        </p:txBody>
      </p:sp>
      <p:sp>
        <p:nvSpPr>
          <p:cNvPr id="10" name="Freeform 9"/>
          <p:cNvSpPr/>
          <p:nvPr/>
        </p:nvSpPr>
        <p:spPr>
          <a:xfrm rot="625202">
            <a:off x="3409836" y="905118"/>
            <a:ext cx="3824905" cy="5192607"/>
          </a:xfrm>
          <a:custGeom>
            <a:avLst/>
            <a:gdLst>
              <a:gd name="connsiteX0" fmla="*/ 3235569 w 3235569"/>
              <a:gd name="connsiteY0" fmla="*/ 3707842 h 5501473"/>
              <a:gd name="connsiteX1" fmla="*/ 462224 w 3235569"/>
              <a:gd name="connsiteY1" fmla="*/ 4883499 h 5501473"/>
              <a:gd name="connsiteX2" fmla="*/ 462224 w 3235569"/>
              <a:gd name="connsiteY2" fmla="*/ 0 h 5501473"/>
            </a:gdLst>
            <a:ahLst/>
            <a:cxnLst>
              <a:cxn ang="0">
                <a:pos x="connsiteX0" y="connsiteY0"/>
              </a:cxn>
              <a:cxn ang="0">
                <a:pos x="connsiteX1" y="connsiteY1"/>
              </a:cxn>
              <a:cxn ang="0">
                <a:pos x="connsiteX2" y="connsiteY2"/>
              </a:cxn>
            </a:cxnLst>
            <a:rect l="l" t="t" r="r" b="b"/>
            <a:pathLst>
              <a:path w="3235569" h="5501473">
                <a:moveTo>
                  <a:pt x="3235569" y="3707842"/>
                </a:moveTo>
                <a:cubicBezTo>
                  <a:pt x="2080008" y="4604657"/>
                  <a:pt x="924448" y="5501473"/>
                  <a:pt x="462224" y="4883499"/>
                </a:cubicBezTo>
                <a:cubicBezTo>
                  <a:pt x="0" y="4265525"/>
                  <a:pt x="231112" y="2132762"/>
                  <a:pt x="462224" y="0"/>
                </a:cubicBezTo>
              </a:path>
            </a:pathLst>
          </a:custGeom>
          <a:ln w="1905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5410200" y="3733800"/>
            <a:ext cx="3124200" cy="990600"/>
          </a:xfrm>
          <a:prstGeom prst="ellipse">
            <a:avLst/>
          </a:prstGeom>
          <a:ln w="1905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par>
                          <p:cTn id="24" fill="hold">
                            <p:stCondLst>
                              <p:cond delay="2500"/>
                            </p:stCondLst>
                            <p:childTnLst>
                              <p:par>
                                <p:cTn id="25" presetID="21" presetClass="entr" presetSubtype="1"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2000"/>
                                        <p:tgtEl>
                                          <p:spTgt spid="13"/>
                                        </p:tgtEl>
                                      </p:cBhvr>
                                    </p:animEffect>
                                  </p:childTnLst>
                                </p:cTn>
                              </p:par>
                            </p:childTnLst>
                          </p:cTn>
                        </p:par>
                        <p:par>
                          <p:cTn id="28" fill="hold">
                            <p:stCondLst>
                              <p:cond delay="4500"/>
                            </p:stCondLst>
                            <p:childTnLst>
                              <p:par>
                                <p:cTn id="29" presetID="22" presetClass="entr" presetSubtype="2"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right)">
                                      <p:cBhvr>
                                        <p:cTn id="3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p:bldP spid="9" grpId="0" animBg="1"/>
      <p:bldP spid="10"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
            <a:hlinkClick r:id="rId3" action="ppaction://hlinksldjump"/>
          </p:cNvPr>
          <p:cNvPicPr>
            <a:picLocks noChangeAspect="1" noChangeArrowheads="1"/>
          </p:cNvPicPr>
          <p:nvPr/>
        </p:nvPicPr>
        <p:blipFill>
          <a:blip r:embed="rId4" cstate="print"/>
          <a:srcRect/>
          <a:stretch>
            <a:fillRect/>
          </a:stretch>
        </p:blipFill>
        <p:spPr bwMode="auto">
          <a:xfrm>
            <a:off x="2286000" y="914400"/>
            <a:ext cx="4591050" cy="372427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An example of an unconformity IN TX	</a:t>
            </a:r>
            <a:endParaRPr lang="en-US" dirty="0"/>
          </a:p>
        </p:txBody>
      </p:sp>
      <p:sp>
        <p:nvSpPr>
          <p:cNvPr id="6" name="Rectangle 5"/>
          <p:cNvSpPr/>
          <p:nvPr/>
        </p:nvSpPr>
        <p:spPr>
          <a:xfrm>
            <a:off x="9144000" y="5657671"/>
            <a:ext cx="4572000" cy="1200329"/>
          </a:xfrm>
          <a:prstGeom prst="rect">
            <a:avLst/>
          </a:prstGeom>
          <a:solidFill>
            <a:schemeClr val="bg1"/>
          </a:solidFill>
        </p:spPr>
        <p:txBody>
          <a:bodyPr>
            <a:spAutoFit/>
          </a:bodyPr>
          <a:lstStyle/>
          <a:p>
            <a:r>
              <a:rPr lang="en-US" i="1" dirty="0" err="1" smtClean="0"/>
              <a:t>Disconformity</a:t>
            </a:r>
            <a:r>
              <a:rPr lang="en-US" dirty="0" smtClean="0"/>
              <a:t> with the Lower </a:t>
            </a:r>
            <a:r>
              <a:rPr lang="en-US" dirty="0" smtClean="0">
                <a:hlinkClick r:id="rId5" tooltip="Cretaceous"/>
              </a:rPr>
              <a:t>Cretaceous</a:t>
            </a:r>
            <a:r>
              <a:rPr lang="en-US" dirty="0" smtClean="0"/>
              <a:t> Edwards Formation overlying a Lower </a:t>
            </a:r>
            <a:r>
              <a:rPr lang="en-US" dirty="0" smtClean="0">
                <a:hlinkClick r:id="rId6" tooltip="Permian"/>
              </a:rPr>
              <a:t>Permian</a:t>
            </a:r>
            <a:r>
              <a:rPr lang="en-US" dirty="0" smtClean="0"/>
              <a:t> </a:t>
            </a:r>
            <a:r>
              <a:rPr lang="en-US" dirty="0" smtClean="0">
                <a:hlinkClick r:id="rId7" tooltip="Limestone"/>
              </a:rPr>
              <a:t>limestone</a:t>
            </a:r>
            <a:r>
              <a:rPr lang="en-US" dirty="0" smtClean="0"/>
              <a:t>; </a:t>
            </a:r>
            <a:r>
              <a:rPr lang="en-US" i="1" dirty="0" smtClean="0"/>
              <a:t>hiatus</a:t>
            </a:r>
            <a:r>
              <a:rPr lang="en-US" dirty="0" smtClean="0"/>
              <a:t> is about 165 million years; Texas.</a:t>
            </a:r>
            <a:endParaRPr lang="en-US" dirty="0"/>
          </a:p>
        </p:txBody>
      </p:sp>
      <p:pic>
        <p:nvPicPr>
          <p:cNvPr id="7" name="Picture 2" descr="https://upload.wikimedia.org/wikipedia/commons/thumb/5/53/EdwardsDisconformity.jpg/1024px-EdwardsDisconformity.jpg"/>
          <p:cNvPicPr>
            <a:picLocks noChangeAspect="1" noChangeArrowheads="1"/>
          </p:cNvPicPr>
          <p:nvPr/>
        </p:nvPicPr>
        <p:blipFill>
          <a:blip r:embed="rId8" cstate="print"/>
          <a:srcRect/>
          <a:stretch>
            <a:fillRect/>
          </a:stretch>
        </p:blipFill>
        <p:spPr bwMode="auto">
          <a:xfrm>
            <a:off x="9372600" y="838200"/>
            <a:ext cx="4572000" cy="3705820"/>
          </a:xfrm>
          <a:prstGeom prst="rect">
            <a:avLst/>
          </a:prstGeom>
          <a:noFill/>
        </p:spPr>
      </p:pic>
      <p:sp>
        <p:nvSpPr>
          <p:cNvPr id="8" name="TextBox 7"/>
          <p:cNvSpPr txBox="1"/>
          <p:nvPr/>
        </p:nvSpPr>
        <p:spPr>
          <a:xfrm>
            <a:off x="2286000" y="1066800"/>
            <a:ext cx="4572000" cy="523220"/>
          </a:xfrm>
          <a:prstGeom prst="rect">
            <a:avLst/>
          </a:prstGeom>
          <a:noFill/>
        </p:spPr>
        <p:txBody>
          <a:bodyPr wrap="square" rtlCol="0">
            <a:spAutoFit/>
          </a:bodyPr>
          <a:lstStyle/>
          <a:p>
            <a:pPr marL="171450" indent="-171450" algn="ctr"/>
            <a:r>
              <a:rPr lang="en-US" sz="2800" b="1" dirty="0" smtClean="0"/>
              <a:t>134 Ma Edwards Limestone</a:t>
            </a:r>
          </a:p>
        </p:txBody>
      </p:sp>
      <p:sp>
        <p:nvSpPr>
          <p:cNvPr id="9" name="TextBox 8"/>
          <p:cNvSpPr txBox="1"/>
          <p:nvPr/>
        </p:nvSpPr>
        <p:spPr>
          <a:xfrm>
            <a:off x="2286000" y="3200400"/>
            <a:ext cx="4572000" cy="523220"/>
          </a:xfrm>
          <a:prstGeom prst="rect">
            <a:avLst/>
          </a:prstGeom>
          <a:noFill/>
        </p:spPr>
        <p:txBody>
          <a:bodyPr wrap="square" rtlCol="0">
            <a:spAutoFit/>
          </a:bodyPr>
          <a:lstStyle/>
          <a:p>
            <a:pPr marL="171450" indent="-171450" algn="ctr"/>
            <a:r>
              <a:rPr lang="en-US" sz="2800" b="1" dirty="0" smtClean="0"/>
              <a:t>299 Ma Limestone</a:t>
            </a:r>
          </a:p>
        </p:txBody>
      </p:sp>
      <p:sp>
        <p:nvSpPr>
          <p:cNvPr id="10" name="TextBox 9"/>
          <p:cNvSpPr txBox="1"/>
          <p:nvPr/>
        </p:nvSpPr>
        <p:spPr>
          <a:xfrm>
            <a:off x="0" y="5334000"/>
            <a:ext cx="9144000" cy="707886"/>
          </a:xfrm>
          <a:prstGeom prst="rect">
            <a:avLst/>
          </a:prstGeom>
          <a:noFill/>
        </p:spPr>
        <p:txBody>
          <a:bodyPr wrap="square" rtlCol="0">
            <a:spAutoFit/>
          </a:bodyPr>
          <a:lstStyle/>
          <a:p>
            <a:pPr marL="171450" indent="-171450" algn="ctr"/>
            <a:r>
              <a:rPr lang="en-US" sz="4000" b="1" dirty="0" smtClean="0"/>
              <a:t>WHAT KIND OF UNCONFORMITY IS THIS?</a:t>
            </a:r>
          </a:p>
        </p:txBody>
      </p:sp>
      <p:sp>
        <p:nvSpPr>
          <p:cNvPr id="11" name="TextBox 10"/>
          <p:cNvSpPr txBox="1"/>
          <p:nvPr/>
        </p:nvSpPr>
        <p:spPr>
          <a:xfrm>
            <a:off x="0" y="4800600"/>
            <a:ext cx="9144000" cy="523220"/>
          </a:xfrm>
          <a:prstGeom prst="rect">
            <a:avLst/>
          </a:prstGeom>
          <a:noFill/>
        </p:spPr>
        <p:txBody>
          <a:bodyPr wrap="square" rtlCol="0">
            <a:spAutoFit/>
          </a:bodyPr>
          <a:lstStyle/>
          <a:p>
            <a:pPr marL="171450" indent="-171450" algn="ctr"/>
            <a:r>
              <a:rPr lang="en-US" sz="2800" b="1" dirty="0" smtClean="0"/>
              <a:t>165 million years are missing!</a:t>
            </a:r>
          </a:p>
        </p:txBody>
      </p:sp>
      <p:sp>
        <p:nvSpPr>
          <p:cNvPr id="12" name="Freeform 11"/>
          <p:cNvSpPr/>
          <p:nvPr/>
        </p:nvSpPr>
        <p:spPr>
          <a:xfrm>
            <a:off x="2286000" y="2763982"/>
            <a:ext cx="4572000" cy="145473"/>
          </a:xfrm>
          <a:custGeom>
            <a:avLst/>
            <a:gdLst>
              <a:gd name="connsiteX0" fmla="*/ 0 w 4572000"/>
              <a:gd name="connsiteY0" fmla="*/ 83127 h 145473"/>
              <a:gd name="connsiteX1" fmla="*/ 457200 w 4572000"/>
              <a:gd name="connsiteY1" fmla="*/ 20782 h 145473"/>
              <a:gd name="connsiteX2" fmla="*/ 955964 w 4572000"/>
              <a:gd name="connsiteY2" fmla="*/ 31173 h 145473"/>
              <a:gd name="connsiteX3" fmla="*/ 1558636 w 4572000"/>
              <a:gd name="connsiteY3" fmla="*/ 103909 h 145473"/>
              <a:gd name="connsiteX4" fmla="*/ 2202873 w 4572000"/>
              <a:gd name="connsiteY4" fmla="*/ 145473 h 145473"/>
              <a:gd name="connsiteX5" fmla="*/ 3023755 w 4572000"/>
              <a:gd name="connsiteY5" fmla="*/ 145473 h 145473"/>
              <a:gd name="connsiteX6" fmla="*/ 3719945 w 4572000"/>
              <a:gd name="connsiteY6" fmla="*/ 62345 h 145473"/>
              <a:gd name="connsiteX7" fmla="*/ 4073236 w 4572000"/>
              <a:gd name="connsiteY7" fmla="*/ 0 h 145473"/>
              <a:gd name="connsiteX8" fmla="*/ 4333009 w 4572000"/>
              <a:gd name="connsiteY8" fmla="*/ 10391 h 145473"/>
              <a:gd name="connsiteX9" fmla="*/ 4572000 w 4572000"/>
              <a:gd name="connsiteY9" fmla="*/ 72736 h 145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000" h="145473">
                <a:moveTo>
                  <a:pt x="0" y="83127"/>
                </a:moveTo>
                <a:lnTo>
                  <a:pt x="457200" y="20782"/>
                </a:lnTo>
                <a:lnTo>
                  <a:pt x="955964" y="31173"/>
                </a:lnTo>
                <a:lnTo>
                  <a:pt x="1558636" y="103909"/>
                </a:lnTo>
                <a:lnTo>
                  <a:pt x="2202873" y="145473"/>
                </a:lnTo>
                <a:lnTo>
                  <a:pt x="3023755" y="145473"/>
                </a:lnTo>
                <a:lnTo>
                  <a:pt x="3719945" y="62345"/>
                </a:lnTo>
                <a:lnTo>
                  <a:pt x="4073236" y="0"/>
                </a:lnTo>
                <a:lnTo>
                  <a:pt x="4333009" y="10391"/>
                </a:lnTo>
                <a:lnTo>
                  <a:pt x="4572000" y="72736"/>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0" y="5842337"/>
            <a:ext cx="9144000" cy="1015663"/>
          </a:xfrm>
          <a:prstGeom prst="rect">
            <a:avLst/>
          </a:prstGeom>
          <a:noFill/>
        </p:spPr>
        <p:txBody>
          <a:bodyPr wrap="square" rtlCol="0">
            <a:spAutoFit/>
          </a:bodyPr>
          <a:lstStyle/>
          <a:p>
            <a:pPr marL="171450" indent="-171450" algn="ctr"/>
            <a:r>
              <a:rPr lang="en-US" sz="6000" b="1" dirty="0" smtClean="0">
                <a:solidFill>
                  <a:srgbClr val="FF0000"/>
                </a:solidFill>
                <a:effectLst>
                  <a:outerShdw blurRad="38100" dist="38100" dir="2700000" algn="tl">
                    <a:srgbClr val="000000"/>
                  </a:outerShdw>
                </a:effectLst>
              </a:rPr>
              <a:t>A DISCONFORMITY!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9745"/>
                                        </p:tgtEl>
                                        <p:attrNameLst>
                                          <p:attrName>style.visibility</p:attrName>
                                        </p:attrNameLst>
                                      </p:cBhvr>
                                      <p:to>
                                        <p:strVal val="visible"/>
                                      </p:to>
                                    </p:set>
                                    <p:animEffect transition="in" filter="wipe(down)">
                                      <p:cBhvr>
                                        <p:cTn id="7" dur="1000"/>
                                        <p:tgtEl>
                                          <p:spTgt spid="1597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3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1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grpId="0" nodeType="clickEffect">
                                  <p:stCondLst>
                                    <p:cond delay="0"/>
                                  </p:stCondLst>
                                  <p:iterate type="lt">
                                    <p:tmPct val="10000"/>
                                  </p:iterate>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ppt_w</p:attrName>
                                        </p:attrNameLst>
                                      </p:cBhvr>
                                      <p:tavLst>
                                        <p:tav tm="0" fmla="#ppt_w*sin(2.5*pi*$)">
                                          <p:val>
                                            <p:fltVal val="0"/>
                                          </p:val>
                                        </p:tav>
                                        <p:tav tm="100000">
                                          <p:val>
                                            <p:fltVal val="1"/>
                                          </p:val>
                                        </p:tav>
                                      </p:tavLst>
                                    </p:anim>
                                    <p:anim calcmode="lin" valueType="num">
                                      <p:cBhvr>
                                        <p:cTn id="39" dur="1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P spid="1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762000"/>
            <a:ext cx="9144000" cy="6096000"/>
          </a:xfrm>
          <a:prstGeom prst="rect">
            <a:avLst/>
          </a:prstGeom>
          <a:solidFill>
            <a:srgbClr val="3E5A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381000"/>
            <a:ext cx="9144000" cy="6740307"/>
          </a:xfrm>
          <a:prstGeom prst="rect">
            <a:avLst/>
          </a:prstGeom>
          <a:noFill/>
        </p:spPr>
        <p:txBody>
          <a:bodyPr wrap="square">
            <a:spAutoFit/>
          </a:bodyPr>
          <a:lstStyle/>
          <a:p>
            <a:pPr>
              <a:defRPr/>
            </a:pPr>
            <a:endParaRPr lang="en-US" sz="4800" b="1" dirty="0" smtClean="0">
              <a:effectLst>
                <a:outerShdw dist="50800" dir="7200000" algn="ctr" rotWithShape="0">
                  <a:srgbClr val="FF0000"/>
                </a:outerShdw>
              </a:effectLst>
              <a:latin typeface="Tempus Sans ITC" pitchFamily="82" charset="0"/>
            </a:endParaRPr>
          </a:p>
          <a:p>
            <a:pPr>
              <a:defRPr/>
            </a:pPr>
            <a:r>
              <a:rPr lang="en-US" sz="4800" b="1" dirty="0" smtClean="0">
                <a:effectLst>
                  <a:outerShdw dist="50800" dir="7200000" algn="ctr" rotWithShape="0">
                    <a:srgbClr val="FF0000"/>
                  </a:outerShdw>
                </a:effectLst>
                <a:latin typeface="Tempus Sans ITC" pitchFamily="82" charset="0"/>
              </a:rPr>
              <a:t>				  </a:t>
            </a:r>
            <a:r>
              <a:rPr lang="en-US" sz="4800" b="1" dirty="0" smtClean="0">
                <a:solidFill>
                  <a:srgbClr val="FFFF00"/>
                </a:solidFill>
                <a:effectLst>
                  <a:outerShdw dist="63500" dir="7200000" algn="ctr" rotWithShape="0">
                    <a:srgbClr val="FF0000"/>
                  </a:outerShdw>
                </a:effectLst>
                <a:latin typeface="Tempus Sans ITC" pitchFamily="82" charset="0"/>
              </a:rPr>
              <a:t>Audio Visual:</a:t>
            </a:r>
            <a:endParaRPr lang="en-US" sz="4800" b="1" dirty="0" smtClean="0">
              <a:effectLst>
                <a:outerShdw dist="50800" dir="7200000" algn="ctr" rotWithShape="0">
                  <a:srgbClr val="FF0000"/>
                </a:outerShdw>
              </a:effectLst>
              <a:latin typeface="Tempus Sans ITC" pitchFamily="82" charset="0"/>
            </a:endParaRPr>
          </a:p>
          <a:p>
            <a:pPr>
              <a:defRPr/>
            </a:pPr>
            <a:r>
              <a:rPr lang="en-US" sz="4800" b="1" dirty="0" smtClean="0">
                <a:solidFill>
                  <a:srgbClr val="FFFF00"/>
                </a:solidFill>
                <a:effectLst>
                  <a:outerShdw dist="50800" dir="7200000" algn="ctr" rotWithShape="0">
                    <a:srgbClr val="FF0000"/>
                  </a:outerShdw>
                </a:effectLst>
                <a:latin typeface="Tempus Sans ITC" pitchFamily="82" charset="0"/>
              </a:rPr>
              <a:t>				    Nestor Cordova</a:t>
            </a:r>
          </a:p>
          <a:p>
            <a:pPr>
              <a:defRPr/>
            </a:pPr>
            <a:r>
              <a:rPr lang="en-US" sz="4800" b="1" dirty="0" smtClean="0">
                <a:solidFill>
                  <a:srgbClr val="FFFF00"/>
                </a:solidFill>
                <a:effectLst>
                  <a:outerShdw dist="50800" dir="7200000" algn="ctr" rotWithShape="0">
                    <a:srgbClr val="FF0000"/>
                  </a:outerShdw>
                </a:effectLst>
                <a:latin typeface="Tempus Sans ITC" pitchFamily="82" charset="0"/>
              </a:rPr>
              <a:t>				    </a:t>
            </a:r>
            <a:r>
              <a:rPr lang="en-US" sz="4800" b="1" dirty="0" smtClean="0">
                <a:solidFill>
                  <a:srgbClr val="FFFF00"/>
                </a:solidFill>
                <a:effectLst>
                  <a:outerShdw dist="63500" dir="7200000" algn="ctr" rotWithShape="0">
                    <a:srgbClr val="FF0000"/>
                  </a:outerShdw>
                </a:effectLst>
                <a:latin typeface="Tempus Sans ITC" pitchFamily="82" charset="0"/>
              </a:rPr>
              <a:t>Mike Sanchez</a:t>
            </a:r>
          </a:p>
          <a:p>
            <a:pPr>
              <a:defRPr/>
            </a:pPr>
            <a:endParaRPr lang="en-US" sz="4800" b="1" dirty="0" smtClean="0">
              <a:solidFill>
                <a:srgbClr val="FFFF00"/>
              </a:solidFill>
              <a:effectLst>
                <a:outerShdw dist="63500" dir="7200000" algn="ctr" rotWithShape="0">
                  <a:srgbClr val="FF0000"/>
                </a:outerShdw>
              </a:effectLst>
              <a:latin typeface="Tempus Sans ITC" pitchFamily="82" charset="0"/>
            </a:endParaRPr>
          </a:p>
          <a:p>
            <a:pPr>
              <a:defRPr/>
            </a:pPr>
            <a:r>
              <a:rPr lang="en-US" sz="4800" b="1" dirty="0" smtClean="0">
                <a:solidFill>
                  <a:srgbClr val="FFFF00"/>
                </a:solidFill>
                <a:effectLst>
                  <a:outerShdw dist="63500" dir="7200000" algn="ctr" rotWithShape="0">
                    <a:srgbClr val="FF0000"/>
                  </a:outerShdw>
                </a:effectLst>
                <a:latin typeface="Tempus Sans ITC" pitchFamily="82" charset="0"/>
              </a:rPr>
              <a:t>				  </a:t>
            </a:r>
            <a:r>
              <a:rPr lang="en-US" sz="4800" b="1" dirty="0" smtClean="0">
                <a:solidFill>
                  <a:srgbClr val="FFFF00"/>
                </a:solidFill>
                <a:effectLst>
                  <a:outerShdw dist="63500" dir="7200000" algn="ctr" rotWithShape="0">
                    <a:srgbClr val="FF0000"/>
                  </a:outerShdw>
                </a:effectLst>
                <a:latin typeface="Tempus Sans ITC" pitchFamily="82" charset="0"/>
              </a:rPr>
              <a:t>        NOVA</a:t>
            </a:r>
          </a:p>
          <a:p>
            <a:pPr>
              <a:defRPr/>
            </a:pPr>
            <a:r>
              <a:rPr lang="en-US" sz="4800" b="1" dirty="0" smtClean="0">
                <a:solidFill>
                  <a:srgbClr val="FFFF00"/>
                </a:solidFill>
                <a:effectLst>
                  <a:outerShdw dist="63500" dir="7200000" algn="ctr" rotWithShape="0">
                    <a:srgbClr val="FF0000"/>
                  </a:outerShdw>
                </a:effectLst>
                <a:latin typeface="Tempus Sans ITC" pitchFamily="82" charset="0"/>
              </a:rPr>
              <a:t>				   Class </a:t>
            </a:r>
            <a:r>
              <a:rPr lang="en-US" sz="4800" b="1" dirty="0" smtClean="0">
                <a:solidFill>
                  <a:srgbClr val="FFFF00"/>
                </a:solidFill>
                <a:effectLst>
                  <a:outerShdw dist="63500" dir="7200000" algn="ctr" rotWithShape="0">
                    <a:srgbClr val="FF0000"/>
                  </a:outerShdw>
                </a:effectLst>
                <a:latin typeface="Tempus Sans ITC" pitchFamily="82" charset="0"/>
              </a:rPr>
              <a:t>Moderator:</a:t>
            </a:r>
          </a:p>
          <a:p>
            <a:pPr>
              <a:defRPr/>
            </a:pPr>
            <a:r>
              <a:rPr lang="en-US" sz="4800" b="1" dirty="0" smtClean="0">
                <a:solidFill>
                  <a:srgbClr val="FFFF00"/>
                </a:solidFill>
                <a:effectLst>
                  <a:outerShdw dist="63500" dir="7200000" algn="ctr" rotWithShape="0">
                    <a:srgbClr val="FF0000"/>
                  </a:outerShdw>
                </a:effectLst>
                <a:latin typeface="Tempus Sans ITC" pitchFamily="82" charset="0"/>
              </a:rPr>
              <a:t>					Susan Moore</a:t>
            </a:r>
          </a:p>
          <a:p>
            <a:pPr>
              <a:defRPr/>
            </a:pPr>
            <a:r>
              <a:rPr lang="en-US" sz="4800" b="1" dirty="0" smtClean="0">
                <a:solidFill>
                  <a:srgbClr val="FFFF00"/>
                </a:solidFill>
                <a:effectLst>
                  <a:outerShdw dist="63500" dir="7200000" algn="ctr" rotWithShape="0">
                    <a:srgbClr val="FF0000"/>
                  </a:outerShdw>
                </a:effectLst>
                <a:latin typeface="Tempus Sans ITC" pitchFamily="82" charset="0"/>
              </a:rPr>
              <a:t>					</a:t>
            </a:r>
            <a:endParaRPr lang="en-US" sz="2800" b="1" dirty="0" smtClean="0">
              <a:solidFill>
                <a:srgbClr val="FFFF00"/>
              </a:solidFill>
              <a:effectLst>
                <a:outerShdw dist="63500" dir="7200000" algn="ctr" rotWithShape="0">
                  <a:srgbClr val="FF0000"/>
                </a:outerShdw>
              </a:effectLst>
              <a:latin typeface="Tempus Sans ITC" pitchFamily="82" charset="0"/>
            </a:endParaRPr>
          </a:p>
        </p:txBody>
      </p:sp>
      <p:pic>
        <p:nvPicPr>
          <p:cNvPr id="1029" name="Picture 5" descr="http://zustco.com/mark_zust/wp-content/uploads/2013/07/Applause.jpg"/>
          <p:cNvPicPr>
            <a:picLocks noChangeAspect="1" noChangeArrowheads="1"/>
          </p:cNvPicPr>
          <p:nvPr/>
        </p:nvPicPr>
        <p:blipFill>
          <a:blip r:embed="rId2" cstate="print"/>
          <a:srcRect/>
          <a:stretch>
            <a:fillRect/>
          </a:stretch>
        </p:blipFill>
        <p:spPr bwMode="auto">
          <a:xfrm>
            <a:off x="152400" y="1219200"/>
            <a:ext cx="3581400" cy="4572000"/>
          </a:xfrm>
          <a:prstGeom prst="rect">
            <a:avLst/>
          </a:prstGeom>
          <a:noFill/>
        </p:spPr>
      </p:pic>
      <p:sp>
        <p:nvSpPr>
          <p:cNvPr id="9" name="TextBox 8"/>
          <p:cNvSpPr txBox="1"/>
          <p:nvPr/>
        </p:nvSpPr>
        <p:spPr>
          <a:xfrm>
            <a:off x="0" y="0"/>
            <a:ext cx="9144000" cy="830997"/>
          </a:xfrm>
          <a:prstGeom prst="rect">
            <a:avLst/>
          </a:prstGeom>
          <a:solidFill>
            <a:srgbClr val="3E5AD2"/>
          </a:solidFill>
        </p:spPr>
        <p:txBody>
          <a:bodyPr wrap="square" rtlCol="0">
            <a:spAutoFit/>
          </a:bodyPr>
          <a:lstStyle/>
          <a:p>
            <a:pPr algn="ctr">
              <a:defRPr/>
            </a:pPr>
            <a:r>
              <a:rPr lang="en-US" sz="4800" b="1" dirty="0" smtClean="0">
                <a:solidFill>
                  <a:srgbClr val="FFFF00"/>
                </a:solidFill>
                <a:effectLst>
                  <a:glow rad="228600">
                    <a:schemeClr val="accent6">
                      <a:satMod val="175000"/>
                      <a:alpha val="40000"/>
                    </a:schemeClr>
                  </a:glow>
                  <a:outerShdw dist="50800" dir="7200000" algn="ctr" rotWithShape="0">
                    <a:srgbClr val="FF0000"/>
                  </a:outerShdw>
                </a:effectLst>
                <a:latin typeface="Tempus Sans ITC" pitchFamily="82" charset="0"/>
              </a:rPr>
              <a:t>A big thanks to these friends . . .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5" presetClass="entr" presetSubtype="0" fill="hold" nodeType="withEffect">
                                  <p:stCondLst>
                                    <p:cond delay="0"/>
                                  </p:stCondLst>
                                  <p:childTnLst>
                                    <p:set>
                                      <p:cBhvr>
                                        <p:cTn id="11" dur="1" fill="hold">
                                          <p:stCondLst>
                                            <p:cond delay="0"/>
                                          </p:stCondLst>
                                        </p:cTn>
                                        <p:tgtEl>
                                          <p:spTgt spid="1029"/>
                                        </p:tgtEl>
                                        <p:attrNameLst>
                                          <p:attrName>style.visibility</p:attrName>
                                        </p:attrNameLst>
                                      </p:cBhvr>
                                      <p:to>
                                        <p:strVal val="visible"/>
                                      </p:to>
                                    </p:set>
                                    <p:anim calcmode="lin" valueType="num">
                                      <p:cBhvr>
                                        <p:cTn id="12" dur="500" decel="50000" fill="hold">
                                          <p:stCondLst>
                                            <p:cond delay="0"/>
                                          </p:stCondLst>
                                        </p:cTn>
                                        <p:tgtEl>
                                          <p:spTgt spid="1029"/>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029"/>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029"/>
                                        </p:tgtEl>
                                        <p:attrNameLst>
                                          <p:attrName>ppt_w</p:attrName>
                                        </p:attrNameLst>
                                      </p:cBhvr>
                                      <p:tavLst>
                                        <p:tav tm="0">
                                          <p:val>
                                            <p:strVal val="#ppt_w*.05"/>
                                          </p:val>
                                        </p:tav>
                                        <p:tav tm="100000">
                                          <p:val>
                                            <p:strVal val="#ppt_w"/>
                                          </p:val>
                                        </p:tav>
                                      </p:tavLst>
                                    </p:anim>
                                    <p:anim calcmode="lin" valueType="num">
                                      <p:cBhvr>
                                        <p:cTn id="15" dur="1000" fill="hold"/>
                                        <p:tgtEl>
                                          <p:spTgt spid="1029"/>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029"/>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029"/>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029"/>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029"/>
                                        </p:tgtEl>
                                      </p:cBhvr>
                                    </p:animEffect>
                                  </p:childTnLst>
                                </p:cTn>
                              </p:par>
                            </p:childTnLst>
                          </p:cTn>
                        </p:par>
                        <p:par>
                          <p:cTn id="20" fill="hold">
                            <p:stCondLst>
                              <p:cond delay="1000"/>
                            </p:stCondLst>
                            <p:childTnLst>
                              <p:par>
                                <p:cTn id="21" presetID="26" presetClass="emph" presetSubtype="0" repeatCount="4000" fill="hold" nodeType="afterEffect">
                                  <p:stCondLst>
                                    <p:cond delay="0"/>
                                  </p:stCondLst>
                                  <p:childTnLst>
                                    <p:animEffect transition="out" filter="fade">
                                      <p:cBhvr>
                                        <p:cTn id="22" dur="1000" tmFilter="0, 0; .2, .5; .8, .5; 1, 0"/>
                                        <p:tgtEl>
                                          <p:spTgt spid="1029"/>
                                        </p:tgtEl>
                                      </p:cBhvr>
                                    </p:animEffect>
                                    <p:animScale>
                                      <p:cBhvr>
                                        <p:cTn id="23" dur="500" autoRev="1" fill="hold"/>
                                        <p:tgtEl>
                                          <p:spTgt spid="1029"/>
                                        </p:tgtEl>
                                      </p:cBhvr>
                                      <p:by x="105000" y="105000"/>
                                    </p:animScale>
                                  </p:childTnLst>
                                </p:cTn>
                              </p:par>
                              <p:par>
                                <p:cTn id="24" presetID="10" presetClass="entr" presetSubtype="0" fill="hold" nodeType="withEffect">
                                  <p:stCondLst>
                                    <p:cond delay="50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childTnLst>
                                </p:cTn>
                              </p:par>
                              <p:par>
                                <p:cTn id="27" presetID="10" presetClass="entr" presetSubtype="0" fill="hold" nodeType="withEffect">
                                  <p:stCondLst>
                                    <p:cond delay="50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1000"/>
                                        <p:tgtEl>
                                          <p:spTgt spid="4">
                                            <p:txEl>
                                              <p:pRg st="2" end="2"/>
                                            </p:txEl>
                                          </p:spTgt>
                                        </p:tgtEl>
                                      </p:cBhvr>
                                    </p:animEffect>
                                  </p:childTnLst>
                                </p:cTn>
                              </p:par>
                              <p:par>
                                <p:cTn id="30" presetID="10" presetClass="entr" presetSubtype="0" fill="hold" nodeType="withEffect">
                                  <p:stCondLst>
                                    <p:cond delay="50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1000"/>
                                        <p:tgtEl>
                                          <p:spTgt spid="4">
                                            <p:txEl>
                                              <p:pRg st="3" end="3"/>
                                            </p:txEl>
                                          </p:spTgt>
                                        </p:tgtEl>
                                      </p:cBhvr>
                                    </p:animEffect>
                                  </p:childTnLst>
                                </p:cTn>
                              </p:par>
                              <p:par>
                                <p:cTn id="33" presetID="10" presetClass="entr" presetSubtype="0" fill="hold" nodeType="withEffect">
                                  <p:stCondLst>
                                    <p:cond delay="50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childTnLst>
                                </p:cTn>
                              </p:par>
                              <p:par>
                                <p:cTn id="36" presetID="10" presetClass="entr" presetSubtype="0" fill="hold" nodeType="withEffect">
                                  <p:stCondLst>
                                    <p:cond delay="500"/>
                                  </p:stCondLst>
                                  <p:childTnLst>
                                    <p:set>
                                      <p:cBhvr>
                                        <p:cTn id="37" dur="1" fill="hold">
                                          <p:stCondLst>
                                            <p:cond delay="0"/>
                                          </p:stCondLst>
                                        </p:cTn>
                                        <p:tgtEl>
                                          <p:spTgt spid="4">
                                            <p:txEl>
                                              <p:pRg st="6" end="6"/>
                                            </p:txEl>
                                          </p:spTgt>
                                        </p:tgtEl>
                                        <p:attrNameLst>
                                          <p:attrName>style.visibility</p:attrName>
                                        </p:attrNameLst>
                                      </p:cBhvr>
                                      <p:to>
                                        <p:strVal val="visible"/>
                                      </p:to>
                                    </p:set>
                                    <p:animEffect transition="in" filter="fade">
                                      <p:cBhvr>
                                        <p:cTn id="38" dur="1000"/>
                                        <p:tgtEl>
                                          <p:spTgt spid="4">
                                            <p:txEl>
                                              <p:pRg st="6" end="6"/>
                                            </p:txEl>
                                          </p:spTgt>
                                        </p:tgtEl>
                                      </p:cBhvr>
                                    </p:animEffect>
                                  </p:childTnLst>
                                </p:cTn>
                              </p:par>
                              <p:par>
                                <p:cTn id="39" presetID="10" presetClass="entr" presetSubtype="0" fill="hold" nodeType="withEffect">
                                  <p:stCondLst>
                                    <p:cond delay="500"/>
                                  </p:stCondLst>
                                  <p:childTnLst>
                                    <p:set>
                                      <p:cBhvr>
                                        <p:cTn id="40" dur="1" fill="hold">
                                          <p:stCondLst>
                                            <p:cond delay="0"/>
                                          </p:stCondLst>
                                        </p:cTn>
                                        <p:tgtEl>
                                          <p:spTgt spid="4">
                                            <p:txEl>
                                              <p:pRg st="7" end="7"/>
                                            </p:txEl>
                                          </p:spTgt>
                                        </p:tgtEl>
                                        <p:attrNameLst>
                                          <p:attrName>style.visibility</p:attrName>
                                        </p:attrNameLst>
                                      </p:cBhvr>
                                      <p:to>
                                        <p:strVal val="visible"/>
                                      </p:to>
                                    </p:set>
                                    <p:animEffect transition="in" filter="fade">
                                      <p:cBhvr>
                                        <p:cTn id="41" dur="1000"/>
                                        <p:tgtEl>
                                          <p:spTgt spid="4">
                                            <p:txEl>
                                              <p:pRg st="7" end="7"/>
                                            </p:txEl>
                                          </p:spTgt>
                                        </p:tgtEl>
                                      </p:cBhvr>
                                    </p:animEffect>
                                  </p:childTnLst>
                                </p:cTn>
                              </p:par>
                              <p:par>
                                <p:cTn id="42" presetID="10" presetClass="entr" presetSubtype="0" fill="hold" nodeType="withEffect">
                                  <p:stCondLst>
                                    <p:cond delay="500"/>
                                  </p:stCondLst>
                                  <p:childTnLst>
                                    <p:set>
                                      <p:cBhvr>
                                        <p:cTn id="43" dur="1" fill="hold">
                                          <p:stCondLst>
                                            <p:cond delay="0"/>
                                          </p:stCondLst>
                                        </p:cTn>
                                        <p:tgtEl>
                                          <p:spTgt spid="4">
                                            <p:txEl>
                                              <p:pRg st="8" end="8"/>
                                            </p:txEl>
                                          </p:spTgt>
                                        </p:tgtEl>
                                        <p:attrNameLst>
                                          <p:attrName>style.visibility</p:attrName>
                                        </p:attrNameLst>
                                      </p:cBhvr>
                                      <p:to>
                                        <p:strVal val="visible"/>
                                      </p:to>
                                    </p:set>
                                    <p:animEffect transition="in" filter="fade">
                                      <p:cBhvr>
                                        <p:cTn id="44" dur="1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762000"/>
            <a:ext cx="9144000" cy="6096000"/>
          </a:xfrm>
          <a:prstGeom prst="rect">
            <a:avLst/>
          </a:prstGeom>
          <a:solidFill>
            <a:srgbClr val="3E5A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381000"/>
            <a:ext cx="9144000" cy="6740307"/>
          </a:xfrm>
          <a:prstGeom prst="rect">
            <a:avLst/>
          </a:prstGeom>
          <a:noFill/>
        </p:spPr>
        <p:txBody>
          <a:bodyPr wrap="square">
            <a:spAutoFit/>
          </a:bodyPr>
          <a:lstStyle/>
          <a:p>
            <a:pPr>
              <a:defRPr/>
            </a:pPr>
            <a:endParaRPr lang="en-US" sz="4800" b="1" dirty="0" smtClean="0">
              <a:effectLst>
                <a:outerShdw dist="50800" dir="7200000" algn="ctr" rotWithShape="0">
                  <a:srgbClr val="FF0000"/>
                </a:outerShdw>
              </a:effectLst>
              <a:latin typeface="Tempus Sans ITC" pitchFamily="82" charset="0"/>
            </a:endParaRPr>
          </a:p>
          <a:p>
            <a:pPr>
              <a:defRPr/>
            </a:pPr>
            <a:r>
              <a:rPr lang="en-US" sz="4800" b="1" dirty="0" smtClean="0">
                <a:effectLst>
                  <a:outerShdw dist="50800" dir="7200000" algn="ctr" rotWithShape="0">
                    <a:srgbClr val="FF0000"/>
                  </a:outerShdw>
                </a:effectLst>
                <a:latin typeface="Tempus Sans ITC" pitchFamily="82" charset="0"/>
              </a:rPr>
              <a:t>				</a:t>
            </a:r>
            <a:r>
              <a:rPr lang="en-US" sz="4800" b="1" dirty="0" smtClean="0">
                <a:effectLst>
                  <a:outerShdw dist="50800" dir="7200000" algn="ctr" rotWithShape="0">
                    <a:srgbClr val="FF0000"/>
                  </a:outerShdw>
                </a:effectLst>
                <a:latin typeface="Tempus Sans ITC" pitchFamily="82" charset="0"/>
              </a:rPr>
              <a:t>     </a:t>
            </a:r>
            <a:r>
              <a:rPr lang="en-US" sz="4800" b="1" dirty="0" smtClean="0">
                <a:solidFill>
                  <a:srgbClr val="FFFF00"/>
                </a:solidFill>
                <a:effectLst>
                  <a:outerShdw dist="63500" dir="7200000" algn="ctr" rotWithShape="0">
                    <a:srgbClr val="FF0000"/>
                  </a:outerShdw>
                </a:effectLst>
                <a:latin typeface="Tempus Sans ITC" pitchFamily="82" charset="0"/>
              </a:rPr>
              <a:t>Audio Visual:</a:t>
            </a:r>
            <a:endParaRPr lang="en-US" sz="4800" b="1" dirty="0" smtClean="0">
              <a:effectLst>
                <a:outerShdw dist="50800" dir="7200000" algn="ctr" rotWithShape="0">
                  <a:srgbClr val="FF0000"/>
                </a:outerShdw>
              </a:effectLst>
              <a:latin typeface="Tempus Sans ITC" pitchFamily="82" charset="0"/>
            </a:endParaRPr>
          </a:p>
          <a:p>
            <a:pPr>
              <a:defRPr/>
            </a:pPr>
            <a:r>
              <a:rPr lang="en-US" sz="4800" b="1" dirty="0" smtClean="0">
                <a:solidFill>
                  <a:srgbClr val="FFFF00"/>
                </a:solidFill>
                <a:effectLst>
                  <a:outerShdw dist="50800" dir="7200000" algn="ctr" rotWithShape="0">
                    <a:srgbClr val="FF0000"/>
                  </a:outerShdw>
                </a:effectLst>
                <a:latin typeface="Tempus Sans ITC" pitchFamily="82" charset="0"/>
              </a:rPr>
              <a:t>				    Nestor Cordova</a:t>
            </a:r>
          </a:p>
          <a:p>
            <a:pPr>
              <a:defRPr/>
            </a:pPr>
            <a:r>
              <a:rPr lang="en-US" sz="4800" b="1" dirty="0" smtClean="0">
                <a:solidFill>
                  <a:srgbClr val="FFFF00"/>
                </a:solidFill>
                <a:effectLst>
                  <a:outerShdw dist="50800" dir="7200000" algn="ctr" rotWithShape="0">
                    <a:srgbClr val="FF0000"/>
                  </a:outerShdw>
                </a:effectLst>
                <a:latin typeface="Tempus Sans ITC" pitchFamily="82" charset="0"/>
              </a:rPr>
              <a:t>				    </a:t>
            </a:r>
            <a:r>
              <a:rPr lang="en-US" sz="4800" b="1" dirty="0" smtClean="0">
                <a:solidFill>
                  <a:srgbClr val="FFFF00"/>
                </a:solidFill>
                <a:effectLst>
                  <a:outerShdw dist="63500" dir="7200000" algn="ctr" rotWithShape="0">
                    <a:srgbClr val="FF0000"/>
                  </a:outerShdw>
                </a:effectLst>
                <a:latin typeface="Tempus Sans ITC" pitchFamily="82" charset="0"/>
              </a:rPr>
              <a:t>Mike Sanchez</a:t>
            </a:r>
          </a:p>
          <a:p>
            <a:pPr>
              <a:defRPr/>
            </a:pPr>
            <a:endParaRPr lang="en-US" sz="4800" b="1" dirty="0" smtClean="0">
              <a:solidFill>
                <a:srgbClr val="FFFF00"/>
              </a:solidFill>
              <a:effectLst>
                <a:outerShdw dist="63500" dir="7200000" algn="ctr" rotWithShape="0">
                  <a:srgbClr val="FF0000"/>
                </a:outerShdw>
              </a:effectLst>
              <a:latin typeface="Tempus Sans ITC" pitchFamily="82" charset="0"/>
            </a:endParaRPr>
          </a:p>
          <a:p>
            <a:pPr>
              <a:defRPr/>
            </a:pPr>
            <a:r>
              <a:rPr lang="en-US" sz="4800" b="1" dirty="0" smtClean="0">
                <a:solidFill>
                  <a:srgbClr val="FFFF00"/>
                </a:solidFill>
                <a:effectLst>
                  <a:outerShdw dist="63500" dir="7200000" algn="ctr" rotWithShape="0">
                    <a:srgbClr val="FF0000"/>
                  </a:outerShdw>
                </a:effectLst>
                <a:latin typeface="Tempus Sans ITC" pitchFamily="82" charset="0"/>
              </a:rPr>
              <a:t>					     SAGE</a:t>
            </a:r>
          </a:p>
          <a:p>
            <a:pPr>
              <a:defRPr/>
            </a:pPr>
            <a:r>
              <a:rPr lang="en-US" sz="4800" b="1" dirty="0" smtClean="0">
                <a:solidFill>
                  <a:srgbClr val="FFFF00"/>
                </a:solidFill>
                <a:effectLst>
                  <a:outerShdw dist="63500" dir="7200000" algn="ctr" rotWithShape="0">
                    <a:srgbClr val="FF0000"/>
                  </a:outerShdw>
                </a:effectLst>
                <a:latin typeface="Tempus Sans ITC" pitchFamily="82" charset="0"/>
              </a:rPr>
              <a:t>				   Class Moderator</a:t>
            </a:r>
            <a:r>
              <a:rPr lang="en-US" sz="4800" b="1" dirty="0" smtClean="0">
                <a:solidFill>
                  <a:srgbClr val="FFFF00"/>
                </a:solidFill>
                <a:effectLst>
                  <a:outerShdw dist="63500" dir="7200000" algn="ctr" rotWithShape="0">
                    <a:srgbClr val="FF0000"/>
                  </a:outerShdw>
                </a:effectLst>
                <a:latin typeface="Tempus Sans ITC" pitchFamily="82" charset="0"/>
              </a:rPr>
              <a:t>:</a:t>
            </a:r>
          </a:p>
          <a:p>
            <a:pPr>
              <a:defRPr/>
            </a:pPr>
            <a:r>
              <a:rPr lang="en-US" sz="4800" b="1" dirty="0" smtClean="0">
                <a:solidFill>
                  <a:srgbClr val="FFFF00"/>
                </a:solidFill>
                <a:effectLst>
                  <a:outerShdw dist="63500" dir="7200000" algn="ctr" rotWithShape="0">
                    <a:srgbClr val="FF0000"/>
                  </a:outerShdw>
                </a:effectLst>
                <a:latin typeface="Tempus Sans ITC" pitchFamily="82" charset="0"/>
              </a:rPr>
              <a:t>				</a:t>
            </a:r>
            <a:r>
              <a:rPr lang="en-US" sz="4800" b="1" dirty="0" smtClean="0">
                <a:solidFill>
                  <a:srgbClr val="FFFF00"/>
                </a:solidFill>
                <a:effectLst>
                  <a:outerShdw dist="63500" dir="7200000" algn="ctr" rotWithShape="0">
                    <a:srgbClr val="FF0000"/>
                  </a:outerShdw>
                </a:effectLst>
                <a:latin typeface="Tempus Sans ITC" pitchFamily="82" charset="0"/>
              </a:rPr>
              <a:t>   Darrell </a:t>
            </a:r>
            <a:r>
              <a:rPr lang="en-US" sz="4800" b="1" dirty="0" err="1" smtClean="0">
                <a:solidFill>
                  <a:srgbClr val="FFFF00"/>
                </a:solidFill>
                <a:effectLst>
                  <a:outerShdw dist="63500" dir="7200000" algn="ctr" rotWithShape="0">
                    <a:srgbClr val="FF0000"/>
                  </a:outerShdw>
                </a:effectLst>
                <a:latin typeface="Tempus Sans ITC" pitchFamily="82" charset="0"/>
              </a:rPr>
              <a:t>Hanshaw</a:t>
            </a:r>
            <a:endParaRPr lang="en-US" sz="4800" b="1" dirty="0" smtClean="0">
              <a:solidFill>
                <a:srgbClr val="FFFF00"/>
              </a:solidFill>
              <a:effectLst>
                <a:outerShdw dist="63500" dir="7200000" algn="ctr" rotWithShape="0">
                  <a:srgbClr val="FF0000"/>
                </a:outerShdw>
              </a:effectLst>
              <a:latin typeface="Tempus Sans ITC" pitchFamily="82" charset="0"/>
            </a:endParaRPr>
          </a:p>
          <a:p>
            <a:pPr>
              <a:defRPr/>
            </a:pPr>
            <a:r>
              <a:rPr lang="en-US" sz="4800" b="1" dirty="0" smtClean="0">
                <a:solidFill>
                  <a:srgbClr val="FFFF00"/>
                </a:solidFill>
                <a:effectLst>
                  <a:outerShdw dist="63500" dir="7200000" algn="ctr" rotWithShape="0">
                    <a:srgbClr val="FF0000"/>
                  </a:outerShdw>
                </a:effectLst>
                <a:latin typeface="Tempus Sans ITC" pitchFamily="82" charset="0"/>
              </a:rPr>
              <a:t>					</a:t>
            </a:r>
            <a:endParaRPr lang="en-US" sz="2800" b="1" dirty="0" smtClean="0">
              <a:solidFill>
                <a:srgbClr val="FFFF00"/>
              </a:solidFill>
              <a:effectLst>
                <a:outerShdw dist="63500" dir="7200000" algn="ctr" rotWithShape="0">
                  <a:srgbClr val="FF0000"/>
                </a:outerShdw>
              </a:effectLst>
              <a:latin typeface="Tempus Sans ITC" pitchFamily="82" charset="0"/>
            </a:endParaRPr>
          </a:p>
        </p:txBody>
      </p:sp>
      <p:pic>
        <p:nvPicPr>
          <p:cNvPr id="1029" name="Picture 5" descr="http://zustco.com/mark_zust/wp-content/uploads/2013/07/Applause.jpg"/>
          <p:cNvPicPr>
            <a:picLocks noChangeAspect="1" noChangeArrowheads="1"/>
          </p:cNvPicPr>
          <p:nvPr/>
        </p:nvPicPr>
        <p:blipFill>
          <a:blip r:embed="rId2" cstate="print"/>
          <a:srcRect/>
          <a:stretch>
            <a:fillRect/>
          </a:stretch>
        </p:blipFill>
        <p:spPr bwMode="auto">
          <a:xfrm>
            <a:off x="152400" y="1219200"/>
            <a:ext cx="3581400" cy="4572000"/>
          </a:xfrm>
          <a:prstGeom prst="rect">
            <a:avLst/>
          </a:prstGeom>
          <a:noFill/>
        </p:spPr>
      </p:pic>
      <p:sp>
        <p:nvSpPr>
          <p:cNvPr id="9" name="TextBox 8"/>
          <p:cNvSpPr txBox="1"/>
          <p:nvPr/>
        </p:nvSpPr>
        <p:spPr>
          <a:xfrm>
            <a:off x="0" y="0"/>
            <a:ext cx="9144000" cy="830997"/>
          </a:xfrm>
          <a:prstGeom prst="rect">
            <a:avLst/>
          </a:prstGeom>
          <a:solidFill>
            <a:srgbClr val="3E5AD2"/>
          </a:solidFill>
        </p:spPr>
        <p:txBody>
          <a:bodyPr wrap="square" rtlCol="0">
            <a:spAutoFit/>
          </a:bodyPr>
          <a:lstStyle/>
          <a:p>
            <a:pPr algn="ctr">
              <a:defRPr/>
            </a:pPr>
            <a:r>
              <a:rPr lang="en-US" sz="4800" b="1" dirty="0" smtClean="0">
                <a:solidFill>
                  <a:srgbClr val="FFFF00"/>
                </a:solidFill>
                <a:effectLst>
                  <a:glow rad="228600">
                    <a:schemeClr val="accent6">
                      <a:satMod val="175000"/>
                      <a:alpha val="40000"/>
                    </a:schemeClr>
                  </a:glow>
                  <a:outerShdw dist="50800" dir="7200000" algn="ctr" rotWithShape="0">
                    <a:srgbClr val="FF0000"/>
                  </a:outerShdw>
                </a:effectLst>
                <a:latin typeface="Tempus Sans ITC" pitchFamily="82" charset="0"/>
              </a:rPr>
              <a:t>A big thanks to these friends . . .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5" presetClass="entr" presetSubtype="0" fill="hold" nodeType="withEffect">
                                  <p:stCondLst>
                                    <p:cond delay="0"/>
                                  </p:stCondLst>
                                  <p:childTnLst>
                                    <p:set>
                                      <p:cBhvr>
                                        <p:cTn id="11" dur="1" fill="hold">
                                          <p:stCondLst>
                                            <p:cond delay="0"/>
                                          </p:stCondLst>
                                        </p:cTn>
                                        <p:tgtEl>
                                          <p:spTgt spid="1029"/>
                                        </p:tgtEl>
                                        <p:attrNameLst>
                                          <p:attrName>style.visibility</p:attrName>
                                        </p:attrNameLst>
                                      </p:cBhvr>
                                      <p:to>
                                        <p:strVal val="visible"/>
                                      </p:to>
                                    </p:set>
                                    <p:anim calcmode="lin" valueType="num">
                                      <p:cBhvr>
                                        <p:cTn id="12" dur="500" decel="50000" fill="hold">
                                          <p:stCondLst>
                                            <p:cond delay="0"/>
                                          </p:stCondLst>
                                        </p:cTn>
                                        <p:tgtEl>
                                          <p:spTgt spid="1029"/>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029"/>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029"/>
                                        </p:tgtEl>
                                        <p:attrNameLst>
                                          <p:attrName>ppt_w</p:attrName>
                                        </p:attrNameLst>
                                      </p:cBhvr>
                                      <p:tavLst>
                                        <p:tav tm="0">
                                          <p:val>
                                            <p:strVal val="#ppt_w*.05"/>
                                          </p:val>
                                        </p:tav>
                                        <p:tav tm="100000">
                                          <p:val>
                                            <p:strVal val="#ppt_w"/>
                                          </p:val>
                                        </p:tav>
                                      </p:tavLst>
                                    </p:anim>
                                    <p:anim calcmode="lin" valueType="num">
                                      <p:cBhvr>
                                        <p:cTn id="15" dur="1000" fill="hold"/>
                                        <p:tgtEl>
                                          <p:spTgt spid="1029"/>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029"/>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029"/>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029"/>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029"/>
                                        </p:tgtEl>
                                      </p:cBhvr>
                                    </p:animEffect>
                                  </p:childTnLst>
                                </p:cTn>
                              </p:par>
                            </p:childTnLst>
                          </p:cTn>
                        </p:par>
                        <p:par>
                          <p:cTn id="20" fill="hold">
                            <p:stCondLst>
                              <p:cond delay="1000"/>
                            </p:stCondLst>
                            <p:childTnLst>
                              <p:par>
                                <p:cTn id="21" presetID="26" presetClass="emph" presetSubtype="0" repeatCount="4000" fill="hold" nodeType="afterEffect">
                                  <p:stCondLst>
                                    <p:cond delay="0"/>
                                  </p:stCondLst>
                                  <p:childTnLst>
                                    <p:animEffect transition="out" filter="fade">
                                      <p:cBhvr>
                                        <p:cTn id="22" dur="1000" tmFilter="0, 0; .2, .5; .8, .5; 1, 0"/>
                                        <p:tgtEl>
                                          <p:spTgt spid="1029"/>
                                        </p:tgtEl>
                                      </p:cBhvr>
                                    </p:animEffect>
                                    <p:animScale>
                                      <p:cBhvr>
                                        <p:cTn id="23" dur="500" autoRev="1" fill="hold"/>
                                        <p:tgtEl>
                                          <p:spTgt spid="1029"/>
                                        </p:tgtEl>
                                      </p:cBhvr>
                                      <p:by x="105000" y="105000"/>
                                    </p:animScale>
                                  </p:childTnLst>
                                </p:cTn>
                              </p:par>
                              <p:par>
                                <p:cTn id="24" presetID="10" presetClass="entr" presetSubtype="0" fill="hold" nodeType="withEffect">
                                  <p:stCondLst>
                                    <p:cond delay="50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childTnLst>
                                </p:cTn>
                              </p:par>
                              <p:par>
                                <p:cTn id="27" presetID="10" presetClass="entr" presetSubtype="0" fill="hold" nodeType="withEffect">
                                  <p:stCondLst>
                                    <p:cond delay="50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1000"/>
                                        <p:tgtEl>
                                          <p:spTgt spid="4">
                                            <p:txEl>
                                              <p:pRg st="2" end="2"/>
                                            </p:txEl>
                                          </p:spTgt>
                                        </p:tgtEl>
                                      </p:cBhvr>
                                    </p:animEffect>
                                  </p:childTnLst>
                                </p:cTn>
                              </p:par>
                              <p:par>
                                <p:cTn id="30" presetID="10" presetClass="entr" presetSubtype="0" fill="hold" nodeType="withEffect">
                                  <p:stCondLst>
                                    <p:cond delay="50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1000"/>
                                        <p:tgtEl>
                                          <p:spTgt spid="4">
                                            <p:txEl>
                                              <p:pRg st="3" end="3"/>
                                            </p:txEl>
                                          </p:spTgt>
                                        </p:tgtEl>
                                      </p:cBhvr>
                                    </p:animEffect>
                                  </p:childTnLst>
                                </p:cTn>
                              </p:par>
                              <p:par>
                                <p:cTn id="33" presetID="10" presetClass="entr" presetSubtype="0" fill="hold" nodeType="withEffect">
                                  <p:stCondLst>
                                    <p:cond delay="50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childTnLst>
                                </p:cTn>
                              </p:par>
                              <p:par>
                                <p:cTn id="36" presetID="10" presetClass="entr" presetSubtype="0" fill="hold" nodeType="withEffect">
                                  <p:stCondLst>
                                    <p:cond delay="500"/>
                                  </p:stCondLst>
                                  <p:childTnLst>
                                    <p:set>
                                      <p:cBhvr>
                                        <p:cTn id="37" dur="1" fill="hold">
                                          <p:stCondLst>
                                            <p:cond delay="0"/>
                                          </p:stCondLst>
                                        </p:cTn>
                                        <p:tgtEl>
                                          <p:spTgt spid="4">
                                            <p:txEl>
                                              <p:pRg st="6" end="6"/>
                                            </p:txEl>
                                          </p:spTgt>
                                        </p:tgtEl>
                                        <p:attrNameLst>
                                          <p:attrName>style.visibility</p:attrName>
                                        </p:attrNameLst>
                                      </p:cBhvr>
                                      <p:to>
                                        <p:strVal val="visible"/>
                                      </p:to>
                                    </p:set>
                                    <p:animEffect transition="in" filter="fade">
                                      <p:cBhvr>
                                        <p:cTn id="38" dur="1000"/>
                                        <p:tgtEl>
                                          <p:spTgt spid="4">
                                            <p:txEl>
                                              <p:pRg st="6" end="6"/>
                                            </p:txEl>
                                          </p:spTgt>
                                        </p:tgtEl>
                                      </p:cBhvr>
                                    </p:animEffect>
                                  </p:childTnLst>
                                </p:cTn>
                              </p:par>
                              <p:par>
                                <p:cTn id="39" presetID="10" presetClass="entr" presetSubtype="0" fill="hold" nodeType="withEffect">
                                  <p:stCondLst>
                                    <p:cond delay="500"/>
                                  </p:stCondLst>
                                  <p:childTnLst>
                                    <p:set>
                                      <p:cBhvr>
                                        <p:cTn id="40" dur="1" fill="hold">
                                          <p:stCondLst>
                                            <p:cond delay="0"/>
                                          </p:stCondLst>
                                        </p:cTn>
                                        <p:tgtEl>
                                          <p:spTgt spid="4">
                                            <p:txEl>
                                              <p:pRg st="7" end="7"/>
                                            </p:txEl>
                                          </p:spTgt>
                                        </p:tgtEl>
                                        <p:attrNameLst>
                                          <p:attrName>style.visibility</p:attrName>
                                        </p:attrNameLst>
                                      </p:cBhvr>
                                      <p:to>
                                        <p:strVal val="visible"/>
                                      </p:to>
                                    </p:set>
                                    <p:animEffect transition="in" filter="fade">
                                      <p:cBhvr>
                                        <p:cTn id="41" dur="1000"/>
                                        <p:tgtEl>
                                          <p:spTgt spid="4">
                                            <p:txEl>
                                              <p:pRg st="7" end="7"/>
                                            </p:txEl>
                                          </p:spTgt>
                                        </p:tgtEl>
                                      </p:cBhvr>
                                    </p:animEffect>
                                  </p:childTnLst>
                                </p:cTn>
                              </p:par>
                              <p:par>
                                <p:cTn id="42" presetID="10" presetClass="entr" presetSubtype="0" fill="hold" nodeType="withEffect">
                                  <p:stCondLst>
                                    <p:cond delay="500"/>
                                  </p:stCondLst>
                                  <p:childTnLst>
                                    <p:set>
                                      <p:cBhvr>
                                        <p:cTn id="43" dur="1" fill="hold">
                                          <p:stCondLst>
                                            <p:cond delay="0"/>
                                          </p:stCondLst>
                                        </p:cTn>
                                        <p:tgtEl>
                                          <p:spTgt spid="4">
                                            <p:txEl>
                                              <p:pRg st="8" end="8"/>
                                            </p:txEl>
                                          </p:spTgt>
                                        </p:tgtEl>
                                        <p:attrNameLst>
                                          <p:attrName>style.visibility</p:attrName>
                                        </p:attrNameLst>
                                      </p:cBhvr>
                                      <p:to>
                                        <p:strVal val="visible"/>
                                      </p:to>
                                    </p:set>
                                    <p:animEffect transition="in" filter="fade">
                                      <p:cBhvr>
                                        <p:cTn id="44" dur="1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25" name="Rectangle 1"/>
          <p:cNvSpPr>
            <a:spLocks noChangeArrowheads="1"/>
          </p:cNvSpPr>
          <p:nvPr/>
        </p:nvSpPr>
        <p:spPr bwMode="auto">
          <a:xfrm>
            <a:off x="0" y="832545"/>
            <a:ext cx="9448800" cy="15050274"/>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ea typeface="Calibri" pitchFamily="34" charset="0"/>
                <a:cs typeface="Times New Roman" pitchFamily="18" charset="0"/>
              </a:rPr>
              <a:t>REFERENCES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algn="ctr"/>
            <a:r>
              <a:rPr lang="en-US" u="sng" dirty="0" smtClean="0"/>
              <a:t>BOOKS</a:t>
            </a:r>
            <a:endParaRPr lang="en-US" i="1" u="sng" dirty="0" smtClean="0"/>
          </a:p>
          <a:p>
            <a:r>
              <a:rPr lang="en-US" i="1" dirty="0" smtClean="0"/>
              <a:t>Undaunted, The Miracle of the Hole in the Wall Pioneers,</a:t>
            </a:r>
            <a:r>
              <a:rPr lang="en-US" dirty="0" smtClean="0"/>
              <a:t>  by Gerald Lund, 2009, Anchor Point LLC</a:t>
            </a:r>
          </a:p>
          <a:p>
            <a:r>
              <a:rPr lang="en-US" i="1" dirty="0" smtClean="0"/>
              <a:t>Official Guide to America’s National Parks</a:t>
            </a:r>
            <a:r>
              <a:rPr lang="en-US" dirty="0" smtClean="0"/>
              <a:t>, Fodor’s 12</a:t>
            </a:r>
            <a:r>
              <a:rPr lang="en-US" baseline="30000" dirty="0" smtClean="0"/>
              <a:t>th</a:t>
            </a:r>
            <a:r>
              <a:rPr lang="en-US" dirty="0" smtClean="0"/>
              <a:t> Edition, 2004</a:t>
            </a:r>
          </a:p>
          <a:p>
            <a:r>
              <a:rPr lang="en-US" i="1" dirty="0" smtClean="0"/>
              <a:t>Roadside Geology of New Mexico</a:t>
            </a:r>
            <a:r>
              <a:rPr lang="en-US" dirty="0" smtClean="0"/>
              <a:t>,  </a:t>
            </a:r>
            <a:r>
              <a:rPr lang="en-US" dirty="0" err="1" smtClean="0"/>
              <a:t>Halka</a:t>
            </a:r>
            <a:r>
              <a:rPr lang="en-US" dirty="0" smtClean="0"/>
              <a:t> </a:t>
            </a:r>
            <a:r>
              <a:rPr lang="en-US" dirty="0" err="1" smtClean="0"/>
              <a:t>Cronic</a:t>
            </a:r>
            <a:r>
              <a:rPr lang="en-US" dirty="0" smtClean="0"/>
              <a:t>, Mountain Press Publishing, 1987</a:t>
            </a:r>
          </a:p>
          <a:p>
            <a:r>
              <a:rPr lang="en-US" i="1" dirty="0" smtClean="0"/>
              <a:t>Colorado </a:t>
            </a:r>
            <a:r>
              <a:rPr lang="en-US" i="1" dirty="0" err="1" smtClean="0"/>
              <a:t>Rockhounding</a:t>
            </a:r>
            <a:r>
              <a:rPr lang="en-US" dirty="0" smtClean="0"/>
              <a:t>, Stephen M. </a:t>
            </a:r>
            <a:r>
              <a:rPr lang="en-US" dirty="0" err="1" smtClean="0"/>
              <a:t>Voynick</a:t>
            </a:r>
            <a:r>
              <a:rPr lang="en-US" dirty="0" smtClean="0"/>
              <a:t>, Mountain Press Publishing, 9</a:t>
            </a:r>
            <a:r>
              <a:rPr lang="en-US" baseline="30000" dirty="0" smtClean="0"/>
              <a:t>th</a:t>
            </a:r>
            <a:r>
              <a:rPr lang="en-US" dirty="0" smtClean="0"/>
              <a:t> printing, 2011</a:t>
            </a:r>
          </a:p>
          <a:p>
            <a:r>
              <a:rPr lang="en-US" i="1" dirty="0" smtClean="0"/>
              <a:t>Colorado, A Four Seasons Guide 2</a:t>
            </a:r>
            <a:r>
              <a:rPr lang="en-US" i="1" baseline="30000" dirty="0" smtClean="0"/>
              <a:t>nd</a:t>
            </a:r>
            <a:r>
              <a:rPr lang="en-US" i="1" dirty="0" smtClean="0"/>
              <a:t> Edition</a:t>
            </a:r>
            <a:r>
              <a:rPr lang="en-US" dirty="0" smtClean="0"/>
              <a:t>, Fodor’s, 1996</a:t>
            </a:r>
          </a:p>
          <a:p>
            <a:r>
              <a:rPr lang="en-US" i="1" dirty="0" smtClean="0"/>
              <a:t>Tour Book: Colorado and Utah</a:t>
            </a:r>
            <a:r>
              <a:rPr lang="en-US" dirty="0" smtClean="0"/>
              <a:t>, AAA, 2014</a:t>
            </a:r>
          </a:p>
          <a:p>
            <a:r>
              <a:rPr lang="en-US" i="1" dirty="0" smtClean="0"/>
              <a:t>Tour Book: Colorado and Utah</a:t>
            </a:r>
            <a:r>
              <a:rPr lang="en-US" dirty="0" smtClean="0"/>
              <a:t>, AAA, 2007</a:t>
            </a:r>
          </a:p>
          <a:p>
            <a:r>
              <a:rPr lang="en-US" i="1" dirty="0" smtClean="0"/>
              <a:t>Arizona: Complete Guide</a:t>
            </a:r>
            <a:r>
              <a:rPr lang="en-US" dirty="0" smtClean="0"/>
              <a:t>, Fodor’s, 1994</a:t>
            </a:r>
          </a:p>
          <a:p>
            <a:r>
              <a:rPr lang="en-US" i="1" dirty="0" smtClean="0"/>
              <a:t>Utah: Complete Guide 1</a:t>
            </a:r>
            <a:r>
              <a:rPr lang="en-US" i="1" baseline="30000" dirty="0" smtClean="0"/>
              <a:t>st</a:t>
            </a:r>
            <a:r>
              <a:rPr lang="en-US" i="1" dirty="0" smtClean="0"/>
              <a:t> Edition</a:t>
            </a:r>
            <a:r>
              <a:rPr lang="en-US" dirty="0" smtClean="0"/>
              <a:t>, </a:t>
            </a:r>
            <a:r>
              <a:rPr lang="en-US" dirty="0" err="1" smtClean="0"/>
              <a:t>Fommer’s</a:t>
            </a:r>
            <a:r>
              <a:rPr lang="en-US" dirty="0" smtClean="0"/>
              <a:t>, 1996</a:t>
            </a:r>
          </a:p>
          <a:p>
            <a:r>
              <a:rPr lang="en-US" i="1" dirty="0" smtClean="0"/>
              <a:t>Utah Handbook 4</a:t>
            </a:r>
            <a:r>
              <a:rPr lang="en-US" i="1" baseline="30000" dirty="0" smtClean="0"/>
              <a:t>th</a:t>
            </a:r>
            <a:r>
              <a:rPr lang="en-US" i="1" dirty="0" smtClean="0"/>
              <a:t> Edition</a:t>
            </a:r>
            <a:r>
              <a:rPr lang="en-US" dirty="0" smtClean="0"/>
              <a:t>, Bill Weir &amp; Robert Blake, 1996</a:t>
            </a:r>
          </a:p>
          <a:p>
            <a:r>
              <a:rPr lang="en-US" i="1" dirty="0" smtClean="0"/>
              <a:t>Chaco: a Cultural Legacy</a:t>
            </a:r>
            <a:r>
              <a:rPr lang="en-US" dirty="0" smtClean="0"/>
              <a:t>, Michal </a:t>
            </a:r>
            <a:r>
              <a:rPr lang="en-US" dirty="0" err="1" smtClean="0"/>
              <a:t>Strutin</a:t>
            </a:r>
            <a:r>
              <a:rPr lang="en-US" dirty="0" smtClean="0"/>
              <a:t>, Western Nat’l Parks Assoc, 1994</a:t>
            </a:r>
          </a:p>
          <a:p>
            <a:r>
              <a:rPr lang="en-US" i="1" dirty="0" smtClean="0"/>
              <a:t>Geology and America’s National Park Areas</a:t>
            </a:r>
            <a:r>
              <a:rPr lang="en-US" dirty="0" smtClean="0"/>
              <a:t>, Brooks B. Ellwood, Prentice Hall, 1996</a:t>
            </a:r>
          </a:p>
          <a:p>
            <a:r>
              <a:rPr lang="en-US" i="1" dirty="0" smtClean="0"/>
              <a:t>The Evolution of North America</a:t>
            </a:r>
            <a:r>
              <a:rPr lang="en-US" dirty="0" smtClean="0"/>
              <a:t>, Phillips B. King, Princeton University Press, 1977</a:t>
            </a:r>
          </a:p>
          <a:p>
            <a:endParaRPr lang="en-US" dirty="0" smtClean="0"/>
          </a:p>
          <a:p>
            <a:pPr algn="ctr"/>
            <a:r>
              <a:rPr lang="en-US" u="sng" dirty="0" smtClean="0"/>
              <a:t>WEBSITES</a:t>
            </a:r>
            <a:endParaRPr lang="en-US" dirty="0" smtClean="0">
              <a:latin typeface="Calibri" pitchFamily="34" charset="0"/>
              <a:ea typeface="Calibri" pitchFamily="34" charset="0"/>
              <a:cs typeface="Times New Roman" pitchFamily="18" charset="0"/>
            </a:endParaRPr>
          </a:p>
          <a:p>
            <a:pPr>
              <a:buFont typeface="Symbol"/>
              <a:buChar char="¾"/>
            </a:pPr>
            <a:r>
              <a:rPr lang="en-US" dirty="0" smtClean="0">
                <a:latin typeface="Times New Roman"/>
              </a:rPr>
              <a:t>https://ehillerman.unm.edu/node/3050#sthash.MiqpgxNP.dpbs</a:t>
            </a:r>
          </a:p>
          <a:p>
            <a:pPr>
              <a:buFont typeface="Symbol"/>
              <a:buChar char="¾"/>
            </a:pPr>
            <a:r>
              <a:rPr lang="en-US" dirty="0" smtClean="0"/>
              <a:t>https://en.wikipedia.org/wiki/Geology_of_the_United_States- Geology of the Colorado Plateau</a:t>
            </a:r>
          </a:p>
          <a:p>
            <a:pPr>
              <a:buFont typeface="Symbol"/>
              <a:buChar char="¾"/>
            </a:pPr>
            <a:r>
              <a:rPr lang="en-US" dirty="0" smtClean="0"/>
              <a:t>https://watershed.ucdavis.edu/education/classes/files/content/page/1%20Trexler%20-	%20Tectonic%20Evolution%20of%20the%20Colorado%20Plateau_0.pdf</a:t>
            </a:r>
          </a:p>
          <a:p>
            <a:pPr>
              <a:buFont typeface="Symbol"/>
              <a:buChar char="¾"/>
            </a:pPr>
            <a:r>
              <a:rPr lang="en-US" dirty="0" smtClean="0"/>
              <a:t>http://www.riversimulator.org/Resources/NPS/FoosPlateauGeology.pdf	</a:t>
            </a:r>
          </a:p>
          <a:p>
            <a:pPr>
              <a:buFont typeface="Symbol"/>
              <a:buChar char="¾"/>
            </a:pPr>
            <a:r>
              <a:rPr lang="en-US" dirty="0" smtClean="0"/>
              <a:t>https://www.outdoorproject.com/articles/history-stone-basic-geology-colorado-plateau </a:t>
            </a:r>
          </a:p>
          <a:p>
            <a:pPr lvl="1">
              <a:buFont typeface="Calibri"/>
              <a:buChar char="-"/>
            </a:pPr>
            <a:r>
              <a:rPr lang="en-US" dirty="0" smtClean="0"/>
              <a:t>volcanism in the Plateau</a:t>
            </a:r>
          </a:p>
          <a:p>
            <a:pPr>
              <a:buFont typeface="Symbol"/>
              <a:buChar char="¾"/>
            </a:pPr>
            <a:r>
              <a:rPr lang="en-US" dirty="0" smtClean="0"/>
              <a:t>https://agupubs.onlinelibrary.wiley.com/doi/full/10.1002/2014GC005641</a:t>
            </a:r>
          </a:p>
          <a:p>
            <a:pPr>
              <a:buFont typeface="Symbol"/>
              <a:buChar char="¾"/>
            </a:pPr>
            <a:r>
              <a:rPr lang="en-US" dirty="0" smtClean="0"/>
              <a:t>https://www.moabhappenings.com/Archives/Geology201803MoabAndTheColoradoPlateau.htm</a:t>
            </a:r>
          </a:p>
          <a:p>
            <a:pPr>
              <a:buFont typeface="Symbol"/>
              <a:buChar char="¾"/>
            </a:pPr>
            <a:r>
              <a:rPr lang="en-US" dirty="0" smtClean="0"/>
              <a:t>https://en.wikipedia.org/wiki/Chaco_Culture_National_Historical_Park	</a:t>
            </a:r>
          </a:p>
          <a:p>
            <a:pPr>
              <a:buFont typeface="Symbol"/>
              <a:buChar char="¾"/>
            </a:pPr>
            <a:r>
              <a:rPr lang="en-US" dirty="0" smtClean="0"/>
              <a:t>https://www.nps.gov/articles/coloradoplateaus.htm</a:t>
            </a:r>
          </a:p>
          <a:p>
            <a:pPr>
              <a:buFont typeface="Symbol"/>
              <a:buChar char="¾"/>
            </a:pPr>
            <a:r>
              <a:rPr lang="en-US" dirty="0" smtClean="0"/>
              <a:t>https://www.nps.gov/common/uploads/photogallery/nri/park/geology/49177B13-1DD8-B71B-	0BF120CC77B24F45/49177B13-1DD8-B71B-0BF120CC77B24F45-large.jpg</a:t>
            </a:r>
          </a:p>
          <a:p>
            <a:pPr>
              <a:buFont typeface="Symbol"/>
              <a:buChar char="¾"/>
            </a:pPr>
            <a:r>
              <a:rPr lang="en-US" dirty="0" smtClean="0"/>
              <a:t>https://www.outdoorproject.com/articles/history-stone-basic-geology-colorado-plateau</a:t>
            </a:r>
          </a:p>
          <a:p>
            <a:pPr>
              <a:buFont typeface="Symbol"/>
              <a:buChar char="¾"/>
            </a:pPr>
            <a:r>
              <a:rPr lang="en-US" dirty="0" smtClean="0"/>
              <a:t>https://en.wikipedia.org/wiki/National_Conservation_Lands</a:t>
            </a:r>
          </a:p>
          <a:p>
            <a:pPr>
              <a:buFont typeface="Symbol"/>
              <a:buChar char="¾"/>
            </a:pPr>
            <a:r>
              <a:rPr lang="en-US" dirty="0" smtClean="0"/>
              <a:t>https://en.wikipedia.org/wiki/Grand_Staircase%E2%80%93Escalante_National_Monument</a:t>
            </a:r>
          </a:p>
          <a:p>
            <a:pPr>
              <a:buFont typeface="Symbol"/>
              <a:buChar char="¾"/>
            </a:pPr>
            <a:r>
              <a:rPr lang="en-US" dirty="0" smtClean="0"/>
              <a:t>https://www.nps.gov/grca/learn/education/human-history.htm</a:t>
            </a:r>
          </a:p>
          <a:p>
            <a:pPr>
              <a:buFont typeface="Symbol"/>
              <a:buChar char="¾"/>
            </a:pPr>
            <a:r>
              <a:rPr lang="en-US" dirty="0" smtClean="0"/>
              <a:t>https://en.wikipedia.org/wiki/Canyons_of_the_Ancients_National_Monument</a:t>
            </a:r>
          </a:p>
          <a:p>
            <a:pPr>
              <a:buFont typeface="Symbol"/>
              <a:buChar char="¾"/>
            </a:pPr>
            <a:r>
              <a:rPr lang="en-US" dirty="0" smtClean="0"/>
              <a:t>https://en.wikipedia.org/wiki/Grand_Staircase%E2%80%93Escalante_National_Monument</a:t>
            </a:r>
          </a:p>
          <a:p>
            <a:pPr>
              <a:buFont typeface="Symbol"/>
              <a:buChar char="¾"/>
            </a:pPr>
            <a:r>
              <a:rPr lang="en-US" dirty="0" smtClean="0"/>
              <a:t>https://en.wikipedia.org/wiki/John_F._Asmus</a:t>
            </a:r>
          </a:p>
          <a:p>
            <a:pPr>
              <a:buFont typeface="Symbol"/>
              <a:buChar char="¾"/>
            </a:pPr>
            <a:r>
              <a:rPr lang="en-US" dirty="0" smtClean="0"/>
              <a:t>https://www.nps.gov/articles/cany-rock-markings-photo.htm</a:t>
            </a:r>
          </a:p>
          <a:p>
            <a:pPr>
              <a:buFont typeface="Symbol"/>
              <a:buChar char="¾"/>
            </a:pPr>
            <a:r>
              <a:rPr lang="en-US" dirty="0" smtClean="0"/>
              <a:t>https://www.legacy.com/us/obituaries/thereporter/name/bud-turner-obituary?id=20387615</a:t>
            </a:r>
          </a:p>
          <a:p>
            <a:pPr>
              <a:buFont typeface="Symbol"/>
              <a:buChar char="¾"/>
            </a:pPr>
            <a:r>
              <a:rPr lang="en-US" dirty="0" smtClean="0"/>
              <a:t>http://archives.lib.byu.edu/agents/people/15686</a:t>
            </a:r>
          </a:p>
          <a:p>
            <a:pPr>
              <a:buFont typeface="Symbol"/>
              <a:buChar char="¾"/>
            </a:pPr>
            <a:r>
              <a:rPr lang="en-US" dirty="0" smtClean="0"/>
              <a:t>https://en.wikipedia.org/wiki/Bryce_Canyon_National_Park</a:t>
            </a:r>
          </a:p>
          <a:p>
            <a:pPr>
              <a:buFont typeface="Symbol"/>
              <a:buChar char="¾"/>
            </a:pPr>
            <a:r>
              <a:rPr lang="en-US" dirty="0" smtClean="0"/>
              <a:t>https://books.google.com/books?id=xZd9AgAAQBAJ&amp;pg=PA236&amp;lpg=PA236&amp;dq=Chief+Tau-gu+history&amp;source=bl&amp;ots=opo1vz_8f&amp;sig=ACfU3U27Ac5PTUBU6kfIUn9q6t9L69ayAw&amp;hl=en&amp;sa=X&amp;ved=2ahUKEwj1mrCM7L70AhUMk2oFHROTBgkQ6AF6BAgIEAM#v=onepage&amp;q=Chief%20Taugu%20history&amp;f=false</a:t>
            </a:r>
          </a:p>
          <a:p>
            <a:pPr>
              <a:buFont typeface="Symbol"/>
              <a:buChar char="¾"/>
            </a:pPr>
            <a:r>
              <a:rPr lang="en-US" dirty="0" smtClean="0"/>
              <a:t>https://www.azcentral.com/story/travel/arizona/grand-canyon/2019/02/22/grand-canyon-pioneers-powell-kolb-harvey-colter/2782343002/	</a:t>
            </a:r>
          </a:p>
          <a:p>
            <a:pPr>
              <a:buFont typeface="Symbol"/>
              <a:buChar char="¾"/>
            </a:pPr>
            <a:r>
              <a:rPr lang="en-US" dirty="0" smtClean="0"/>
              <a:t>https://www.nps.gov/azru/learn/management/upload/Aztec-Chaco-Fact-Sheet-2021-508.pdf</a:t>
            </a:r>
          </a:p>
          <a:p>
            <a:pPr>
              <a:buFont typeface="Symbol"/>
              <a:buChar char="¾"/>
            </a:pPr>
            <a:endParaRPr lang="en-US" dirty="0" smtClean="0"/>
          </a:p>
          <a:p>
            <a:endParaRPr lang="en-US" dirty="0" smtClean="0"/>
          </a:p>
          <a:p>
            <a:endParaRPr lang="en-US" dirty="0" smtClean="0"/>
          </a:p>
          <a:p>
            <a:pPr marL="0" marR="0" lvl="0" indent="0"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2" name="Group 6"/>
          <p:cNvGrpSpPr/>
          <p:nvPr/>
        </p:nvGrpSpPr>
        <p:grpSpPr>
          <a:xfrm>
            <a:off x="381000" y="762000"/>
            <a:ext cx="6996828" cy="5798641"/>
            <a:chOff x="381000" y="762000"/>
            <a:chExt cx="6996828" cy="5798641"/>
          </a:xfrm>
        </p:grpSpPr>
        <p:pic>
          <p:nvPicPr>
            <p:cNvPr id="6" name="Picture 2" descr="Time Passes By"/>
            <p:cNvPicPr>
              <a:picLocks noChangeAspect="1" noChangeArrowheads="1"/>
            </p:cNvPicPr>
            <p:nvPr/>
          </p:nvPicPr>
          <p:blipFill>
            <a:blip r:embed="rId3" cstate="print"/>
            <a:srcRect/>
            <a:stretch>
              <a:fillRect/>
            </a:stretch>
          </p:blipFill>
          <p:spPr bwMode="auto">
            <a:xfrm rot="779150">
              <a:off x="3301476" y="2031673"/>
              <a:ext cx="4076352" cy="4076352"/>
            </a:xfrm>
            <a:prstGeom prst="rect">
              <a:avLst/>
            </a:prstGeom>
            <a:noFill/>
          </p:spPr>
        </p:pic>
        <p:sp>
          <p:nvSpPr>
            <p:cNvPr id="7" name="TextBox 6"/>
            <p:cNvSpPr txBox="1"/>
            <p:nvPr/>
          </p:nvSpPr>
          <p:spPr>
            <a:xfrm>
              <a:off x="381000" y="762000"/>
              <a:ext cx="5806398" cy="1015663"/>
            </a:xfrm>
            <a:prstGeom prst="rect">
              <a:avLst/>
            </a:prstGeom>
            <a:noFill/>
          </p:spPr>
          <p:txBody>
            <a:bodyPr wrap="none" rtlCol="0">
              <a:spAutoFit/>
            </a:bodyPr>
            <a:lstStyle/>
            <a:p>
              <a:r>
                <a:rPr lang="en-US" sz="6000" b="1" dirty="0" smtClean="0">
                  <a:ln>
                    <a:solidFill>
                      <a:schemeClr val="accent5">
                        <a:lumMod val="75000"/>
                      </a:schemeClr>
                    </a:solidFill>
                  </a:ln>
                  <a:solidFill>
                    <a:srgbClr val="FF0000"/>
                  </a:solidFill>
                  <a:effectLst>
                    <a:outerShdw dist="50800" dir="7200000" algn="ctr" rotWithShape="0">
                      <a:schemeClr val="tx1"/>
                    </a:outerShdw>
                  </a:effectLst>
                  <a:latin typeface="Bradley Hand ITC" pitchFamily="66" charset="0"/>
                </a:rPr>
                <a:t>“Time Passes By”</a:t>
              </a:r>
              <a:endParaRPr lang="en-US" sz="6000" b="1" dirty="0">
                <a:ln>
                  <a:solidFill>
                    <a:schemeClr val="accent5">
                      <a:lumMod val="75000"/>
                    </a:schemeClr>
                  </a:solidFill>
                </a:ln>
                <a:solidFill>
                  <a:srgbClr val="FF0000"/>
                </a:solidFill>
                <a:effectLst>
                  <a:outerShdw dist="50800" dir="7200000" algn="ctr" rotWithShape="0">
                    <a:schemeClr val="tx1"/>
                  </a:outerShdw>
                </a:effectLst>
                <a:latin typeface="Bradley Hand ITC" pitchFamily="66" charset="0"/>
              </a:endParaRPr>
            </a:p>
          </p:txBody>
        </p:sp>
        <p:sp>
          <p:nvSpPr>
            <p:cNvPr id="8" name="TextBox 7"/>
            <p:cNvSpPr txBox="1"/>
            <p:nvPr/>
          </p:nvSpPr>
          <p:spPr>
            <a:xfrm>
              <a:off x="762000" y="5791200"/>
              <a:ext cx="3504486" cy="769441"/>
            </a:xfrm>
            <a:prstGeom prst="rect">
              <a:avLst/>
            </a:prstGeom>
            <a:noFill/>
          </p:spPr>
          <p:txBody>
            <a:bodyPr wrap="none" rtlCol="0">
              <a:spAutoFit/>
            </a:bodyPr>
            <a:lstStyle/>
            <a:p>
              <a:r>
                <a:rPr lang="en-US" sz="4400" b="1" dirty="0" smtClean="0">
                  <a:ln>
                    <a:solidFill>
                      <a:schemeClr val="accent5">
                        <a:lumMod val="75000"/>
                      </a:schemeClr>
                    </a:solidFill>
                  </a:ln>
                  <a:solidFill>
                    <a:srgbClr val="FF0000"/>
                  </a:solidFill>
                  <a:effectLst>
                    <a:outerShdw dist="50800" dir="7200000" algn="ctr" rotWithShape="0">
                      <a:schemeClr val="tx1"/>
                    </a:outerShdw>
                  </a:effectLst>
                  <a:latin typeface="Bradley Hand ITC" pitchFamily="66" charset="0"/>
                </a:rPr>
                <a:t>Kathy </a:t>
              </a:r>
              <a:r>
                <a:rPr lang="en-US" sz="4400" b="1" dirty="0" err="1" smtClean="0">
                  <a:ln>
                    <a:solidFill>
                      <a:schemeClr val="accent5">
                        <a:lumMod val="75000"/>
                      </a:schemeClr>
                    </a:solidFill>
                  </a:ln>
                  <a:solidFill>
                    <a:srgbClr val="FF0000"/>
                  </a:solidFill>
                  <a:effectLst>
                    <a:outerShdw dist="50800" dir="7200000" algn="ctr" rotWithShape="0">
                      <a:schemeClr val="tx1"/>
                    </a:outerShdw>
                  </a:effectLst>
                  <a:latin typeface="Bradley Hand ITC" pitchFamily="66" charset="0"/>
                </a:rPr>
                <a:t>Mattea</a:t>
              </a:r>
              <a:endParaRPr lang="en-US" sz="4400" b="1" dirty="0">
                <a:ln>
                  <a:solidFill>
                    <a:schemeClr val="accent5">
                      <a:lumMod val="75000"/>
                    </a:schemeClr>
                  </a:solidFill>
                </a:ln>
                <a:solidFill>
                  <a:srgbClr val="FF0000"/>
                </a:solidFill>
                <a:effectLst>
                  <a:outerShdw dist="50800" dir="7200000" algn="ctr" rotWithShape="0">
                    <a:schemeClr val="tx1"/>
                  </a:outerShdw>
                </a:effectLst>
                <a:latin typeface="Bradley Hand ITC" pitchFamily="66" charset="0"/>
              </a:endParaRPr>
            </a:p>
          </p:txBody>
        </p:sp>
      </p:grpSp>
      <p:sp>
        <p:nvSpPr>
          <p:cNvPr id="11" name="Rectangle 1"/>
          <p:cNvSpPr>
            <a:spLocks noChangeArrowheads="1"/>
          </p:cNvSpPr>
          <p:nvPr/>
        </p:nvSpPr>
        <p:spPr bwMode="auto">
          <a:xfrm>
            <a:off x="0" y="6858000"/>
            <a:ext cx="9144000" cy="216982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REFERENCES – GRAND CANYON</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4"/>
              </a:rPr>
              <a:t>https://en.wikipedia.org/wiki/Grand_Canyon_National_Park</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5"/>
              </a:rPr>
              <a:t>https://en.wikipedia.org/wiki/Grand_Canyon</a:t>
            </a: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(good site)</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6"/>
              </a:rPr>
              <a:t>https://www.nps.gov/grca/index.htm</a:t>
            </a: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7"/>
              </a:rPr>
              <a:t>https://www.nps.gov/grca/learn/nature/grca-geology.htm</a:t>
            </a: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8"/>
              </a:rPr>
              <a:t>https://irma.nps.gov/DataStore/Reference/Profile/2194454</a:t>
            </a: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9"/>
              </a:rPr>
              <a:t>https://www.azquotes.com/quote/</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10"/>
              </a:rPr>
              <a:t>https://www.doi.gov/blog/10-john-muir-quotes-that-ll-inspire-you-explore-america-s-great-outdoors</a:t>
            </a: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11"/>
              </a:rPr>
              <a:t>https://www.thewanderlustwithin.com/best-john-muir-quotes/</a:t>
            </a: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12"/>
              </a:rPr>
              <a:t>https://www.pinterest.co.uk/pin/68742475530/</a:t>
            </a: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13"/>
              </a:rPr>
              <a:t>Wildly Colorful Geologic Maps of National Parks (And How to Read Them) | WIRED</a:t>
            </a: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14"/>
              </a:rPr>
              <a:t>https://d9-wret.s3.us-west-2.amazonaws.com/assets/palladium/production/s3fs-public/atoms/files/GrandCanyonGeologicMap.pdf</a:t>
            </a: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15"/>
              </a:rPr>
              <a:t>https://written-in-stone-seen-through-my-lens.blogspot.com/search/label/Grand%20Canyon</a:t>
            </a: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16"/>
              </a:rPr>
              <a:t>https://en.wikipedia.org/wiki/Plate_tectonics</a:t>
            </a: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17"/>
              </a:rPr>
              <a:t>http://snobear.colorado.edu/Markw/Mountains/03/week3.html</a:t>
            </a: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18"/>
              </a:rPr>
              <a:t>https://www.slideserve.com/iren/plate-tectonics-a-scientific-revolution-unfolds-chapter-7</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19"/>
              </a:rPr>
              <a:t>https://repositories.lib.utexas.edu/handle/2152/65419</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20"/>
              </a:rPr>
              <a:t>http://www.livinglifefully.com/nature2.html</a:t>
            </a: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21"/>
              </a:rPr>
              <a:t>https://www.us-parks.com/grand-canyon-national-park/inner-canyon.html</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22"/>
              </a:rPr>
              <a:t>https://www.us-parks.com/grand-canyon-national-park/animals.html</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23"/>
              </a:rPr>
              <a:t>https://www.e-education.psu.edu/marcellus/node/872</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24"/>
              </a:rPr>
              <a:t>https://duckduckgo.com/?q=thickness+of+US+dollar+bill&amp;atb=v1-1&amp;ia=web</a:t>
            </a: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25"/>
              </a:rPr>
              <a:t>http://photographyblogger.net/9-stunning-photos-of-grand-canyon-national-park/</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26"/>
              </a:rPr>
              <a:t>https://en.wikipedia.org/wiki/John_Wesley_Powell</a:t>
            </a: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27"/>
              </a:rPr>
              <a:t>https://www.durangoherald.com/articles/mancos-mapmaker-chronicles-john-wesley-powells-epic-1869-journey/</a:t>
            </a: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28"/>
              </a:rPr>
              <a:t>https://www.earthdate.org/node/108</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29"/>
              </a:rPr>
              <a:t>http://www.ronwatters.com/OLNotes6.html</a:t>
            </a: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30"/>
              </a:rPr>
              <a:t>https://mitchellarchives.com/jw-powell-explores-the-grand-canyon.htm</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31"/>
              </a:rPr>
              <a:t>https://archive.org/details/explorationofcol00smitrich/page/n461/mode/2up?view=theater</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32"/>
              </a:rPr>
              <a:t>https://storymaps.arcgis.com/stories/5d938df495b243469c84f18eba1b2ee5</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33"/>
              </a:rPr>
              <a:t>https://www.mygrandcanyonpark.com/park/places/park-access-overview/</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34"/>
              </a:rPr>
              <a:t>https://www.thepublicopinion.com/story/news/2019/03/28/ourist-falls-thousands-of-feet-into-grand-canyon-while-attempting-to-take-a-photo/44383735/</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35"/>
              </a:rPr>
              <a:t>https://en.wikipedia.org/wiki/Mary_Colter</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36"/>
              </a:rPr>
              <a:t>https://pom-static-national-park-trips.s3.amazonaws.com/public/GC-TP2022x.pdf</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37"/>
              </a:rPr>
              <a:t>https://www.worldatlas.com/articles/grand-canyon-national-park-arizona-unique-places-around-the-world.html</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38"/>
              </a:rPr>
              <a:t>https://www.mtdemocrat.com/prospecting/artist-appreciates-grand-canyon-national-park/</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39"/>
              </a:rPr>
              <a:t>https://www.researchgate.net/publication/48925135_Unroofing_incision_and_uplift_history_of_the_southwestern_Colorado_Plateau_from_apatite_U-ThHe_thermochronometry</a:t>
            </a: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40"/>
              </a:rPr>
              <a:t>https://www.youtube.com/watch?v=LjsV2F04slE&amp;ab_channel=UltrarunningHistory</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41"/>
              </a:rPr>
              <a:t>https://www.pbs.org/wgbh/americanexperience/films/canyon/</a:t>
            </a: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42"/>
              </a:rPr>
              <a:t>https://earthobservatory.nasa.gov/images/80948/exploring-the-grand-canyon</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43"/>
              </a:rPr>
              <a:t>https://www.pbs.org/wgbh/americanexperience/features/canyon-john-wesley-powell-chronology/</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44"/>
              </a:rPr>
              <a:t>https://www.pbs.org/wgbh/americanexperience/features/canyon-john-wesley-powells-first-expedition/</a:t>
            </a: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45"/>
              </a:rPr>
              <a:t>http://azgs.az.gov/Hazards_ocr/volcanos/Volcanic%20History%20of%20Arizona-1986.pdf</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46"/>
              </a:rPr>
              <a:t>https://clarkscience8.weebly.com/hot-spots.html</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47"/>
              </a:rPr>
              <a:t>http://geology.com/usgs/hawaiian-hot-spot/</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48"/>
              </a:rPr>
              <a:t>https://en.wikipedia.org/wiki/Unconformity</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49"/>
              </a:rPr>
              <a:t>https://pubs.usgs.gov/gip/dynamic/hotspots.html</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50"/>
              </a:rPr>
              <a:t>http://www.mantleplumes.org/</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51"/>
              </a:rPr>
              <a:t>https://volcanoandearthquakescience.weebly.com/volcano-and-lava-types.html</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52"/>
              </a:rPr>
              <a:t>https://en.wikipedia.org/wiki/Uinkaret_volcanic_field</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53"/>
              </a:rPr>
              <a:t>https://en.wikipedia.org/wiki/Navajo_Nation</a:t>
            </a: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54"/>
              </a:rPr>
              <a:t>https://www.nps.gov/grca/learn/historyculture/miners.htm</a:t>
            </a: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55"/>
              </a:rPr>
              <a:t>https://www.arcgis.com/apps/StorytellingTextLegend/index.html?appid=0d41baefd133497db0a10018af579b5a</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56"/>
              </a:rPr>
              <a:t>https://www.bloomberg.com/news/articles/2015-05-26/this-grim-map-shows-how-people-have-died-at-the-grand-canyon</a:t>
            </a: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57"/>
              </a:rPr>
              <a:t>https://wereintherockies.com/how-many-people-have-died-in-the-grand-canyon/</a:t>
            </a: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58"/>
              </a:rPr>
              <a:t>https://waterfallsofthegrandcanyon.com/grand-canyon-waterfalls/</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59"/>
              </a:rPr>
              <a:t>https://www.thecanyon.com/havasupai-falls</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60"/>
              </a:rPr>
              <a:t>http://doloreslibrary.org/event/burros-of-grand-canyon-national-park/</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61"/>
              </a:rPr>
              <a:t>https://www.npca.org/articles/1409-the-burro-quandary</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62"/>
              </a:rPr>
              <a:t>https://en.wikipedia.org/wiki/San_Francisco_volcanic_field</a:t>
            </a: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63"/>
              </a:rPr>
              <a:t>https://en.wikipedia.org/wiki/Cinder_cone</a:t>
            </a: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64"/>
              </a:rPr>
              <a:t>https://www.nps.gov/grca/planyourvisit/the-trail-of-time.htm</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65"/>
              </a:rPr>
              <a:t>https://en.wikipedia.org/wiki/Grand_Canyon_Depot</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66"/>
              </a:rPr>
              <a:t>http://repository.azgs.az.gov/sites/default/files/dlio/files/nid2003/leighty_grandcanyonstratigraphy14a1-sept3-pm-logo.pdf</a:t>
            </a: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(excellent Stratigraphy!)</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67"/>
              </a:rPr>
              <a:t>https://en.wikipedia.org/wiki/Cardenas_Basalt</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68"/>
              </a:rPr>
              <a:t>https://www.wbur.org/hereandnow/2019/08/12/grand-canyon-national-park-centennial</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useBgFill="1">
        <p:nvSpPr>
          <p:cNvPr id="3" name="TextBox 2"/>
          <p:cNvSpPr txBox="1"/>
          <p:nvPr/>
        </p:nvSpPr>
        <p:spPr>
          <a:xfrm>
            <a:off x="0" y="0"/>
            <a:ext cx="9144000" cy="707886"/>
          </a:xfrm>
          <a:prstGeom prst="rect">
            <a:avLst/>
          </a:prstGeom>
          <a:ln w="50800">
            <a:solidFill>
              <a:schemeClr val="tx1"/>
            </a:solidFill>
          </a:ln>
        </p:spPr>
        <p:txBody>
          <a:bodyPr wrap="square" rtlCol="0">
            <a:spAutoFit/>
          </a:bodyPr>
          <a:lstStyle/>
          <a:p>
            <a:pPr algn="ctr"/>
            <a:r>
              <a:rPr lang="en-US" sz="4000" b="1" dirty="0" smtClean="0"/>
              <a:t>WEBSITE:  www.VagabondGeology.com</a:t>
            </a:r>
          </a:p>
        </p:txBody>
      </p:sp>
      <p:pic>
        <p:nvPicPr>
          <p:cNvPr id="12" name="session 5 - Time Passes By.mp3">
            <a:hlinkClick r:id="" action="ppaction://media"/>
          </p:cNvPr>
          <p:cNvPicPr>
            <a:picLocks noRot="1" noChangeAspect="1"/>
          </p:cNvPicPr>
          <p:nvPr>
            <a:audioFile r:link="rId1"/>
          </p:nvPr>
        </p:nvPicPr>
        <p:blipFill>
          <a:blip r:embed="rId69" cstate="print"/>
          <a:stretch>
            <a:fillRect/>
          </a:stretch>
        </p:blipFill>
        <p:spPr>
          <a:xfrm>
            <a:off x="10042525" y="3306763"/>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1" fill="hold"/>
                                        <p:tgtEl>
                                          <p:spTgt spid="12"/>
                                        </p:tgtEl>
                                      </p:cBhvr>
                                    </p:cmd>
                                  </p:childTnLst>
                                </p:cTn>
                              </p:par>
                              <p:par>
                                <p:cTn id="11" presetID="10" presetClass="entr" presetSubtype="0" fill="hold" nodeType="withEffect">
                                  <p:stCondLst>
                                    <p:cond delay="1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par>
                                <p:cTn id="14" presetID="10" presetClass="entr" presetSubtype="0" fill="hold" grpId="0" nodeType="withEffect">
                                  <p:stCondLst>
                                    <p:cond delay="12000"/>
                                  </p:stCondLst>
                                  <p:childTnLst>
                                    <p:set>
                                      <p:cBhvr>
                                        <p:cTn id="15" dur="1" fill="hold">
                                          <p:stCondLst>
                                            <p:cond delay="0"/>
                                          </p:stCondLst>
                                        </p:cTn>
                                        <p:tgtEl>
                                          <p:spTgt spid="1025"/>
                                        </p:tgtEl>
                                        <p:attrNameLst>
                                          <p:attrName>style.visibility</p:attrName>
                                        </p:attrNameLst>
                                      </p:cBhvr>
                                      <p:to>
                                        <p:strVal val="visible"/>
                                      </p:to>
                                    </p:set>
                                    <p:animEffect transition="in" filter="fade">
                                      <p:cBhvr>
                                        <p:cTn id="16" dur="2000"/>
                                        <p:tgtEl>
                                          <p:spTgt spid="1025"/>
                                        </p:tgtEl>
                                      </p:cBhvr>
                                    </p:animEffect>
                                  </p:childTnLst>
                                </p:cTn>
                              </p:par>
                              <p:par>
                                <p:cTn id="17" presetID="10" presetClass="exit" presetSubtype="0" fill="hold" nodeType="withEffect">
                                  <p:stCondLst>
                                    <p:cond delay="12000"/>
                                  </p:stCondLst>
                                  <p:childTnLst>
                                    <p:animEffect transition="out" filter="fade">
                                      <p:cBhvr>
                                        <p:cTn id="18" dur="2000"/>
                                        <p:tgtEl>
                                          <p:spTgt spid="2"/>
                                        </p:tgtEl>
                                      </p:cBhvr>
                                    </p:animEffect>
                                    <p:set>
                                      <p:cBhvr>
                                        <p:cTn id="19" dur="1" fill="hold">
                                          <p:stCondLst>
                                            <p:cond delay="1999"/>
                                          </p:stCondLst>
                                        </p:cTn>
                                        <p:tgtEl>
                                          <p:spTgt spid="2"/>
                                        </p:tgtEl>
                                        <p:attrNameLst>
                                          <p:attrName>style.visibility</p:attrName>
                                        </p:attrNameLst>
                                      </p:cBhvr>
                                      <p:to>
                                        <p:strVal val="hidden"/>
                                      </p:to>
                                    </p:set>
                                  </p:childTnLst>
                                </p:cTn>
                              </p:par>
                              <p:par>
                                <p:cTn id="20" presetID="64" presetClass="path" presetSubtype="0" accel="50000" fill="hold" grpId="1" nodeType="withEffect">
                                  <p:stCondLst>
                                    <p:cond delay="14000"/>
                                  </p:stCondLst>
                                  <p:childTnLst>
                                    <p:animMotion origin="layout" path="M 3.33333E-6 -4.54169E-6 L -0.03334 -1.82035 " pathEditMode="relative" rAng="0" ptsTypes="AA">
                                      <p:cBhvr>
                                        <p:cTn id="21" dur="30000" fill="hold"/>
                                        <p:tgtEl>
                                          <p:spTgt spid="1025"/>
                                        </p:tgtEl>
                                        <p:attrNameLst>
                                          <p:attrName>ppt_x</p:attrName>
                                          <p:attrName>ppt_y</p:attrName>
                                        </p:attrNameLst>
                                      </p:cBhvr>
                                      <p:rCtr x="-17" y="-910"/>
                                    </p:animMotion>
                                  </p:childTnLst>
                                </p:cTn>
                              </p:par>
                              <p:par>
                                <p:cTn id="22" presetID="10" presetClass="entr" presetSubtype="0" fill="hold" grpId="0" nodeType="withEffect">
                                  <p:stCondLst>
                                    <p:cond delay="3500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000"/>
                                        <p:tgtEl>
                                          <p:spTgt spid="11"/>
                                        </p:tgtEl>
                                      </p:cBhvr>
                                    </p:animEffect>
                                  </p:childTnLst>
                                </p:cTn>
                              </p:par>
                              <p:par>
                                <p:cTn id="25" presetID="64" presetClass="path" presetSubtype="0" decel="50000" fill="hold" grpId="1" nodeType="withEffect">
                                  <p:stCondLst>
                                    <p:cond delay="34000"/>
                                  </p:stCondLst>
                                  <p:childTnLst>
                                    <p:animMotion origin="layout" path="M 3.33333E-6 4.08107E-6 L -0.00834 -1.53708 " pathEditMode="relative" rAng="0" ptsTypes="AA">
                                      <p:cBhvr>
                                        <p:cTn id="26" dur="30000" fill="hold"/>
                                        <p:tgtEl>
                                          <p:spTgt spid="11"/>
                                        </p:tgtEl>
                                        <p:attrNameLst>
                                          <p:attrName>ppt_x</p:attrName>
                                          <p:attrName>ppt_y</p:attrName>
                                        </p:attrNameLst>
                                      </p:cBhvr>
                                      <p:rCtr x="-4" y="-769"/>
                                    </p:animMotion>
                                  </p:childTnLst>
                                </p:cTn>
                              </p:par>
                              <p:par>
                                <p:cTn id="27" presetID="10" presetClass="exit" presetSubtype="0" fill="hold" grpId="2" nodeType="withEffect">
                                  <p:stCondLst>
                                    <p:cond delay="40000"/>
                                  </p:stCondLst>
                                  <p:childTnLst>
                                    <p:animEffect transition="out" filter="fade">
                                      <p:cBhvr>
                                        <p:cTn id="28" dur="2000"/>
                                        <p:tgtEl>
                                          <p:spTgt spid="1025"/>
                                        </p:tgtEl>
                                      </p:cBhvr>
                                    </p:animEffect>
                                    <p:set>
                                      <p:cBhvr>
                                        <p:cTn id="29" dur="1" fill="hold">
                                          <p:stCondLst>
                                            <p:cond delay="1999"/>
                                          </p:stCondLst>
                                        </p:cTn>
                                        <p:tgtEl>
                                          <p:spTgt spid="1025"/>
                                        </p:tgtEl>
                                        <p:attrNameLst>
                                          <p:attrName>style.visibility</p:attrName>
                                        </p:attrNameLst>
                                      </p:cBhvr>
                                      <p:to>
                                        <p:strVal val="hidden"/>
                                      </p:to>
                                    </p:set>
                                  </p:childTnLst>
                                </p:cTn>
                              </p:par>
                              <p:par>
                                <p:cTn id="30" presetID="10" presetClass="entr" presetSubtype="0" fill="hold" nodeType="withEffect">
                                  <p:stCondLst>
                                    <p:cond delay="7000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000"/>
                                        <p:tgtEl>
                                          <p:spTgt spid="2"/>
                                        </p:tgtEl>
                                      </p:cBhvr>
                                    </p:animEffect>
                                  </p:childTnLst>
                                </p:cTn>
                              </p:par>
                              <p:par>
                                <p:cTn id="33" presetID="10" presetClass="exit" presetSubtype="0" fill="hold" grpId="2" nodeType="withEffect">
                                  <p:stCondLst>
                                    <p:cond delay="70000"/>
                                  </p:stCondLst>
                                  <p:childTnLst>
                                    <p:animEffect transition="out" filter="fade">
                                      <p:cBhvr>
                                        <p:cTn id="34" dur="2000"/>
                                        <p:tgtEl>
                                          <p:spTgt spid="11"/>
                                        </p:tgtEl>
                                      </p:cBhvr>
                                    </p:animEffect>
                                    <p:set>
                                      <p:cBhvr>
                                        <p:cTn id="35"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bldLst>
      <p:bldP spid="1025" grpId="0" animBg="1"/>
      <p:bldP spid="1025" grpId="1" animBg="1"/>
      <p:bldP spid="1025" grpId="2" animBg="1"/>
      <p:bldP spid="11" grpId="0"/>
      <p:bldP spid="11" grpId="1"/>
      <p:bldP spid="11" grpId="2"/>
      <p:bldP spid="3"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RRR Web References</a:t>
            </a:r>
            <a:endParaRPr lang="en-US" dirty="0"/>
          </a:p>
        </p:txBody>
      </p:sp>
      <p:sp>
        <p:nvSpPr>
          <p:cNvPr id="9217" name="Rectangle 1"/>
          <p:cNvSpPr>
            <a:spLocks noChangeArrowheads="1"/>
          </p:cNvSpPr>
          <p:nvPr/>
        </p:nvSpPr>
        <p:spPr bwMode="auto">
          <a:xfrm>
            <a:off x="1" y="685800"/>
            <a:ext cx="9144000" cy="137268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b="1" dirty="0" smtClean="0">
                <a:solidFill>
                  <a:srgbClr val="000000"/>
                </a:solidFill>
                <a:latin typeface="Calibri" pitchFamily="34" charset="0"/>
                <a:ea typeface="Calibri" pitchFamily="34" charset="0"/>
                <a:cs typeface="Times New Roman" pitchFamily="18" charset="0"/>
              </a:rPr>
              <a:t>THESE ARE EMBEDDED IN THE FINAL MUSIC SLIDE ABOVE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REFERENCES – GRAND CANYON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2"/>
              </a:rPr>
              <a:t>https://en.wikipedia.org/wiki/Grand_Canyon_National_Park</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3"/>
              </a:rPr>
              <a:t>https://en.wikipedia.org/wiki/Grand_Canyon</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(good site)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4"/>
              </a:rPr>
              <a:t>https://www.nps.gov/grca/index.htm</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5"/>
              </a:rPr>
              <a:t>https://www.nps.gov/grca/learn/nature/grca-geology.htm</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6"/>
              </a:rPr>
              <a:t>https://irma.nps.gov/DataStore/Reference/Profile/2194454</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7"/>
              </a:rPr>
              <a:t>https://www.azquotes.com/quote/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8"/>
              </a:rPr>
              <a:t>https://www.doi.gov/blog/10-john-muir-quotes-that-ll-inspire-you-explore-america-s-great-outdoors</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9"/>
              </a:rPr>
              <a:t>https://www.thewanderlustwithin.com/best-john-muir-quotes/</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10"/>
              </a:rPr>
              <a:t>https://www.pinterest.co.uk/pin/68742475530/</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11"/>
              </a:rPr>
              <a:t>Wildly Colorful Geologic Maps of National Parks (And How to Read Them) | WIRED</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12"/>
              </a:rPr>
              <a:t>https://d9-wret.s3.us-west-2.amazonaws.com/assets/palladium/production/s3fs-public/atoms/files/GrandCanyonGeologicMap.pdf</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13"/>
              </a:rPr>
              <a:t>https://written-in-stone-seen-through-my-lens.blogspot.com/search/label/Grand%20Canyon</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14"/>
              </a:rPr>
              <a:t>https://en.wikipedia.org/wiki/Plate_tectonics</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15"/>
              </a:rPr>
              <a:t>http://snobear.colorado.edu/Markw/Mountains/03/week3.html</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16"/>
              </a:rPr>
              <a:t>https://www.slideserve.com/iren/plate-tectonics-a-scientific-revolution-unfolds-chapter-7</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17"/>
              </a:rPr>
              <a:t>https://repositories.lib.utexas.edu/handle/2152/65419</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18"/>
              </a:rPr>
              <a:t>http://www.livinglifefully.com/nature2.html</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19"/>
              </a:rPr>
              <a:t>https://www.us-parks.com/grand-canyon-national-park/inner-canyon.html</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20"/>
              </a:rPr>
              <a:t>https://www.us-parks.com/grand-canyon-national-park/animals.html</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21"/>
              </a:rPr>
              <a:t>https://www.e-education.psu.edu/marcellus/node/872</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22"/>
              </a:rPr>
              <a:t>https://duckduckgo.com/?q=thickness+of+US+dollar+bill&amp;atb=v1-1&amp;ia=web</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23"/>
              </a:rPr>
              <a:t>http://photographyblogger.net/9-stunning-photos-of-grand-canyon-national-park/</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24"/>
              </a:rPr>
              <a:t>https://en.wikipedia.org/wiki/John_Wesley_Powell</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25"/>
              </a:rPr>
              <a:t>https://www.durangoherald.com/articles/mancos-mapmaker-chronicles-john-wesley-powells-epic-1869-journey/</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26"/>
              </a:rPr>
              <a:t>https://www.earthdate.org/node/108</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27"/>
              </a:rPr>
              <a:t>http://www.ronwatters.com/OLNotes6.html</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28"/>
              </a:rPr>
              <a:t>https://mitchellarchives.com/jw-powell-explores-the-grand-canyon.htm</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29"/>
              </a:rPr>
              <a:t>https://archive.org/details/explorationofcol00smitrich/page/n461/mode/2up?view=theater</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30"/>
              </a:rPr>
              <a:t>https://storymaps.arcgis.com/stories/5d938df495b243469c84f18eba1b2ee5</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31"/>
              </a:rPr>
              <a:t>https://www.mygrandcanyonpark.com/park/places/park-access-overview/</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32"/>
              </a:rPr>
              <a:t>https://www.thepublicopinion.com/story/news/2019/03/28/ourist-falls-thousands-of-feet-into-grand-canyon-while-attempting-to-take-a-photo/44383735/</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33"/>
              </a:rPr>
              <a:t>https://en.wikipedia.org/wiki/Mary_Colter</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34"/>
              </a:rPr>
              <a:t>https://pom-static-national-park-trips.s3.amazonaws.com/public/GC-TP2022x.pdf</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35"/>
              </a:rPr>
              <a:t>https://www.worldatlas.com/articles/grand-canyon-national-park-arizona-unique-places-around-the-world.html</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36"/>
              </a:rPr>
              <a:t>https://www.mtdemocrat.com/prospecting/artist-appreciates-grand-canyon-national-park/</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37"/>
              </a:rPr>
              <a:t>https://www.researchgate.net/publication/48925135_Unroofing_incision_and_uplift_history_of_the_southwestern_Colorado_Plateau_from_apatite_U-ThHe_thermochronometry</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38"/>
              </a:rPr>
              <a:t>https://www.youtube.com/watch?v=LjsV2F04slE&amp;ab_channel=UltrarunningHistory</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39"/>
              </a:rPr>
              <a:t>https://www.pbs.org/wgbh/americanexperience/films/canyon/</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40"/>
              </a:rPr>
              <a:t>https://earthobservatory.nasa.gov/images/80948/exploring-the-grand-canyon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41"/>
              </a:rPr>
              <a:t>https://www.pbs.org/wgbh/americanexperience/features/canyon-john-wesley-powell-chronology/</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42"/>
              </a:rPr>
              <a:t>https://www.pbs.org/wgbh/americanexperience/features/canyon-john-wesley-powells-first-expedition/</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43"/>
              </a:rPr>
              <a:t>http://azgs.az.gov/Hazards_ocr/volcanos/Volcanic%20History%20of%20Arizona-1986.pdf</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44"/>
              </a:rPr>
              <a:t>https://clarkscience8.weebly.com/hot-spots.html</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45"/>
              </a:rPr>
              <a:t>http://geology.com/usgs/hawaiian-hot-spot/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46"/>
              </a:rPr>
              <a:t>https://en.wikipedia.org/wiki/Unconformity</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47"/>
              </a:rPr>
              <a:t>https://pubs.usgs.gov/gip/dynamic/hotspots.html</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48"/>
              </a:rPr>
              <a:t>http://www.mantleplumes.org/</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49"/>
              </a:rPr>
              <a:t>https://volcanoandearthquakescience.weebly.com/volcano-and-lava-types.html</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50"/>
              </a:rPr>
              <a:t>https://en.wikipedia.org/wiki/Uinkaret_volcanic_field</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51"/>
              </a:rPr>
              <a:t>https://en.wikipedia.org/wiki/Navajo_Nation</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52"/>
              </a:rPr>
              <a:t>https://www.nps.gov/grca/learn/historyculture/miners.htm</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53"/>
              </a:rPr>
              <a:t>https://www.arcgis.com/apps/StorytellingTextLegend/index.html?appid=0d41baefd133497db0a10018af579b5a</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54"/>
              </a:rPr>
              <a:t>https://www.bloomberg.com/news/articles/2015-05-26/this-grim-map-shows-how-people-have-died-at-the-grand-canyon</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55"/>
              </a:rPr>
              <a:t>https://wereintherockies.com/how-many-people-have-died-in-the-grand-canyon/</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56"/>
              </a:rPr>
              <a:t>https://waterfallsofthegrandcanyon.com/grand-canyon-waterfalls/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57"/>
              </a:rPr>
              <a:t>https://www.thecanyon.com/havasupai-falls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58"/>
              </a:rPr>
              <a:t>http://doloreslibrary.org/event/burros-of-grand-canyon-national-park/</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59"/>
              </a:rPr>
              <a:t>https://www.npca.org/articles/1409-the-burro-quandary</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60"/>
              </a:rPr>
              <a:t>https://en.wikipedia.org/wiki/San_Francisco_volcanic_field</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61"/>
              </a:rPr>
              <a:t>https://en.wikipedia.org/wiki/Cinder_cone</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62"/>
              </a:rPr>
              <a:t>https://www.nps.gov/grca/planyourvisit/the-trail-of-time.htm</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63"/>
              </a:rPr>
              <a:t>https://en.wikipedia.org/wiki/Grand_Canyon_Depot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64"/>
              </a:rPr>
              <a:t>http://repository.azgs.az.gov/sites/default/files/dlio/files/nid2003/leighty_grandcanyonstratigraphy14a1-sept3-pm-logo.pdf</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(excellent Stratigraphy!)</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65"/>
              </a:rPr>
              <a:t>https://en.wikipedia.org/wiki/Cardenas_Basalt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66"/>
              </a:rPr>
              <a:t>https://www.wbur.org/hereandnow/2019/08/12/grand-canyon-national-park-centennial</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USE OF COPYRIGHTED MATERIALS</a:t>
            </a:r>
            <a:endParaRPr lang="en-US" dirty="0"/>
          </a:p>
        </p:txBody>
      </p:sp>
      <p:sp>
        <p:nvSpPr>
          <p:cNvPr id="4" name="TextBox 3"/>
          <p:cNvSpPr txBox="1"/>
          <p:nvPr/>
        </p:nvSpPr>
        <p:spPr>
          <a:xfrm>
            <a:off x="381000" y="914400"/>
            <a:ext cx="8382000" cy="4955203"/>
          </a:xfrm>
          <a:prstGeom prst="rect">
            <a:avLst/>
          </a:prstGeom>
          <a:solidFill>
            <a:schemeClr val="tx1"/>
          </a:solidFill>
        </p:spPr>
        <p:txBody>
          <a:bodyPr wrap="square" rtlCol="0">
            <a:spAutoFit/>
          </a:bodyPr>
          <a:lstStyle/>
          <a:p>
            <a:pPr algn="ctr"/>
            <a:r>
              <a:rPr lang="en-US" sz="2800" dirty="0" smtClean="0">
                <a:solidFill>
                  <a:schemeClr val="bg1"/>
                </a:solidFill>
              </a:rPr>
              <a:t>FAIR USE NOTICE</a:t>
            </a:r>
          </a:p>
          <a:p>
            <a:endParaRPr lang="en-US" dirty="0" smtClean="0">
              <a:solidFill>
                <a:schemeClr val="bg1"/>
              </a:solidFill>
            </a:endParaRPr>
          </a:p>
          <a:p>
            <a:r>
              <a:rPr lang="en-US" dirty="0" smtClean="0">
                <a:solidFill>
                  <a:schemeClr val="bg1"/>
                </a:solidFill>
              </a:rPr>
              <a:t>This lecture may make use of copyrighted material the use of which has not always been specifically authorized by the copyright owner.  This constitutes a “fair use” of any such copyrighted material as provided for in Section 107 of the US Copyright law.</a:t>
            </a:r>
          </a:p>
          <a:p>
            <a:endParaRPr lang="en-US" dirty="0" smtClean="0">
              <a:solidFill>
                <a:schemeClr val="bg1"/>
              </a:solidFill>
            </a:endParaRPr>
          </a:p>
          <a:p>
            <a:r>
              <a:rPr lang="en-US" dirty="0" smtClean="0">
                <a:solidFill>
                  <a:schemeClr val="bg1"/>
                </a:solidFill>
              </a:rPr>
              <a:t>In accordance with Title 17 U.S.C., Section 107, the material in this lecture is offered publicly and without profit, to our class attendees and to the public users of the internet for comment and nonprofit educational and informational purposes.</a:t>
            </a:r>
          </a:p>
          <a:p>
            <a:endParaRPr lang="en-US" dirty="0" smtClean="0">
              <a:solidFill>
                <a:schemeClr val="bg1"/>
              </a:solidFill>
            </a:endParaRPr>
          </a:p>
          <a:p>
            <a:r>
              <a:rPr lang="en-US" dirty="0" smtClean="0">
                <a:solidFill>
                  <a:schemeClr val="bg1"/>
                </a:solidFill>
              </a:rPr>
              <a:t>Copyright Disclaimer Under Section 107 of the Copyright Act 1976, allowance is made for “fair use” for purposes such as criticism, comment, news reporting, teaching, scholarship, and research. Fair use is a use permitted. No copyright(s) is/are claimed. The content is given for Study, Research, and Education purposes.</a:t>
            </a:r>
          </a:p>
          <a:p>
            <a:endParaRPr lang="en-US" dirty="0" smtClean="0">
              <a:solidFill>
                <a:schemeClr val="bg1"/>
              </a:solidFill>
            </a:endParaRPr>
          </a:p>
          <a:p>
            <a:r>
              <a:rPr lang="en-US" dirty="0" smtClean="0">
                <a:solidFill>
                  <a:schemeClr val="bg1"/>
                </a:solidFill>
              </a:rPr>
              <a:t>The lecturer(s) gains no profit from included content, so it falls under “Fair Use” guidelines: https://www.copyright.gov/title17/92chap1.html#107</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example of an unconformity IN TX</a:t>
            </a:r>
            <a:endParaRPr lang="en-US" dirty="0"/>
          </a:p>
        </p:txBody>
      </p:sp>
      <p:pic>
        <p:nvPicPr>
          <p:cNvPr id="201730" name="Picture 2"/>
          <p:cNvPicPr>
            <a:picLocks noChangeAspect="1" noChangeArrowheads="1"/>
          </p:cNvPicPr>
          <p:nvPr/>
        </p:nvPicPr>
        <p:blipFill>
          <a:blip r:embed="rId2" cstate="print"/>
          <a:srcRect/>
          <a:stretch>
            <a:fillRect/>
          </a:stretch>
        </p:blipFill>
        <p:spPr bwMode="auto">
          <a:xfrm>
            <a:off x="0" y="1146175"/>
            <a:ext cx="9150350" cy="4565650"/>
          </a:xfrm>
          <a:prstGeom prst="rect">
            <a:avLst/>
          </a:prstGeom>
          <a:noFill/>
          <a:ln w="9525">
            <a:noFill/>
            <a:miter lim="800000"/>
            <a:headEnd/>
            <a:tailEnd/>
          </a:ln>
        </p:spPr>
      </p:pic>
      <p:sp>
        <p:nvSpPr>
          <p:cNvPr id="5" name="Rounded Rectangle 4"/>
          <p:cNvSpPr/>
          <p:nvPr/>
        </p:nvSpPr>
        <p:spPr>
          <a:xfrm>
            <a:off x="2971800" y="1600200"/>
            <a:ext cx="3124200" cy="441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57150">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marL="171450" indent="-171450">
          <a:defRPr sz="28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19862</TotalTime>
  <Words>8329</Words>
  <Application>Microsoft Office PowerPoint</Application>
  <PresentationFormat>On-screen Show (4:3)</PresentationFormat>
  <Paragraphs>1354</Paragraphs>
  <Slides>84</Slides>
  <Notes>21</Notes>
  <HiddenSlides>8</HiddenSlides>
  <MMClips>11</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Office Theme</vt:lpstr>
      <vt:lpstr>Slide 1</vt:lpstr>
      <vt:lpstr>Slide 2</vt:lpstr>
      <vt:lpstr>Slide 3</vt:lpstr>
      <vt:lpstr>Slide 4</vt:lpstr>
      <vt:lpstr>Slide 5</vt:lpstr>
      <vt:lpstr>Slide 6</vt:lpstr>
      <vt:lpstr>STRUCTURAL GEOLOGY - UNCONFORMITIES</vt:lpstr>
      <vt:lpstr>An example of an unconformity IN TX </vt:lpstr>
      <vt:lpstr>An example of an unconformity IN TX</vt:lpstr>
      <vt:lpstr>VOLCANOES</vt:lpstr>
      <vt:lpstr>Slide 11</vt:lpstr>
      <vt:lpstr>Geologic time in perspective</vt:lpstr>
      <vt:lpstr>Slide 13</vt:lpstr>
      <vt:lpstr>Slide 14</vt:lpstr>
      <vt:lpstr>Slide 15</vt:lpstr>
      <vt:lpstr>Slide 16</vt:lpstr>
      <vt:lpstr>Slide 17</vt:lpstr>
      <vt:lpstr>Slide 18</vt:lpstr>
      <vt:lpstr>Slide 19</vt:lpstr>
      <vt:lpstr>PLATEAUS OF THE REGION</vt:lpstr>
      <vt:lpstr>Slide 21</vt:lpstr>
      <vt:lpstr>Grand canyon national park overview</vt:lpstr>
      <vt:lpstr>Slide 23</vt:lpstr>
      <vt:lpstr>Grand canyon national park overview </vt:lpstr>
      <vt:lpstr>Grand canyon national park overview </vt:lpstr>
      <vt:lpstr>John wesley powell</vt:lpstr>
      <vt:lpstr>John wesley powell</vt:lpstr>
      <vt:lpstr>John wesley powell</vt:lpstr>
      <vt:lpstr>Powell’s expedition down the colorado</vt:lpstr>
      <vt:lpstr>Powell’s expedition down the colorado</vt:lpstr>
      <vt:lpstr>Powell’s expedition down the colorado </vt:lpstr>
      <vt:lpstr>Powell’s expedition down the colorado</vt:lpstr>
      <vt:lpstr>Powell’s expedition down the colorado</vt:lpstr>
      <vt:lpstr>Slide 34</vt:lpstr>
      <vt:lpstr>Grand canyon national park overview </vt:lpstr>
      <vt:lpstr>Slide 36</vt:lpstr>
      <vt:lpstr>Slide 37</vt:lpstr>
      <vt:lpstr>Slide 38</vt:lpstr>
      <vt:lpstr>Slide 39</vt:lpstr>
      <vt:lpstr>Slide 40</vt:lpstr>
      <vt:lpstr>ECOLOGY – WILDLIFE HABITATS</vt:lpstr>
      <vt:lpstr>Grand canyon national park overview</vt:lpstr>
      <vt:lpstr>Grand canyon national park overview</vt:lpstr>
      <vt:lpstr>Slide 44</vt:lpstr>
      <vt:lpstr>Grand canyon national park overview </vt:lpstr>
      <vt:lpstr>Grand canyon national park overview</vt:lpstr>
      <vt:lpstr>Slide 47</vt:lpstr>
      <vt:lpstr>SIDE NOTE: LASER-CUT TOPOGRAPHIC MAP</vt:lpstr>
      <vt:lpstr>Slide 49</vt:lpstr>
      <vt:lpstr>GRAND CANYON NP – ELEVATION PROFILE</vt:lpstr>
      <vt:lpstr>GRAND CANYON NP – ELEVATION PROFILE</vt:lpstr>
      <vt:lpstr>GRAND CANYON NP – ELEVATION PROFILE</vt:lpstr>
      <vt:lpstr>GRAND CANYON NP – ELEVATION PROFILE</vt:lpstr>
      <vt:lpstr>Slide 54</vt:lpstr>
      <vt:lpstr>Slide 55</vt:lpstr>
      <vt:lpstr>Slide 56</vt:lpstr>
      <vt:lpstr>Grand canyon stratigraphy</vt:lpstr>
      <vt:lpstr>GRAND CANYON STRATIGRAPHY – GREAT UNCONFORMITY</vt:lpstr>
      <vt:lpstr>Grand canyon stratigraphy</vt:lpstr>
      <vt:lpstr>Slide 60</vt:lpstr>
      <vt:lpstr>FORMATION OF THE GRAND CANYON</vt:lpstr>
      <vt:lpstr>Slide 62</vt:lpstr>
      <vt:lpstr>FORMATION OF THE GRAND CANYON</vt:lpstr>
      <vt:lpstr>FORMATION OF THE GRAND CANYON</vt:lpstr>
      <vt:lpstr>FORMATION OF THE GRAND CANYON</vt:lpstr>
      <vt:lpstr>FORMATION OF THE GRAND CANYON</vt:lpstr>
      <vt:lpstr>Grand canyon formation</vt:lpstr>
      <vt:lpstr>Grand canyon formation</vt:lpstr>
      <vt:lpstr>Slide 69</vt:lpstr>
      <vt:lpstr>Grand canyon formation</vt:lpstr>
      <vt:lpstr>Slide 71</vt:lpstr>
      <vt:lpstr>GRAND CANYON FORMATION-SPILLOVER THEORY</vt:lpstr>
      <vt:lpstr>THEORY IS SIMILAR to MEGA-FLOOD STORY IN NW</vt:lpstr>
      <vt:lpstr>Grand canyon national park panorama</vt:lpstr>
      <vt:lpstr>Grand canyon a dreaming…</vt:lpstr>
      <vt:lpstr>Grand canyon a dreaming…</vt:lpstr>
      <vt:lpstr>Grand canyon a dreaming…</vt:lpstr>
      <vt:lpstr>Slide 78</vt:lpstr>
      <vt:lpstr>Slide 79</vt:lpstr>
      <vt:lpstr>Slide 80</vt:lpstr>
      <vt:lpstr>Slide 81</vt:lpstr>
      <vt:lpstr>Slide 82</vt:lpstr>
      <vt:lpstr>RRR Web References</vt:lpstr>
      <vt:lpstr>USE OF COPYRIGHTED MATERIALS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5</dc:title>
  <dc:subject>Grand Canyon</dc:subject>
  <dc:creator>Rocky</dc:creator>
  <cp:lastModifiedBy>Rocky Romero</cp:lastModifiedBy>
  <cp:revision>456</cp:revision>
  <dcterms:created xsi:type="dcterms:W3CDTF">2016-09-17T23:42:02Z</dcterms:created>
  <dcterms:modified xsi:type="dcterms:W3CDTF">2023-02-28T03:47:12Z</dcterms:modified>
</cp:coreProperties>
</file>