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85" r:id="rId2"/>
    <p:sldId id="289" r:id="rId3"/>
    <p:sldId id="286" r:id="rId4"/>
    <p:sldId id="287" r:id="rId5"/>
    <p:sldId id="288" r:id="rId6"/>
    <p:sldId id="264" r:id="rId7"/>
    <p:sldId id="263" r:id="rId8"/>
    <p:sldId id="261" r:id="rId9"/>
    <p:sldId id="256" r:id="rId10"/>
    <p:sldId id="265" r:id="rId11"/>
    <p:sldId id="268" r:id="rId12"/>
    <p:sldId id="269" r:id="rId13"/>
    <p:sldId id="275" r:id="rId14"/>
    <p:sldId id="267" r:id="rId15"/>
    <p:sldId id="260" r:id="rId16"/>
    <p:sldId id="274" r:id="rId17"/>
    <p:sldId id="272" r:id="rId18"/>
    <p:sldId id="258" r:id="rId19"/>
    <p:sldId id="259" r:id="rId20"/>
    <p:sldId id="276" r:id="rId21"/>
    <p:sldId id="266" r:id="rId22"/>
    <p:sldId id="271" r:id="rId23"/>
    <p:sldId id="290" r:id="rId24"/>
    <p:sldId id="291" r:id="rId25"/>
    <p:sldId id="296" r:id="rId26"/>
    <p:sldId id="297" r:id="rId27"/>
    <p:sldId id="293" r:id="rId28"/>
    <p:sldId id="292" r:id="rId29"/>
    <p:sldId id="294" r:id="rId30"/>
    <p:sldId id="295" r:id="rId31"/>
    <p:sldId id="282" r:id="rId32"/>
    <p:sldId id="280" r:id="rId33"/>
    <p:sldId id="281" r:id="rId34"/>
    <p:sldId id="283" r:id="rId35"/>
    <p:sldId id="262" r:id="rId36"/>
    <p:sldId id="257" r:id="rId37"/>
    <p:sldId id="270"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48" autoAdjust="0"/>
    <p:restoredTop sz="91184" autoAdjust="0"/>
  </p:normalViewPr>
  <p:slideViewPr>
    <p:cSldViewPr showGuides="1">
      <p:cViewPr varScale="1">
        <p:scale>
          <a:sx n="88" d="100"/>
          <a:sy n="88" d="100"/>
        </p:scale>
        <p:origin x="-564" y="-102"/>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273CCE-DDAE-4658-BCFC-FB5D9DA14358}" type="datetimeFigureOut">
              <a:rPr lang="en-US" smtClean="0"/>
              <a:pPr/>
              <a:t>1/18/2012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3AD6AE-8D58-4AA1-B346-E561169DB81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en.wikipedia.org/wiki/Relative_density" TargetMode="External"/><Relationship Id="rId13" Type="http://schemas.openxmlformats.org/officeDocument/2006/relationships/hyperlink" Target="http://en.wikipedia.org/wiki/Basalt" TargetMode="External"/><Relationship Id="rId18" Type="http://schemas.openxmlformats.org/officeDocument/2006/relationships/hyperlink" Target="http://en.wikipedia.org/wiki/Viscosity" TargetMode="External"/><Relationship Id="rId26" Type="http://schemas.openxmlformats.org/officeDocument/2006/relationships/hyperlink" Target="http://en.wikipedia.org/wiki/Aluminium" TargetMode="External"/><Relationship Id="rId3" Type="http://schemas.openxmlformats.org/officeDocument/2006/relationships/hyperlink" Target="http://en.wikipedia.org/wiki/Silicate_mineral" TargetMode="External"/><Relationship Id="rId21" Type="http://schemas.openxmlformats.org/officeDocument/2006/relationships/hyperlink" Target="http://en.wikipedia.org/wiki/Silicate_minerals" TargetMode="External"/><Relationship Id="rId34" Type="http://schemas.openxmlformats.org/officeDocument/2006/relationships/hyperlink" Target="http://en.wikipedia.org/wiki/Plagioclase" TargetMode="External"/><Relationship Id="rId7" Type="http://schemas.openxmlformats.org/officeDocument/2006/relationships/hyperlink" Target="http://en.wikipedia.org/wiki/Ferric" TargetMode="External"/><Relationship Id="rId12" Type="http://schemas.openxmlformats.org/officeDocument/2006/relationships/hyperlink" Target="http://en.wikipedia.org/wiki/Biotite" TargetMode="External"/><Relationship Id="rId17" Type="http://schemas.openxmlformats.org/officeDocument/2006/relationships/hyperlink" Target="http://en.wikipedia.org/wiki/Lava" TargetMode="External"/><Relationship Id="rId25" Type="http://schemas.openxmlformats.org/officeDocument/2006/relationships/hyperlink" Target="http://en.wikipedia.org/wiki/Oxygen" TargetMode="External"/><Relationship Id="rId33" Type="http://schemas.openxmlformats.org/officeDocument/2006/relationships/hyperlink" Target="http://en.wikipedia.org/wiki/Orthoclase" TargetMode="External"/><Relationship Id="rId2" Type="http://schemas.openxmlformats.org/officeDocument/2006/relationships/slide" Target="../slides/slide10.xml"/><Relationship Id="rId16" Type="http://schemas.openxmlformats.org/officeDocument/2006/relationships/hyperlink" Target="http://en.wikipedia.org/wiki/Felsic" TargetMode="External"/><Relationship Id="rId20" Type="http://schemas.openxmlformats.org/officeDocument/2006/relationships/hyperlink" Target="http://en.wikipedia.org/wiki/Geology" TargetMode="External"/><Relationship Id="rId29" Type="http://schemas.openxmlformats.org/officeDocument/2006/relationships/hyperlink" Target="http://en.wikipedia.org/wiki/Specific_gravity" TargetMode="External"/><Relationship Id="rId1" Type="http://schemas.openxmlformats.org/officeDocument/2006/relationships/notesMaster" Target="../notesMasters/notesMaster1.xml"/><Relationship Id="rId6" Type="http://schemas.openxmlformats.org/officeDocument/2006/relationships/hyperlink" Target="http://en.wikipedia.org/wiki/Portmanteau" TargetMode="External"/><Relationship Id="rId11" Type="http://schemas.openxmlformats.org/officeDocument/2006/relationships/hyperlink" Target="http://en.wikipedia.org/wiki/Amphibole" TargetMode="External"/><Relationship Id="rId24" Type="http://schemas.openxmlformats.org/officeDocument/2006/relationships/hyperlink" Target="http://en.wikipedia.org/wiki/Silicon" TargetMode="External"/><Relationship Id="rId32" Type="http://schemas.openxmlformats.org/officeDocument/2006/relationships/hyperlink" Target="http://en.wikipedia.org/wiki/Muscovite" TargetMode="External"/><Relationship Id="rId5" Type="http://schemas.openxmlformats.org/officeDocument/2006/relationships/hyperlink" Target="http://en.wikipedia.org/wiki/Iron" TargetMode="External"/><Relationship Id="rId15" Type="http://schemas.openxmlformats.org/officeDocument/2006/relationships/hyperlink" Target="http://en.wikipedia.org/wiki/Gabbro" TargetMode="External"/><Relationship Id="rId23" Type="http://schemas.openxmlformats.org/officeDocument/2006/relationships/hyperlink" Target="http://en.wikipedia.org/wiki/Rock_(geology)" TargetMode="External"/><Relationship Id="rId28" Type="http://schemas.openxmlformats.org/officeDocument/2006/relationships/hyperlink" Target="http://en.wikipedia.org/wiki/Potassium" TargetMode="External"/><Relationship Id="rId36" Type="http://schemas.openxmlformats.org/officeDocument/2006/relationships/hyperlink" Target="http://en.wikipedia.org/wiki/Mafic" TargetMode="External"/><Relationship Id="rId10" Type="http://schemas.openxmlformats.org/officeDocument/2006/relationships/hyperlink" Target="http://en.wikipedia.org/wiki/Pyroxene" TargetMode="External"/><Relationship Id="rId19" Type="http://schemas.openxmlformats.org/officeDocument/2006/relationships/hyperlink" Target="http://en.wikipedia.org/wiki/Hawaii" TargetMode="External"/><Relationship Id="rId31" Type="http://schemas.openxmlformats.org/officeDocument/2006/relationships/hyperlink" Target="http://en.wikipedia.org/wiki/Quartz" TargetMode="External"/><Relationship Id="rId4" Type="http://schemas.openxmlformats.org/officeDocument/2006/relationships/hyperlink" Target="http://en.wikipedia.org/wiki/Magnesium" TargetMode="External"/><Relationship Id="rId9" Type="http://schemas.openxmlformats.org/officeDocument/2006/relationships/hyperlink" Target="http://en.wikipedia.org/wiki/Olivine" TargetMode="External"/><Relationship Id="rId14" Type="http://schemas.openxmlformats.org/officeDocument/2006/relationships/hyperlink" Target="http://en.wikipedia.org/wiki/Dolerite" TargetMode="External"/><Relationship Id="rId22" Type="http://schemas.openxmlformats.org/officeDocument/2006/relationships/hyperlink" Target="http://en.wikipedia.org/wiki/Magma" TargetMode="External"/><Relationship Id="rId27" Type="http://schemas.openxmlformats.org/officeDocument/2006/relationships/hyperlink" Target="http://en.wikipedia.org/wiki/Sodium" TargetMode="External"/><Relationship Id="rId30" Type="http://schemas.openxmlformats.org/officeDocument/2006/relationships/hyperlink" Target="http://en.wikipedia.org/wiki/Granite" TargetMode="External"/><Relationship Id="rId35" Type="http://schemas.openxmlformats.org/officeDocument/2006/relationships/hyperlink" Target="http://en.wikipedia.org/wiki/Feldspar"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13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483C68F-0C52-41C3-9CA4-BF4475FBFC32}"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bwMode="auto">
          <a:noFill/>
          <a:ln>
            <a:solidFill>
              <a:srgbClr val="000000"/>
            </a:solidFill>
            <a:miter lim="800000"/>
            <a:headEnd/>
            <a:tailEnd/>
          </a:ln>
        </p:spPr>
      </p:sp>
      <p:sp>
        <p:nvSpPr>
          <p:cNvPr id="1945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945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7ED5FDA-1532-49D2-B2FE-79E1A8C33AB7}" type="slidenum">
              <a:rPr lang="en-US"/>
              <a:pPr fontAlgn="base">
                <a:spcBef>
                  <a:spcPct val="0"/>
                </a:spcBef>
                <a:spcAft>
                  <a:spcPct val="0"/>
                </a:spcAft>
              </a:pPr>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bwMode="auto">
          <a:noFill/>
          <a:ln>
            <a:solidFill>
              <a:srgbClr val="000000"/>
            </a:solidFill>
            <a:miter lim="800000"/>
            <a:headEnd/>
            <a:tailEnd/>
          </a:ln>
        </p:spPr>
      </p:sp>
      <p:sp>
        <p:nvSpPr>
          <p:cNvPr id="194563" name="Notes Placeholder 2"/>
          <p:cNvSpPr>
            <a:spLocks noGrp="1"/>
          </p:cNvSpPr>
          <p:nvPr>
            <p:ph type="body" idx="1"/>
          </p:nvPr>
        </p:nvSpPr>
        <p:spPr bwMode="auto">
          <a:noFill/>
        </p:spPr>
        <p:txBody>
          <a:bodyPr wrap="square" numCol="1" anchor="t" anchorCtr="0" compatLnSpc="1">
            <a:prstTxWarp prst="textNoShape">
              <a:avLst/>
            </a:prstTxWarp>
          </a:bodyPr>
          <a:lstStyle/>
          <a:p>
            <a:pPr rtl="0"/>
            <a:r>
              <a:rPr lang="en-US" b="1" dirty="0" err="1" smtClean="0"/>
              <a:t>Mafic</a:t>
            </a:r>
            <a:r>
              <a:rPr lang="en-US" dirty="0" smtClean="0"/>
              <a:t> is an adjective describing a </a:t>
            </a:r>
            <a:r>
              <a:rPr lang="en-US" dirty="0" smtClean="0">
                <a:hlinkClick r:id="rId3" action="ppaction://hlinkfile" tooltip="Silicate mineral"/>
              </a:rPr>
              <a:t>silicate mineral</a:t>
            </a:r>
            <a:r>
              <a:rPr lang="en-US" dirty="0" smtClean="0"/>
              <a:t> or rock that is rich in </a:t>
            </a:r>
            <a:r>
              <a:rPr lang="en-US" dirty="0" smtClean="0">
                <a:hlinkClick r:id="rId4" action="ppaction://hlinkfile" tooltip="Magnesium"/>
              </a:rPr>
              <a:t>magnesium</a:t>
            </a:r>
            <a:r>
              <a:rPr lang="en-US" dirty="0" smtClean="0"/>
              <a:t> and </a:t>
            </a:r>
            <a:r>
              <a:rPr lang="en-US" dirty="0" smtClean="0">
                <a:hlinkClick r:id="rId5" action="ppaction://hlinkfile" tooltip="Iron"/>
              </a:rPr>
              <a:t>iron</a:t>
            </a:r>
            <a:r>
              <a:rPr lang="en-US" dirty="0" smtClean="0"/>
              <a:t>; the term is a </a:t>
            </a:r>
            <a:r>
              <a:rPr lang="en-US" dirty="0" smtClean="0">
                <a:hlinkClick r:id="rId6" action="ppaction://hlinkfile" tooltip="Portmanteau"/>
              </a:rPr>
              <a:t>portmanteau</a:t>
            </a:r>
            <a:r>
              <a:rPr lang="en-US" dirty="0" smtClean="0"/>
              <a:t> of the words "magnesium" and "</a:t>
            </a:r>
            <a:r>
              <a:rPr lang="en-US" dirty="0" smtClean="0">
                <a:hlinkClick r:id="rId7" action="ppaction://hlinkfile" tooltip="Ferric"/>
              </a:rPr>
              <a:t>ferric</a:t>
            </a:r>
            <a:r>
              <a:rPr lang="en-US" dirty="0" smtClean="0"/>
              <a:t>".</a:t>
            </a:r>
            <a:r>
              <a:rPr lang="en-US" baseline="30000" dirty="0" smtClean="0">
                <a:hlinkClick r:id="" action="ppaction://hlinkfile"/>
              </a:rPr>
              <a:t>[1]</a:t>
            </a:r>
            <a:r>
              <a:rPr lang="en-US" dirty="0" smtClean="0"/>
              <a:t> Most </a:t>
            </a:r>
            <a:r>
              <a:rPr lang="en-US" dirty="0" err="1" smtClean="0"/>
              <a:t>mafic</a:t>
            </a:r>
            <a:r>
              <a:rPr lang="en-US" dirty="0" smtClean="0"/>
              <a:t> minerals are dark in color and the </a:t>
            </a:r>
            <a:r>
              <a:rPr lang="en-US" dirty="0" smtClean="0">
                <a:hlinkClick r:id="rId8" action="ppaction://hlinkfile" tooltip="Relative density"/>
              </a:rPr>
              <a:t>relative density</a:t>
            </a:r>
            <a:r>
              <a:rPr lang="en-US" dirty="0" smtClean="0"/>
              <a:t> is greater than 3. Common rock-forming </a:t>
            </a:r>
            <a:r>
              <a:rPr lang="en-US" dirty="0" err="1" smtClean="0"/>
              <a:t>mafic</a:t>
            </a:r>
            <a:r>
              <a:rPr lang="en-US" dirty="0" smtClean="0"/>
              <a:t> minerals include </a:t>
            </a:r>
            <a:r>
              <a:rPr lang="en-US" dirty="0" smtClean="0">
                <a:hlinkClick r:id="rId9" action="ppaction://hlinkfile" tooltip="Olivine"/>
              </a:rPr>
              <a:t>olivine</a:t>
            </a:r>
            <a:r>
              <a:rPr lang="en-US" dirty="0" smtClean="0"/>
              <a:t>, </a:t>
            </a:r>
            <a:r>
              <a:rPr lang="en-US" dirty="0" smtClean="0">
                <a:hlinkClick r:id="rId10" action="ppaction://hlinkfile" tooltip="Pyroxene"/>
              </a:rPr>
              <a:t>pyroxene</a:t>
            </a:r>
            <a:r>
              <a:rPr lang="en-US" dirty="0" smtClean="0"/>
              <a:t>, </a:t>
            </a:r>
            <a:r>
              <a:rPr lang="en-US" dirty="0" smtClean="0">
                <a:hlinkClick r:id="rId11" action="ppaction://hlinkfile" tooltip="Amphibole"/>
              </a:rPr>
              <a:t>amphibole</a:t>
            </a:r>
            <a:r>
              <a:rPr lang="en-US" dirty="0" smtClean="0"/>
              <a:t>, and </a:t>
            </a:r>
            <a:r>
              <a:rPr lang="en-US" dirty="0" err="1" smtClean="0">
                <a:hlinkClick r:id="rId12" action="ppaction://hlinkfile" tooltip="Biotite"/>
              </a:rPr>
              <a:t>biotite</a:t>
            </a:r>
            <a:r>
              <a:rPr lang="en-US" dirty="0" smtClean="0"/>
              <a:t>. Common </a:t>
            </a:r>
            <a:r>
              <a:rPr lang="en-US" dirty="0" err="1" smtClean="0"/>
              <a:t>mafic</a:t>
            </a:r>
            <a:r>
              <a:rPr lang="en-US" dirty="0" smtClean="0"/>
              <a:t> rocks include </a:t>
            </a:r>
            <a:r>
              <a:rPr lang="en-US" dirty="0" smtClean="0">
                <a:hlinkClick r:id="rId13" action="ppaction://hlinkfile" tooltip="Basalt"/>
              </a:rPr>
              <a:t>basalt</a:t>
            </a:r>
            <a:r>
              <a:rPr lang="en-US" dirty="0" smtClean="0"/>
              <a:t>, </a:t>
            </a:r>
            <a:r>
              <a:rPr lang="en-US" dirty="0" smtClean="0">
                <a:hlinkClick r:id="rId14" action="ppaction://hlinkfile" tooltip="Dolerite"/>
              </a:rPr>
              <a:t>dolerite</a:t>
            </a:r>
            <a:r>
              <a:rPr lang="en-US" dirty="0" smtClean="0"/>
              <a:t> and </a:t>
            </a:r>
            <a:r>
              <a:rPr lang="en-US" dirty="0" err="1" smtClean="0">
                <a:hlinkClick r:id="rId15" action="ppaction://hlinkfile" tooltip="Gabbro"/>
              </a:rPr>
              <a:t>gabbro</a:t>
            </a:r>
            <a:r>
              <a:rPr lang="en-US" dirty="0" smtClean="0"/>
              <a:t>.</a:t>
            </a:r>
          </a:p>
          <a:p>
            <a:pPr rtl="0"/>
            <a:r>
              <a:rPr lang="en-US" dirty="0" smtClean="0"/>
              <a:t>In terms of chemistry, </a:t>
            </a:r>
            <a:r>
              <a:rPr lang="en-US" dirty="0" err="1" smtClean="0"/>
              <a:t>mafic</a:t>
            </a:r>
            <a:r>
              <a:rPr lang="en-US" dirty="0" smtClean="0"/>
              <a:t> rocks are on the other side of the rock spectrum from the </a:t>
            </a:r>
            <a:r>
              <a:rPr lang="en-US" dirty="0" err="1" smtClean="0">
                <a:hlinkClick r:id="rId16" action="ppaction://hlinkfile" tooltip="Felsic"/>
              </a:rPr>
              <a:t>felsic</a:t>
            </a:r>
            <a:r>
              <a:rPr lang="en-US" dirty="0" smtClean="0"/>
              <a:t> rocks. The term roughly corresponds to the older </a:t>
            </a:r>
            <a:r>
              <a:rPr lang="en-US" b="1" dirty="0" smtClean="0"/>
              <a:t>basic rock</a:t>
            </a:r>
            <a:r>
              <a:rPr lang="en-US" dirty="0" smtClean="0"/>
              <a:t> class.</a:t>
            </a:r>
          </a:p>
          <a:p>
            <a:pPr rtl="0"/>
            <a:r>
              <a:rPr lang="en-US" dirty="0" err="1" smtClean="0"/>
              <a:t>Mafic</a:t>
            </a:r>
            <a:r>
              <a:rPr lang="en-US" dirty="0" smtClean="0"/>
              <a:t> </a:t>
            </a:r>
            <a:r>
              <a:rPr lang="en-US" dirty="0" smtClean="0">
                <a:hlinkClick r:id="rId17" action="ppaction://hlinkfile" tooltip="Lava"/>
              </a:rPr>
              <a:t>lava</a:t>
            </a:r>
            <a:r>
              <a:rPr lang="en-US" dirty="0" smtClean="0"/>
              <a:t>, before cooling, has a low </a:t>
            </a:r>
            <a:r>
              <a:rPr lang="en-US" dirty="0" smtClean="0">
                <a:hlinkClick r:id="rId18" action="ppaction://hlinkfile" tooltip="Viscosity"/>
              </a:rPr>
              <a:t>viscosity</a:t>
            </a:r>
            <a:r>
              <a:rPr lang="en-US" dirty="0" smtClean="0"/>
              <a:t>, in comparison to </a:t>
            </a:r>
            <a:r>
              <a:rPr lang="en-US" dirty="0" err="1" smtClean="0">
                <a:hlinkClick r:id="rId16" action="ppaction://hlinkfile" tooltip="Felsic"/>
              </a:rPr>
              <a:t>felsic</a:t>
            </a:r>
            <a:r>
              <a:rPr lang="en-US" dirty="0" smtClean="0"/>
              <a:t> lava, due to the lower silica content in </a:t>
            </a:r>
            <a:r>
              <a:rPr lang="en-US" dirty="0" err="1" smtClean="0"/>
              <a:t>mafic</a:t>
            </a:r>
            <a:r>
              <a:rPr lang="en-US" dirty="0" smtClean="0"/>
              <a:t> magma. Water and other volatiles can more easily and gradually escape from </a:t>
            </a:r>
            <a:r>
              <a:rPr lang="en-US" dirty="0" err="1" smtClean="0"/>
              <a:t>mafic</a:t>
            </a:r>
            <a:r>
              <a:rPr lang="en-US" dirty="0" smtClean="0"/>
              <a:t> lava, so eruptions of volcanoes made of </a:t>
            </a:r>
            <a:r>
              <a:rPr lang="en-US" dirty="0" err="1" smtClean="0"/>
              <a:t>mafic</a:t>
            </a:r>
            <a:r>
              <a:rPr lang="en-US" dirty="0" smtClean="0"/>
              <a:t> lavas are less explosively violent than </a:t>
            </a:r>
            <a:r>
              <a:rPr lang="en-US" dirty="0" err="1" smtClean="0"/>
              <a:t>felsic</a:t>
            </a:r>
            <a:r>
              <a:rPr lang="en-US" dirty="0" smtClean="0"/>
              <a:t>-lava eruptions. Most </a:t>
            </a:r>
            <a:r>
              <a:rPr lang="en-US" dirty="0" err="1" smtClean="0"/>
              <a:t>mafic</a:t>
            </a:r>
            <a:r>
              <a:rPr lang="en-US" dirty="0" smtClean="0"/>
              <a:t>-lava volcanoes are oceanic volcanoes, like those in </a:t>
            </a:r>
            <a:r>
              <a:rPr lang="en-US" dirty="0" smtClean="0">
                <a:hlinkClick r:id="rId19" action="ppaction://hlinkfile" tooltip="Hawaii"/>
              </a:rPr>
              <a:t>Hawaii</a:t>
            </a:r>
            <a:r>
              <a:rPr lang="en-US" dirty="0" smtClean="0"/>
              <a:t>.</a:t>
            </a:r>
          </a:p>
          <a:p>
            <a:pPr>
              <a:spcBef>
                <a:spcPct val="0"/>
              </a:spcBef>
            </a:pPr>
            <a:endParaRPr lang="en-US" dirty="0" smtClean="0"/>
          </a:p>
          <a:p>
            <a:pPr rtl="0"/>
            <a:r>
              <a:rPr lang="en-US" dirty="0" smtClean="0"/>
              <a:t>The word "</a:t>
            </a:r>
            <a:r>
              <a:rPr lang="en-US" b="1" dirty="0" err="1" smtClean="0"/>
              <a:t>felsic</a:t>
            </a:r>
            <a:r>
              <a:rPr lang="en-US" dirty="0" smtClean="0"/>
              <a:t>" is a term used in </a:t>
            </a:r>
            <a:r>
              <a:rPr lang="en-US" dirty="0" smtClean="0">
                <a:hlinkClick r:id="rId20" action="ppaction://hlinkfile" tooltip="Geology"/>
              </a:rPr>
              <a:t>geology</a:t>
            </a:r>
            <a:r>
              <a:rPr lang="en-US" dirty="0" smtClean="0"/>
              <a:t> to refer to </a:t>
            </a:r>
            <a:r>
              <a:rPr lang="en-US" dirty="0" smtClean="0">
                <a:hlinkClick r:id="rId21" action="ppaction://hlinkfile" tooltip="Silicate minerals"/>
              </a:rPr>
              <a:t>silicate minerals</a:t>
            </a:r>
            <a:r>
              <a:rPr lang="en-US" dirty="0" smtClean="0"/>
              <a:t>, </a:t>
            </a:r>
            <a:r>
              <a:rPr lang="en-US" dirty="0" smtClean="0">
                <a:hlinkClick r:id="rId22" action="ppaction://hlinkfile" tooltip="Magma"/>
              </a:rPr>
              <a:t>magma</a:t>
            </a:r>
            <a:r>
              <a:rPr lang="en-US" dirty="0" smtClean="0"/>
              <a:t>, and </a:t>
            </a:r>
            <a:r>
              <a:rPr lang="en-US" dirty="0" smtClean="0">
                <a:hlinkClick r:id="rId23" action="ppaction://hlinkfile" tooltip="Rock (geology)"/>
              </a:rPr>
              <a:t>rocks</a:t>
            </a:r>
            <a:r>
              <a:rPr lang="en-US" dirty="0" smtClean="0"/>
              <a:t> which are enriched in the lighter elements such as </a:t>
            </a:r>
            <a:r>
              <a:rPr lang="en-US" dirty="0" smtClean="0">
                <a:hlinkClick r:id="rId24" action="ppaction://hlinkfile" tooltip="Silicon"/>
              </a:rPr>
              <a:t>silicon</a:t>
            </a:r>
            <a:r>
              <a:rPr lang="en-US" dirty="0" smtClean="0"/>
              <a:t>, </a:t>
            </a:r>
            <a:r>
              <a:rPr lang="en-US" dirty="0" smtClean="0">
                <a:hlinkClick r:id="rId25" action="ppaction://hlinkfile" tooltip="Oxygen"/>
              </a:rPr>
              <a:t>oxygen</a:t>
            </a:r>
            <a:r>
              <a:rPr lang="en-US" dirty="0" smtClean="0"/>
              <a:t>, </a:t>
            </a:r>
            <a:r>
              <a:rPr lang="en-US" dirty="0" err="1" smtClean="0">
                <a:hlinkClick r:id="rId26" action="ppaction://hlinkfile" tooltip="Aluminium"/>
              </a:rPr>
              <a:t>aluminium</a:t>
            </a:r>
            <a:r>
              <a:rPr lang="en-US" dirty="0" smtClean="0"/>
              <a:t>, </a:t>
            </a:r>
            <a:r>
              <a:rPr lang="en-US" dirty="0" smtClean="0">
                <a:hlinkClick r:id="rId27" action="ppaction://hlinkfile" tooltip="Sodium"/>
              </a:rPr>
              <a:t>sodium</a:t>
            </a:r>
            <a:r>
              <a:rPr lang="en-US" dirty="0" smtClean="0"/>
              <a:t>, and </a:t>
            </a:r>
            <a:r>
              <a:rPr lang="en-US" dirty="0" smtClean="0">
                <a:hlinkClick r:id="rId28" action="ppaction://hlinkfile" tooltip="Potassium"/>
              </a:rPr>
              <a:t>potassium</a:t>
            </a:r>
            <a:r>
              <a:rPr lang="en-US" dirty="0" smtClean="0"/>
              <a:t>.</a:t>
            </a:r>
          </a:p>
          <a:p>
            <a:pPr rtl="0"/>
            <a:r>
              <a:rPr lang="en-US" dirty="0" smtClean="0"/>
              <a:t>They are usually light in color and have </a:t>
            </a:r>
            <a:r>
              <a:rPr lang="en-US" dirty="0" smtClean="0">
                <a:hlinkClick r:id="rId29" action="ppaction://hlinkfile" tooltip="Specific gravity"/>
              </a:rPr>
              <a:t>specific gravities</a:t>
            </a:r>
            <a:r>
              <a:rPr lang="en-US" dirty="0" smtClean="0"/>
              <a:t> less than 3. The most common </a:t>
            </a:r>
            <a:r>
              <a:rPr lang="en-US" dirty="0" err="1" smtClean="0"/>
              <a:t>felsic</a:t>
            </a:r>
            <a:r>
              <a:rPr lang="en-US" dirty="0" smtClean="0"/>
              <a:t> rock is </a:t>
            </a:r>
            <a:r>
              <a:rPr lang="en-US" dirty="0" smtClean="0">
                <a:hlinkClick r:id="rId30" action="ppaction://hlinkfile" tooltip="Granite"/>
              </a:rPr>
              <a:t>granite</a:t>
            </a:r>
            <a:r>
              <a:rPr lang="en-US" dirty="0" smtClean="0"/>
              <a:t>, but others include </a:t>
            </a:r>
            <a:r>
              <a:rPr lang="en-US" dirty="0" smtClean="0">
                <a:hlinkClick r:id="rId31" action="ppaction://hlinkfile" tooltip="Quartz"/>
              </a:rPr>
              <a:t>quartz</a:t>
            </a:r>
            <a:r>
              <a:rPr lang="en-US" dirty="0" smtClean="0"/>
              <a:t>, </a:t>
            </a:r>
            <a:r>
              <a:rPr lang="en-US" dirty="0" smtClean="0">
                <a:hlinkClick r:id="rId32" action="ppaction://hlinkfile" tooltip="Muscovite"/>
              </a:rPr>
              <a:t>muscovite</a:t>
            </a:r>
            <a:r>
              <a:rPr lang="en-US" dirty="0" smtClean="0"/>
              <a:t>, </a:t>
            </a:r>
            <a:r>
              <a:rPr lang="en-US" dirty="0" smtClean="0">
                <a:hlinkClick r:id="rId33" action="ppaction://hlinkfile" tooltip="Orthoclase"/>
              </a:rPr>
              <a:t>orthoclase</a:t>
            </a:r>
            <a:r>
              <a:rPr lang="en-US" dirty="0" smtClean="0"/>
              <a:t>, and the sodium-rich </a:t>
            </a:r>
            <a:r>
              <a:rPr lang="en-US" dirty="0" smtClean="0">
                <a:hlinkClick r:id="rId34" action="ppaction://hlinkfile" tooltip="Plagioclase"/>
              </a:rPr>
              <a:t>plagioclase</a:t>
            </a:r>
            <a:r>
              <a:rPr lang="en-US" dirty="0" smtClean="0"/>
              <a:t> </a:t>
            </a:r>
            <a:r>
              <a:rPr lang="en-US" dirty="0" smtClean="0">
                <a:hlinkClick r:id="rId35" action="ppaction://hlinkfile" tooltip="Feldspar"/>
              </a:rPr>
              <a:t>feldspars</a:t>
            </a:r>
            <a:r>
              <a:rPr lang="en-US" dirty="0" smtClean="0"/>
              <a:t>. In terms of chemistry, </a:t>
            </a:r>
            <a:r>
              <a:rPr lang="en-US" dirty="0" err="1" smtClean="0"/>
              <a:t>felsic</a:t>
            </a:r>
            <a:r>
              <a:rPr lang="en-US" dirty="0" smtClean="0"/>
              <a:t> rocks are on the other side of the rock spectrum from the </a:t>
            </a:r>
            <a:r>
              <a:rPr lang="en-US" dirty="0" err="1" smtClean="0">
                <a:hlinkClick r:id="rId36" action="ppaction://hlinkfile" tooltip="Mafic"/>
              </a:rPr>
              <a:t>mafic</a:t>
            </a:r>
            <a:r>
              <a:rPr lang="en-US" dirty="0" smtClean="0"/>
              <a:t> rocks.</a:t>
            </a:r>
          </a:p>
          <a:p>
            <a:pPr>
              <a:spcBef>
                <a:spcPct val="0"/>
              </a:spcBef>
            </a:pPr>
            <a:endParaRPr lang="en-US"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t>In order for a rock to be classified as </a:t>
            </a:r>
            <a:r>
              <a:rPr lang="en-US" dirty="0" err="1" smtClean="0"/>
              <a:t>felsic</a:t>
            </a:r>
            <a:r>
              <a:rPr lang="en-US" dirty="0" smtClean="0"/>
              <a:t>, it generally needs to contain &gt;75% </a:t>
            </a:r>
            <a:r>
              <a:rPr lang="en-US" dirty="0" err="1" smtClean="0"/>
              <a:t>felsic</a:t>
            </a:r>
            <a:r>
              <a:rPr lang="en-US" dirty="0" smtClean="0"/>
              <a:t> minerals; namely quartz, orthoclase and plagioclase. Rocks with greater than 90% </a:t>
            </a:r>
            <a:r>
              <a:rPr lang="en-US" dirty="0" err="1" smtClean="0"/>
              <a:t>felsic</a:t>
            </a:r>
            <a:r>
              <a:rPr lang="en-US" dirty="0" smtClean="0"/>
              <a:t> minerals can also be called </a:t>
            </a:r>
            <a:r>
              <a:rPr lang="en-US" i="1" dirty="0" smtClean="0"/>
              <a:t>leucocratic</a:t>
            </a:r>
            <a:r>
              <a:rPr lang="en-US" dirty="0" smtClean="0"/>
              <a:t>, meaning 'light-</a:t>
            </a:r>
            <a:r>
              <a:rPr lang="en-US" dirty="0" err="1" smtClean="0"/>
              <a:t>coloured</a:t>
            </a:r>
            <a:r>
              <a:rPr lang="en-US" dirty="0" smtClean="0"/>
              <a:t>'.</a:t>
            </a:r>
          </a:p>
          <a:p>
            <a:pPr>
              <a:spcBef>
                <a:spcPct val="0"/>
              </a:spcBef>
            </a:pPr>
            <a:endParaRPr lang="en-US" dirty="0" smtClean="0"/>
          </a:p>
        </p:txBody>
      </p:sp>
      <p:sp>
        <p:nvSpPr>
          <p:cNvPr id="1945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7ED5FDA-1532-49D2-B2FE-79E1A8C33AB7}" type="slidenum">
              <a:rPr lang="en-US"/>
              <a:pPr fontAlgn="base">
                <a:spcBef>
                  <a:spcPct val="0"/>
                </a:spcBef>
                <a:spcAft>
                  <a:spcPct val="0"/>
                </a:spcAft>
              </a:pPr>
              <a:t>10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Most of Earth's heat is stored in the mantle, and there are </a:t>
            </a:r>
            <a:r>
              <a:rPr lang="en-US" u="sng" dirty="0" smtClean="0"/>
              <a:t>four sources </a:t>
            </a:r>
            <a:r>
              <a:rPr lang="en-US" dirty="0" smtClean="0"/>
              <a:t>that keep it hot.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First, there's the </a:t>
            </a:r>
            <a:r>
              <a:rPr lang="en-US" u="sng" dirty="0" smtClean="0"/>
              <a:t>heat left over </a:t>
            </a:r>
            <a:r>
              <a:rPr lang="en-US" dirty="0" smtClean="0"/>
              <a:t>from when gravity first condensed a planet from the cloud of hot gases and particles in pre-Earth space. As the molten ball cooled, some 4 billion years ago, the outside hardened and formed a crust. The mantle is still cooling down. It only contributes 5 to 10 percent of the total</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Next is </a:t>
            </a:r>
            <a:r>
              <a:rPr lang="en-US" u="sng" dirty="0" smtClean="0"/>
              <a:t>gravitational heat</a:t>
            </a:r>
            <a:r>
              <a:rPr lang="en-US" u="sng" baseline="0" dirty="0" smtClean="0"/>
              <a:t> </a:t>
            </a:r>
            <a:r>
              <a:rPr lang="en-US" baseline="0" dirty="0" smtClean="0"/>
              <a:t>from a</a:t>
            </a:r>
            <a:r>
              <a:rPr lang="en-US" dirty="0" smtClean="0"/>
              <a:t> gravitational sorting process called differentiation; the denser, heavier parts were drawn to the center, and the less dense areas were displaced outwards. The friction created by this process generated considerable heat and also</a:t>
            </a:r>
            <a:r>
              <a:rPr lang="en-US" baseline="0" dirty="0" smtClean="0"/>
              <a:t> </a:t>
            </a:r>
            <a:r>
              <a:rPr lang="en-US" dirty="0" smtClean="0"/>
              <a:t>contributes 5 to 10 percent of the total.</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Then there's </a:t>
            </a:r>
            <a:r>
              <a:rPr lang="en-US" u="sng" dirty="0" smtClean="0"/>
              <a:t>latent heat</a:t>
            </a:r>
            <a:r>
              <a:rPr lang="en-US" dirty="0" smtClean="0"/>
              <a:t>; this type arises from the core's expanding as the Earth cools from the inside out. Just as freezing water turns to ice, that liquid metal is turning solid—and adding volume in the process. "The inner core is becoming larger by about a centimeter every thousand years," The heat released by this expansion is seeping into the mantle.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Lastly, and most importantly,</a:t>
            </a:r>
            <a:r>
              <a:rPr lang="en-US" baseline="0" dirty="0" smtClean="0"/>
              <a:t> </a:t>
            </a:r>
            <a:r>
              <a:rPr lang="en-US" dirty="0" smtClean="0"/>
              <a:t>up to 90 percent—is fueled by the </a:t>
            </a:r>
            <a:r>
              <a:rPr lang="en-US" u="sng" dirty="0" smtClean="0"/>
              <a:t>decaying of radioactive isotopes </a:t>
            </a:r>
            <a:r>
              <a:rPr lang="en-US" dirty="0" smtClean="0"/>
              <a:t>like Potassium 40, Uranium 238, 235, and Thorium 232 contained within the mantle. These isotopes radiate heat as they shed excess energy and move toward stability.</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A3AD6AE-8D58-4AA1-B346-E561169DB813}" type="slidenum">
              <a:rPr lang="en-US" smtClean="0"/>
              <a:pPr/>
              <a:t>18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3AD6AE-8D58-4AA1-B346-E561169DB813}" type="slidenum">
              <a:rPr lang="en-US" smtClean="0"/>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BEC9263-2AEB-422E-B3A2-07FA25045296}" type="datetimeFigureOut">
              <a:rPr lang="en-US" smtClean="0"/>
              <a:pPr/>
              <a:t>1/18/2012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7A6C52-487F-4B40-AEF0-655992E094B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EC9263-2AEB-422E-B3A2-07FA25045296}" type="datetimeFigureOut">
              <a:rPr lang="en-US" smtClean="0"/>
              <a:pPr/>
              <a:t>1/18/2012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7A6C52-487F-4B40-AEF0-655992E094B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EC9263-2AEB-422E-B3A2-07FA25045296}" type="datetimeFigureOut">
              <a:rPr lang="en-US" smtClean="0"/>
              <a:pPr/>
              <a:t>1/18/2012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7A6C52-487F-4B40-AEF0-655992E094B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EC9263-2AEB-422E-B3A2-07FA25045296}" type="datetimeFigureOut">
              <a:rPr lang="en-US" smtClean="0"/>
              <a:pPr/>
              <a:t>1/18/2012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7A6C52-487F-4B40-AEF0-655992E094B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EC9263-2AEB-422E-B3A2-07FA25045296}" type="datetimeFigureOut">
              <a:rPr lang="en-US" smtClean="0"/>
              <a:pPr/>
              <a:t>1/18/2012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7A6C52-487F-4B40-AEF0-655992E094B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BEC9263-2AEB-422E-B3A2-07FA25045296}" type="datetimeFigureOut">
              <a:rPr lang="en-US" smtClean="0"/>
              <a:pPr/>
              <a:t>1/18/2012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7A6C52-487F-4B40-AEF0-655992E094B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BEC9263-2AEB-422E-B3A2-07FA25045296}" type="datetimeFigureOut">
              <a:rPr lang="en-US" smtClean="0"/>
              <a:pPr/>
              <a:t>1/18/2012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7A6C52-487F-4B40-AEF0-655992E094B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EC9263-2AEB-422E-B3A2-07FA25045296}" type="datetimeFigureOut">
              <a:rPr lang="en-US" smtClean="0"/>
              <a:pPr/>
              <a:t>1/18/2012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7A6C52-487F-4B40-AEF0-655992E094B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EC9263-2AEB-422E-B3A2-07FA25045296}" type="datetimeFigureOut">
              <a:rPr lang="en-US" smtClean="0"/>
              <a:pPr/>
              <a:t>1/18/2012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7A6C52-487F-4B40-AEF0-655992E094B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EC9263-2AEB-422E-B3A2-07FA25045296}" type="datetimeFigureOut">
              <a:rPr lang="en-US" smtClean="0"/>
              <a:pPr/>
              <a:t>1/18/2012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7A6C52-487F-4B40-AEF0-655992E094B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EC9263-2AEB-422E-B3A2-07FA25045296}" type="datetimeFigureOut">
              <a:rPr lang="en-US" smtClean="0"/>
              <a:pPr/>
              <a:t>1/18/2012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7A6C52-487F-4B40-AEF0-655992E094B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EC9263-2AEB-422E-B3A2-07FA25045296}" type="datetimeFigureOut">
              <a:rPr lang="en-US" smtClean="0"/>
              <a:pPr/>
              <a:t>1/18/2012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7A6C52-487F-4B40-AEF0-655992E094B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wmf"/><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ideshow.jpl.nasa.gov/mbh/series.html" TargetMode="External"/><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PLATES_atlas_2006_90dpi.ppt" TargetMode="External"/><Relationship Id="rId1" Type="http://schemas.openxmlformats.org/officeDocument/2006/relationships/slideLayout" Target="../slideLayouts/slideLayout1.xml"/><Relationship Id="rId4" Type="http://schemas.openxmlformats.org/officeDocument/2006/relationships/hyperlink" Target="../Processes/Plate%20Tectonics/PLATES_atlas_2006_90dpi.ppsx"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subduction%20demo.wmv"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upload.wikimedia.org/wikipedia/commons/7/77/Geologic_Clock_with_events_and_periods.svg"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gif"/><Relationship Id="rId1" Type="http://schemas.openxmlformats.org/officeDocument/2006/relationships/slideLayout" Target="../slideLayouts/slideLayout7.xml"/><Relationship Id="rId5" Type="http://schemas.openxmlformats.org/officeDocument/2006/relationships/image" Target="../media/image44.gif"/><Relationship Id="rId4" Type="http://schemas.openxmlformats.org/officeDocument/2006/relationships/image" Target="../media/image43.gi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north america.bmp"/>
          <p:cNvPicPr>
            <a:picLocks noChangeAspect="1"/>
          </p:cNvPicPr>
          <p:nvPr/>
        </p:nvPicPr>
        <p:blipFill>
          <a:blip r:embed="rId3" cstate="print"/>
          <a:srcRect/>
          <a:stretch>
            <a:fillRect/>
          </a:stretch>
        </p:blipFill>
        <p:spPr bwMode="auto">
          <a:xfrm>
            <a:off x="1248937" y="857250"/>
            <a:ext cx="7007225" cy="6000750"/>
          </a:xfrm>
          <a:prstGeom prst="rect">
            <a:avLst/>
          </a:prstGeom>
          <a:noFill/>
          <a:ln w="9525">
            <a:noFill/>
            <a:miter lim="800000"/>
            <a:headEnd/>
            <a:tailEnd/>
          </a:ln>
        </p:spPr>
      </p:pic>
      <p:grpSp>
        <p:nvGrpSpPr>
          <p:cNvPr id="2" name="Group 6"/>
          <p:cNvGrpSpPr>
            <a:grpSpLocks/>
          </p:cNvGrpSpPr>
          <p:nvPr/>
        </p:nvGrpSpPr>
        <p:grpSpPr bwMode="auto">
          <a:xfrm>
            <a:off x="0" y="1828800"/>
            <a:ext cx="9144000" cy="3416300"/>
            <a:chOff x="0" y="1828800"/>
            <a:chExt cx="9144000" cy="3416320"/>
          </a:xfrm>
        </p:grpSpPr>
        <p:sp>
          <p:nvSpPr>
            <p:cNvPr id="6" name="TextBox 5"/>
            <p:cNvSpPr txBox="1"/>
            <p:nvPr/>
          </p:nvSpPr>
          <p:spPr>
            <a:xfrm>
              <a:off x="0" y="1828800"/>
              <a:ext cx="9144000" cy="3416320"/>
            </a:xfrm>
            <a:prstGeom prst="rect">
              <a:avLst/>
            </a:prstGeom>
            <a:noFill/>
            <a:effectLst>
              <a:outerShdw blurRad="50800" dist="76200" dir="1200000" algn="ctr" rotWithShape="0">
                <a:srgbClr val="000000">
                  <a:alpha val="93000"/>
                </a:srgbClr>
              </a:outerShdw>
            </a:effectLst>
          </p:spPr>
          <p:txBody>
            <a:bodyPr wrap="square">
              <a:spAutoFit/>
            </a:bodyPr>
            <a:lstStyle/>
            <a:p>
              <a:pPr algn="ctr" fontAlgn="auto">
                <a:spcBef>
                  <a:spcPts val="0"/>
                </a:spcBef>
                <a:spcAft>
                  <a:spcPts val="0"/>
                </a:spcAft>
                <a:defRPr/>
              </a:pPr>
              <a:r>
                <a:rPr lang="en-US" sz="7200" b="1" dirty="0">
                  <a:solidFill>
                    <a:schemeClr val="bg1"/>
                  </a:solidFill>
                  <a:effectLst>
                    <a:outerShdw blurRad="38100" dist="38100" dir="2700000" algn="tl">
                      <a:srgbClr val="000000">
                        <a:alpha val="43137"/>
                      </a:srgbClr>
                    </a:outerShdw>
                  </a:effectLst>
                  <a:latin typeface="+mn-lt"/>
                  <a:cs typeface="+mn-cs"/>
                </a:rPr>
                <a:t> </a:t>
              </a:r>
              <a:r>
                <a:rPr lang="en-US" sz="7200" b="1" dirty="0">
                  <a:solidFill>
                    <a:srgbClr val="FF0000"/>
                  </a:solidFill>
                  <a:effectLst>
                    <a:outerShdw blurRad="38100" dist="38100" dir="2700000" algn="tl">
                      <a:srgbClr val="000000">
                        <a:alpha val="43137"/>
                      </a:srgbClr>
                    </a:outerShdw>
                  </a:effectLst>
                  <a:latin typeface="+mn-lt"/>
                  <a:cs typeface="+mn-cs"/>
                </a:rPr>
                <a:t>Vagabonds Tramping through Geology</a:t>
              </a:r>
              <a:r>
                <a:rPr lang="en-US" sz="7200" b="1" dirty="0" smtClean="0">
                  <a:solidFill>
                    <a:srgbClr val="FF0000"/>
                  </a:solidFill>
                  <a:effectLst>
                    <a:outerShdw blurRad="38100" dist="38100" dir="2700000" algn="tl">
                      <a:srgbClr val="000000">
                        <a:alpha val="43137"/>
                      </a:srgbClr>
                    </a:outerShdw>
                  </a:effectLst>
                  <a:latin typeface="+mn-lt"/>
                  <a:cs typeface="+mn-cs"/>
                </a:rPr>
                <a:t>:     Austin </a:t>
              </a:r>
              <a:r>
                <a:rPr lang="en-US" sz="7200" b="1" dirty="0">
                  <a:solidFill>
                    <a:srgbClr val="FF0000"/>
                  </a:solidFill>
                  <a:effectLst>
                    <a:outerShdw blurRad="38100" dist="38100" dir="2700000" algn="tl">
                      <a:srgbClr val="000000">
                        <a:alpha val="43137"/>
                      </a:srgbClr>
                    </a:outerShdw>
                  </a:effectLst>
                  <a:latin typeface="+mn-lt"/>
                  <a:cs typeface="+mn-cs"/>
                </a:rPr>
                <a:t>to the Arctic</a:t>
              </a:r>
            </a:p>
          </p:txBody>
        </p:sp>
        <p:pic>
          <p:nvPicPr>
            <p:cNvPr id="13319" name="Picture 2" descr="C:\Users\Owner\AppData\Local\Microsoft\Windows\Temporary Internet Files\Content.IE5\PJ72U8JT\MC900242879[1].wmf"/>
            <p:cNvPicPr>
              <a:picLocks noChangeAspect="1" noChangeArrowheads="1"/>
            </p:cNvPicPr>
            <p:nvPr/>
          </p:nvPicPr>
          <p:blipFill>
            <a:blip r:embed="rId4" cstate="print"/>
            <a:srcRect/>
            <a:stretch>
              <a:fillRect/>
            </a:stretch>
          </p:blipFill>
          <p:spPr bwMode="auto">
            <a:xfrm flipH="1">
              <a:off x="1752600" y="3810000"/>
              <a:ext cx="1067714" cy="801587"/>
            </a:xfrm>
            <a:prstGeom prst="rect">
              <a:avLst/>
            </a:prstGeom>
            <a:noFill/>
            <a:ln w="9525">
              <a:noFill/>
              <a:miter lim="800000"/>
              <a:headEnd/>
              <a:tailEnd/>
            </a:ln>
          </p:spPr>
        </p:pic>
        <p:pic>
          <p:nvPicPr>
            <p:cNvPr id="13320" name="Picture 3" descr="C:\Users\Owner\AppData\Local\Microsoft\Windows\Temporary Internet Files\Content.IE5\8YI8XPT0\MC900113406[1].wmf"/>
            <p:cNvPicPr>
              <a:picLocks noChangeAspect="1" noChangeArrowheads="1"/>
            </p:cNvPicPr>
            <p:nvPr/>
          </p:nvPicPr>
          <p:blipFill>
            <a:blip r:embed="rId5" cstate="print"/>
            <a:srcRect/>
            <a:stretch>
              <a:fillRect/>
            </a:stretch>
          </p:blipFill>
          <p:spPr bwMode="auto">
            <a:xfrm flipH="1">
              <a:off x="5715000" y="3886200"/>
              <a:ext cx="800538" cy="1170553"/>
            </a:xfrm>
            <a:prstGeom prst="rect">
              <a:avLst/>
            </a:prstGeom>
            <a:noFill/>
            <a:ln w="9525">
              <a:noFill/>
              <a:miter lim="800000"/>
              <a:headEnd/>
              <a:tailEnd/>
            </a:ln>
          </p:spPr>
        </p:pic>
      </p:grpSp>
      <p:sp>
        <p:nvSpPr>
          <p:cNvPr id="8" name="Slide Number Placeholder 7"/>
          <p:cNvSpPr>
            <a:spLocks noGrp="1"/>
          </p:cNvSpPr>
          <p:nvPr>
            <p:ph type="sldNum" sz="quarter" idx="10"/>
          </p:nvPr>
        </p:nvSpPr>
        <p:spPr/>
        <p:txBody>
          <a:bodyPr/>
          <a:lstStyle/>
          <a:p>
            <a:pPr>
              <a:defRPr/>
            </a:pPr>
            <a:fld id="{4FFF8FBD-B095-44E4-A1A9-D97EB4086BE2}" type="slidenum">
              <a:rPr lang="en-US"/>
              <a:pPr>
                <a:defRPr/>
              </a:pPr>
              <a:t>1</a:t>
            </a:fld>
            <a:endParaRPr lang="en-US" dirty="0"/>
          </a:p>
        </p:txBody>
      </p:sp>
      <p:sp>
        <p:nvSpPr>
          <p:cNvPr id="9" name="TextBox 8"/>
          <p:cNvSpPr txBox="1"/>
          <p:nvPr/>
        </p:nvSpPr>
        <p:spPr>
          <a:xfrm>
            <a:off x="0" y="0"/>
            <a:ext cx="9144000" cy="830263"/>
          </a:xfrm>
          <a:prstGeom prst="rect">
            <a:avLst/>
          </a:prstGeom>
          <a:solidFill>
            <a:srgbClr val="FFFF00"/>
          </a:solidFill>
          <a:ln>
            <a:solidFill>
              <a:schemeClr val="bg1"/>
            </a:solidFill>
          </a:ln>
        </p:spPr>
        <p:txBody>
          <a:bodyPr>
            <a:spAutoFit/>
          </a:bodyPr>
          <a:lstStyle/>
          <a:p>
            <a:pPr algn="ctr"/>
            <a:r>
              <a:rPr lang="en-US" sz="4800" b="1" dirty="0" smtClean="0">
                <a:solidFill>
                  <a:schemeClr val="bg1"/>
                </a:solidFill>
              </a:rPr>
              <a:t>WINTER 2012</a:t>
            </a:r>
            <a:endParaRPr lang="en-US" sz="4800" b="1" dirty="0">
              <a:solidFill>
                <a:schemeClr val="bg1"/>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childTnLst>
                          </p:cTn>
                        </p:par>
                        <p:par>
                          <p:cTn id="8" fill="hold">
                            <p:stCondLst>
                              <p:cond delay="1000"/>
                            </p:stCondLst>
                            <p:childTnLst>
                              <p:par>
                                <p:cTn id="9" presetID="19" presetClass="entr" presetSubtype="1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0" fill="hold"/>
                                        <p:tgtEl>
                                          <p:spTgt spid="2"/>
                                        </p:tgtEl>
                                        <p:attrNameLst>
                                          <p:attrName>ppt_w</p:attrName>
                                        </p:attrNameLst>
                                      </p:cBhvr>
                                      <p:tavLst>
                                        <p:tav tm="0" fmla="#ppt_w*sin(2.5*pi*$)">
                                          <p:val>
                                            <p:fltVal val="0"/>
                                          </p:val>
                                        </p:tav>
                                        <p:tav tm="100000">
                                          <p:val>
                                            <p:fltVal val="1"/>
                                          </p:val>
                                        </p:tav>
                                      </p:tavLst>
                                    </p:anim>
                                    <p:anim calcmode="lin" valueType="num">
                                      <p:cBhvr>
                                        <p:cTn id="12" dur="10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6" descr="North America Globe"/>
          <p:cNvPicPr>
            <a:picLocks noChangeAspect="1" noChangeArrowheads="1"/>
          </p:cNvPicPr>
          <p:nvPr/>
        </p:nvPicPr>
        <p:blipFill>
          <a:blip r:embed="rId3" cstate="print"/>
          <a:srcRect/>
          <a:stretch>
            <a:fillRect/>
          </a:stretch>
        </p:blipFill>
        <p:spPr bwMode="auto">
          <a:xfrm>
            <a:off x="1219200" y="85725"/>
            <a:ext cx="6934200" cy="6772275"/>
          </a:xfrm>
          <a:prstGeom prst="rect">
            <a:avLst/>
          </a:prstGeom>
          <a:noFill/>
          <a:ln w="9525">
            <a:noFill/>
            <a:miter lim="800000"/>
            <a:headEnd/>
            <a:tailEnd/>
          </a:ln>
        </p:spPr>
      </p:pic>
      <p:sp>
        <p:nvSpPr>
          <p:cNvPr id="28675" name="Text Box 3"/>
          <p:cNvSpPr txBox="1">
            <a:spLocks noChangeArrowheads="1"/>
          </p:cNvSpPr>
          <p:nvPr/>
        </p:nvSpPr>
        <p:spPr bwMode="auto">
          <a:xfrm>
            <a:off x="2139156" y="0"/>
            <a:ext cx="4865688" cy="708025"/>
          </a:xfrm>
          <a:prstGeom prst="rect">
            <a:avLst/>
          </a:prstGeom>
          <a:solidFill>
            <a:srgbClr val="F00017"/>
          </a:solidFill>
          <a:ln w="76200">
            <a:solidFill>
              <a:schemeClr val="tx1"/>
            </a:solidFill>
            <a:miter lim="800000"/>
            <a:headEnd/>
            <a:tailEnd/>
          </a:ln>
        </p:spPr>
        <p:txBody>
          <a:bodyPr wrap="none">
            <a:spAutoFit/>
          </a:bodyPr>
          <a:lstStyle/>
          <a:p>
            <a:r>
              <a:rPr lang="en-US" sz="4000" b="1"/>
              <a:t>Two Types of Crust</a:t>
            </a:r>
          </a:p>
        </p:txBody>
      </p:sp>
      <p:sp>
        <p:nvSpPr>
          <p:cNvPr id="32772" name="Text Box 4"/>
          <p:cNvSpPr txBox="1">
            <a:spLocks noChangeArrowheads="1"/>
          </p:cNvSpPr>
          <p:nvPr/>
        </p:nvSpPr>
        <p:spPr bwMode="auto">
          <a:xfrm>
            <a:off x="0" y="3749457"/>
            <a:ext cx="3001975" cy="3108543"/>
          </a:xfrm>
          <a:prstGeom prst="rect">
            <a:avLst/>
          </a:prstGeom>
          <a:solidFill>
            <a:schemeClr val="hlink"/>
          </a:solidFill>
          <a:ln w="76200">
            <a:solidFill>
              <a:schemeClr val="bg1"/>
            </a:solidFill>
            <a:miter lim="800000"/>
            <a:headEnd/>
            <a:tailEnd/>
          </a:ln>
        </p:spPr>
        <p:txBody>
          <a:bodyPr wrap="square">
            <a:spAutoFit/>
          </a:bodyPr>
          <a:lstStyle/>
          <a:p>
            <a:pPr algn="ctr"/>
            <a:r>
              <a:rPr lang="en-US" sz="3200" b="1" u="sng" dirty="0" smtClean="0"/>
              <a:t>Oceanic Crust</a:t>
            </a:r>
            <a:r>
              <a:rPr lang="en-US" sz="3200" b="1" dirty="0" smtClean="0"/>
              <a:t>: under the oceans;          About 5 miles thick</a:t>
            </a:r>
          </a:p>
          <a:p>
            <a:pPr algn="ctr"/>
            <a:r>
              <a:rPr lang="en-US" sz="1200" dirty="0" smtClean="0"/>
              <a:t>Oceanic lithosphere consists mainly of mafic crust and ultramafic mantle (</a:t>
            </a:r>
            <a:r>
              <a:rPr lang="en-US" sz="1200" dirty="0" err="1" smtClean="0"/>
              <a:t>peridotite</a:t>
            </a:r>
            <a:r>
              <a:rPr lang="en-US" sz="1200" dirty="0" smtClean="0"/>
              <a:t>) and is denser than continental lithosphere </a:t>
            </a:r>
            <a:endParaRPr lang="en-US" sz="3200" b="1" dirty="0"/>
          </a:p>
        </p:txBody>
      </p:sp>
      <p:sp>
        <p:nvSpPr>
          <p:cNvPr id="32773" name="Text Box 5"/>
          <p:cNvSpPr txBox="1">
            <a:spLocks noChangeArrowheads="1"/>
          </p:cNvSpPr>
          <p:nvPr/>
        </p:nvSpPr>
        <p:spPr bwMode="auto">
          <a:xfrm>
            <a:off x="5936566" y="814137"/>
            <a:ext cx="3207435" cy="2616101"/>
          </a:xfrm>
          <a:prstGeom prst="rect">
            <a:avLst/>
          </a:prstGeom>
          <a:solidFill>
            <a:srgbClr val="F5A007"/>
          </a:solidFill>
          <a:ln w="76200">
            <a:solidFill>
              <a:schemeClr val="bg1"/>
            </a:solidFill>
            <a:miter lim="800000"/>
            <a:headEnd/>
            <a:tailEnd/>
          </a:ln>
        </p:spPr>
        <p:txBody>
          <a:bodyPr wrap="square">
            <a:spAutoFit/>
          </a:bodyPr>
          <a:lstStyle/>
          <a:p>
            <a:pPr algn="ctr"/>
            <a:r>
              <a:rPr lang="en-US" sz="2800" b="1" u="sng" dirty="0"/>
              <a:t>Continental Crust</a:t>
            </a:r>
            <a:r>
              <a:rPr lang="en-US" sz="2800" b="1" dirty="0" smtClean="0"/>
              <a:t>: under the continents;</a:t>
            </a:r>
            <a:endParaRPr lang="en-US" sz="2800" b="1" dirty="0"/>
          </a:p>
          <a:p>
            <a:pPr algn="ctr"/>
            <a:r>
              <a:rPr lang="en-US" sz="2800" b="1" dirty="0" smtClean="0"/>
              <a:t>From </a:t>
            </a:r>
            <a:r>
              <a:rPr lang="en-US" sz="2800" b="1" dirty="0"/>
              <a:t>20 to 50 miles </a:t>
            </a:r>
            <a:r>
              <a:rPr lang="en-US" sz="2800" b="1" dirty="0" smtClean="0"/>
              <a:t>thick</a:t>
            </a:r>
          </a:p>
          <a:p>
            <a:pPr algn="ctr"/>
            <a:r>
              <a:rPr lang="en-US" sz="1200" dirty="0" smtClean="0"/>
              <a:t>continental lithosphere consists mainly of </a:t>
            </a:r>
            <a:r>
              <a:rPr lang="en-US" sz="1200" dirty="0" err="1" smtClean="0"/>
              <a:t>felsic</a:t>
            </a:r>
            <a:r>
              <a:rPr lang="en-US" sz="1200" dirty="0" smtClean="0"/>
              <a:t> crust and is lighter than the oceanic lithosphere</a:t>
            </a:r>
            <a:endParaRPr lang="en-US" sz="12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772"/>
                                        </p:tgtEl>
                                        <p:attrNameLst>
                                          <p:attrName>style.visibility</p:attrName>
                                        </p:attrNameLst>
                                      </p:cBhvr>
                                      <p:to>
                                        <p:strVal val="visible"/>
                                      </p:to>
                                    </p:set>
                                    <p:animEffect transition="in" filter="fade">
                                      <p:cBhvr>
                                        <p:cTn id="7" dur="1000"/>
                                        <p:tgtEl>
                                          <p:spTgt spid="327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1000"/>
                                        <p:tgtEl>
                                          <p:spTgt spid="32772"/>
                                        </p:tgtEl>
                                      </p:cBhvr>
                                    </p:animEffect>
                                    <p:set>
                                      <p:cBhvr>
                                        <p:cTn id="12" dur="1" fill="hold">
                                          <p:stCondLst>
                                            <p:cond delay="999"/>
                                          </p:stCondLst>
                                        </p:cTn>
                                        <p:tgtEl>
                                          <p:spTgt spid="32772"/>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32773"/>
                                        </p:tgtEl>
                                        <p:attrNameLst>
                                          <p:attrName>style.visibility</p:attrName>
                                        </p:attrNameLst>
                                      </p:cBhvr>
                                      <p:to>
                                        <p:strVal val="visible"/>
                                      </p:to>
                                    </p:set>
                                    <p:animEffect transition="in" filter="fade">
                                      <p:cBhvr>
                                        <p:cTn id="15" dur="1000"/>
                                        <p:tgtEl>
                                          <p:spTgt spid="327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animBg="1"/>
      <p:bldP spid="32772" grpId="1" animBg="1"/>
      <p:bldP spid="3277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Personal Interests (BU 080616)\Academic (BU 080410)\Senior U\Geology\2010 Fall Austin to Arctic Circle\Oregon_Washington\ring of fire.gif"/>
          <p:cNvPicPr>
            <a:picLocks noChangeAspect="1" noChangeArrowheads="1"/>
          </p:cNvPicPr>
          <p:nvPr/>
        </p:nvPicPr>
        <p:blipFill>
          <a:blip r:embed="rId2" cstate="print"/>
          <a:srcRect/>
          <a:stretch>
            <a:fillRect/>
          </a:stretch>
        </p:blipFill>
        <p:spPr bwMode="auto">
          <a:xfrm>
            <a:off x="495300" y="1562100"/>
            <a:ext cx="8153400" cy="5067300"/>
          </a:xfrm>
          <a:prstGeom prst="rect">
            <a:avLst/>
          </a:prstGeom>
          <a:noFill/>
          <a:ln w="9525">
            <a:noFill/>
            <a:miter lim="800000"/>
            <a:headEnd/>
            <a:tailEnd/>
          </a:ln>
        </p:spPr>
      </p:pic>
      <p:sp useBgFill="1">
        <p:nvSpPr>
          <p:cNvPr id="3" name="TextBox 3"/>
          <p:cNvSpPr txBox="1">
            <a:spLocks noChangeArrowheads="1"/>
          </p:cNvSpPr>
          <p:nvPr/>
        </p:nvSpPr>
        <p:spPr bwMode="auto">
          <a:xfrm>
            <a:off x="0" y="0"/>
            <a:ext cx="9144000" cy="677863"/>
          </a:xfrm>
          <a:prstGeom prst="rect">
            <a:avLst/>
          </a:prstGeom>
          <a:ln w="9525">
            <a:noFill/>
            <a:miter lim="800000"/>
            <a:headEnd/>
            <a:tailEnd/>
          </a:ln>
        </p:spPr>
        <p:txBody>
          <a:bodyPr>
            <a:spAutoFit/>
          </a:bodyPr>
          <a:lstStyle/>
          <a:p>
            <a:pPr algn="ctr" fontAlgn="auto">
              <a:spcBef>
                <a:spcPts val="0"/>
              </a:spcBef>
              <a:spcAft>
                <a:spcPts val="0"/>
              </a:spcAft>
              <a:defRPr/>
            </a:pPr>
            <a:r>
              <a:rPr lang="en-US" sz="3800" b="1" dirty="0" smtClean="0">
                <a:effectLst>
                  <a:outerShdw blurRad="38100" dist="38100" dir="2700000" algn="tl">
                    <a:srgbClr val="000000">
                      <a:alpha val="43137"/>
                    </a:srgbClr>
                  </a:outerShdw>
                </a:effectLst>
                <a:latin typeface="Calibri" pitchFamily="34" charset="0"/>
              </a:rPr>
              <a:t>TECTONIC PLATES AND THEIR MOVEMENT</a:t>
            </a:r>
            <a:endParaRPr lang="en-US" sz="3800" b="1" dirty="0">
              <a:effectLst>
                <a:outerShdw blurRad="38100" dist="38100" dir="2700000" algn="tl">
                  <a:srgbClr val="000000">
                    <a:alpha val="43137"/>
                  </a:srgbClr>
                </a:outerShdw>
              </a:effectLst>
              <a:latin typeface="Calibri" pitchFamily="34" charset="0"/>
              <a:cs typeface="+mn-cs"/>
            </a:endParaRPr>
          </a:p>
        </p:txBody>
      </p:sp>
      <p:grpSp>
        <p:nvGrpSpPr>
          <p:cNvPr id="2" name="Group 7"/>
          <p:cNvGrpSpPr>
            <a:grpSpLocks/>
          </p:cNvGrpSpPr>
          <p:nvPr/>
        </p:nvGrpSpPr>
        <p:grpSpPr bwMode="auto">
          <a:xfrm>
            <a:off x="1219200" y="762000"/>
            <a:ext cx="7010400" cy="609600"/>
            <a:chOff x="1219200" y="762000"/>
            <a:chExt cx="7010400" cy="609600"/>
          </a:xfrm>
        </p:grpSpPr>
        <p:sp>
          <p:nvSpPr>
            <p:cNvPr id="59399" name="TextBox 3"/>
            <p:cNvSpPr txBox="1">
              <a:spLocks noChangeArrowheads="1"/>
            </p:cNvSpPr>
            <p:nvPr/>
          </p:nvSpPr>
          <p:spPr bwMode="auto">
            <a:xfrm>
              <a:off x="1752600" y="786825"/>
              <a:ext cx="2819400" cy="584775"/>
            </a:xfrm>
            <a:prstGeom prst="rect">
              <a:avLst/>
            </a:prstGeom>
            <a:noFill/>
            <a:ln w="9525">
              <a:noFill/>
              <a:miter lim="800000"/>
              <a:headEnd/>
              <a:tailEnd/>
            </a:ln>
          </p:spPr>
          <p:txBody>
            <a:bodyPr>
              <a:spAutoFit/>
            </a:bodyPr>
            <a:lstStyle/>
            <a:p>
              <a:r>
                <a:rPr lang="en-US" sz="3200">
                  <a:latin typeface="Calibri" pitchFamily="34" charset="0"/>
                </a:rPr>
                <a:t>EARTHQUAKES</a:t>
              </a:r>
            </a:p>
          </p:txBody>
        </p:sp>
        <p:sp>
          <p:nvSpPr>
            <p:cNvPr id="59400" name="TextBox 4"/>
            <p:cNvSpPr txBox="1">
              <a:spLocks noChangeArrowheads="1"/>
            </p:cNvSpPr>
            <p:nvPr/>
          </p:nvSpPr>
          <p:spPr bwMode="auto">
            <a:xfrm>
              <a:off x="5715000" y="762000"/>
              <a:ext cx="2514600" cy="584775"/>
            </a:xfrm>
            <a:prstGeom prst="rect">
              <a:avLst/>
            </a:prstGeom>
            <a:noFill/>
            <a:ln w="9525">
              <a:noFill/>
              <a:miter lim="800000"/>
              <a:headEnd/>
              <a:tailEnd/>
            </a:ln>
          </p:spPr>
          <p:txBody>
            <a:bodyPr>
              <a:spAutoFit/>
            </a:bodyPr>
            <a:lstStyle/>
            <a:p>
              <a:r>
                <a:rPr lang="en-US" sz="3200">
                  <a:latin typeface="Calibri" pitchFamily="34" charset="0"/>
                </a:rPr>
                <a:t>VOLCANOES</a:t>
              </a:r>
            </a:p>
          </p:txBody>
        </p:sp>
        <p:sp>
          <p:nvSpPr>
            <p:cNvPr id="6" name="Oval 5"/>
            <p:cNvSpPr/>
            <p:nvPr/>
          </p:nvSpPr>
          <p:spPr>
            <a:xfrm>
              <a:off x="1219200" y="914400"/>
              <a:ext cx="381000" cy="381000"/>
            </a:xfrm>
            <a:prstGeom prst="ellipse">
              <a:avLst/>
            </a:prstGeom>
            <a:solidFill>
              <a:srgbClr val="FFFF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Oval 6"/>
            <p:cNvSpPr/>
            <p:nvPr/>
          </p:nvSpPr>
          <p:spPr>
            <a:xfrm>
              <a:off x="5334000" y="914400"/>
              <a:ext cx="381000" cy="381000"/>
            </a:xfrm>
            <a:prstGeom prst="ellipse">
              <a:avLst/>
            </a:prstGeom>
            <a:solidFill>
              <a:srgbClr val="FF0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pic>
        <p:nvPicPr>
          <p:cNvPr id="9" name="Picture 2" descr="D:\Personal Interests (BU 080616)\Academic (BU 080410)\Senior U\Geology\2010 Fall Austin to Arctic Circle\Oregon_Washington\map_plate_tectonics_world.gif"/>
          <p:cNvPicPr>
            <a:picLocks noChangeAspect="1" noChangeArrowheads="1"/>
          </p:cNvPicPr>
          <p:nvPr/>
        </p:nvPicPr>
        <p:blipFill>
          <a:blip r:embed="rId3" cstate="print"/>
          <a:srcRect/>
          <a:stretch>
            <a:fillRect/>
          </a:stretch>
        </p:blipFill>
        <p:spPr bwMode="auto">
          <a:xfrm>
            <a:off x="0" y="1305956"/>
            <a:ext cx="9144000" cy="5676900"/>
          </a:xfrm>
          <a:prstGeom prst="rect">
            <a:avLst/>
          </a:prstGeom>
          <a:noFill/>
          <a:ln w="9525">
            <a:noFill/>
            <a:miter lim="800000"/>
            <a:headEnd/>
            <a:tailEnd/>
          </a:ln>
        </p:spPr>
      </p:pic>
      <p:sp>
        <p:nvSpPr>
          <p:cNvPr id="10" name="Slide Number Placeholder 9"/>
          <p:cNvSpPr>
            <a:spLocks noGrp="1"/>
          </p:cNvSpPr>
          <p:nvPr>
            <p:ph type="sldNum" sz="quarter" idx="12"/>
          </p:nvPr>
        </p:nvSpPr>
        <p:spPr/>
        <p:txBody>
          <a:bodyPr/>
          <a:lstStyle/>
          <a:p>
            <a:pPr>
              <a:defRPr/>
            </a:pPr>
            <a:fld id="{8D207A73-0EB6-471D-B1C7-139872225349}" type="slidenum">
              <a:rPr lang="en-US"/>
              <a:pPr>
                <a:defRPr/>
              </a:pPr>
              <a:t>11</a:t>
            </a:fld>
            <a:endParaRPr lang="en-US" dirty="0"/>
          </a:p>
        </p:txBody>
      </p:sp>
      <p:sp>
        <p:nvSpPr>
          <p:cNvPr id="11" name="TextBox 10"/>
          <p:cNvSpPr txBox="1"/>
          <p:nvPr/>
        </p:nvSpPr>
        <p:spPr>
          <a:xfrm>
            <a:off x="1881809" y="3429000"/>
            <a:ext cx="6215269" cy="369332"/>
          </a:xfrm>
          <a:prstGeom prst="rect">
            <a:avLst/>
          </a:prstGeom>
          <a:noFill/>
        </p:spPr>
        <p:txBody>
          <a:bodyPr wrap="square" rtlCol="0">
            <a:spAutoFit/>
          </a:bodyPr>
          <a:lstStyle/>
          <a:p>
            <a:endParaRPr lang="en-US"/>
          </a:p>
        </p:txBody>
      </p:sp>
      <p:sp>
        <p:nvSpPr>
          <p:cNvPr id="12" name="Freeform 11"/>
          <p:cNvSpPr/>
          <p:nvPr/>
        </p:nvSpPr>
        <p:spPr>
          <a:xfrm>
            <a:off x="3579541" y="2185639"/>
            <a:ext cx="1583474" cy="1739590"/>
          </a:xfrm>
          <a:custGeom>
            <a:avLst/>
            <a:gdLst>
              <a:gd name="connsiteX0" fmla="*/ 1494264 w 1583474"/>
              <a:gd name="connsiteY0" fmla="*/ 1561171 h 1739590"/>
              <a:gd name="connsiteX1" fmla="*/ 1405054 w 1583474"/>
              <a:gd name="connsiteY1" fmla="*/ 1550020 h 1739590"/>
              <a:gd name="connsiteX2" fmla="*/ 1360449 w 1583474"/>
              <a:gd name="connsiteY2" fmla="*/ 1505415 h 1739590"/>
              <a:gd name="connsiteX3" fmla="*/ 1338147 w 1583474"/>
              <a:gd name="connsiteY3" fmla="*/ 1483112 h 1739590"/>
              <a:gd name="connsiteX4" fmla="*/ 1304693 w 1583474"/>
              <a:gd name="connsiteY4" fmla="*/ 1471961 h 1739590"/>
              <a:gd name="connsiteX5" fmla="*/ 1260088 w 1583474"/>
              <a:gd name="connsiteY5" fmla="*/ 1427356 h 1739590"/>
              <a:gd name="connsiteX6" fmla="*/ 1237786 w 1583474"/>
              <a:gd name="connsiteY6" fmla="*/ 1393902 h 1739590"/>
              <a:gd name="connsiteX7" fmla="*/ 1182030 w 1583474"/>
              <a:gd name="connsiteY7" fmla="*/ 1349298 h 1739590"/>
              <a:gd name="connsiteX8" fmla="*/ 1159727 w 1583474"/>
              <a:gd name="connsiteY8" fmla="*/ 1282390 h 1739590"/>
              <a:gd name="connsiteX9" fmla="*/ 1148576 w 1583474"/>
              <a:gd name="connsiteY9" fmla="*/ 1248937 h 1739590"/>
              <a:gd name="connsiteX10" fmla="*/ 1126274 w 1583474"/>
              <a:gd name="connsiteY10" fmla="*/ 1226634 h 1739590"/>
              <a:gd name="connsiteX11" fmla="*/ 1092820 w 1583474"/>
              <a:gd name="connsiteY11" fmla="*/ 1170878 h 1739590"/>
              <a:gd name="connsiteX12" fmla="*/ 1059366 w 1583474"/>
              <a:gd name="connsiteY12" fmla="*/ 1115122 h 1739590"/>
              <a:gd name="connsiteX13" fmla="*/ 1037064 w 1583474"/>
              <a:gd name="connsiteY13" fmla="*/ 1048215 h 1739590"/>
              <a:gd name="connsiteX14" fmla="*/ 1014761 w 1583474"/>
              <a:gd name="connsiteY14" fmla="*/ 847493 h 1739590"/>
              <a:gd name="connsiteX15" fmla="*/ 1025913 w 1583474"/>
              <a:gd name="connsiteY15" fmla="*/ 769434 h 1739590"/>
              <a:gd name="connsiteX16" fmla="*/ 1003610 w 1583474"/>
              <a:gd name="connsiteY16" fmla="*/ 702527 h 1739590"/>
              <a:gd name="connsiteX17" fmla="*/ 981308 w 1583474"/>
              <a:gd name="connsiteY17" fmla="*/ 635620 h 1739590"/>
              <a:gd name="connsiteX18" fmla="*/ 970157 w 1583474"/>
              <a:gd name="connsiteY18" fmla="*/ 602166 h 1739590"/>
              <a:gd name="connsiteX19" fmla="*/ 947854 w 1583474"/>
              <a:gd name="connsiteY19" fmla="*/ 568712 h 1739590"/>
              <a:gd name="connsiteX20" fmla="*/ 914400 w 1583474"/>
              <a:gd name="connsiteY20" fmla="*/ 512956 h 1739590"/>
              <a:gd name="connsiteX21" fmla="*/ 903249 w 1583474"/>
              <a:gd name="connsiteY21" fmla="*/ 479502 h 1739590"/>
              <a:gd name="connsiteX22" fmla="*/ 836342 w 1583474"/>
              <a:gd name="connsiteY22" fmla="*/ 457200 h 1739590"/>
              <a:gd name="connsiteX23" fmla="*/ 814039 w 1583474"/>
              <a:gd name="connsiteY23" fmla="*/ 390293 h 1739590"/>
              <a:gd name="connsiteX24" fmla="*/ 802888 w 1583474"/>
              <a:gd name="connsiteY24" fmla="*/ 356839 h 1739590"/>
              <a:gd name="connsiteX25" fmla="*/ 769435 w 1583474"/>
              <a:gd name="connsiteY25" fmla="*/ 334537 h 1739590"/>
              <a:gd name="connsiteX26" fmla="*/ 747132 w 1583474"/>
              <a:gd name="connsiteY26" fmla="*/ 301083 h 1739590"/>
              <a:gd name="connsiteX27" fmla="*/ 680225 w 1583474"/>
              <a:gd name="connsiteY27" fmla="*/ 267629 h 1739590"/>
              <a:gd name="connsiteX28" fmla="*/ 657922 w 1583474"/>
              <a:gd name="connsiteY28" fmla="*/ 245327 h 1739590"/>
              <a:gd name="connsiteX29" fmla="*/ 624469 w 1583474"/>
              <a:gd name="connsiteY29" fmla="*/ 234176 h 1739590"/>
              <a:gd name="connsiteX30" fmla="*/ 602166 w 1583474"/>
              <a:gd name="connsiteY30" fmla="*/ 167268 h 1739590"/>
              <a:gd name="connsiteX31" fmla="*/ 568713 w 1583474"/>
              <a:gd name="connsiteY31" fmla="*/ 144966 h 1739590"/>
              <a:gd name="connsiteX32" fmla="*/ 512957 w 1583474"/>
              <a:gd name="connsiteY32" fmla="*/ 100361 h 1739590"/>
              <a:gd name="connsiteX33" fmla="*/ 434898 w 1583474"/>
              <a:gd name="connsiteY33" fmla="*/ 78059 h 1739590"/>
              <a:gd name="connsiteX34" fmla="*/ 345688 w 1583474"/>
              <a:gd name="connsiteY34" fmla="*/ 55756 h 1739590"/>
              <a:gd name="connsiteX35" fmla="*/ 211874 w 1583474"/>
              <a:gd name="connsiteY35" fmla="*/ 44605 h 1739590"/>
              <a:gd name="connsiteX36" fmla="*/ 156118 w 1583474"/>
              <a:gd name="connsiteY36" fmla="*/ 11151 h 1739590"/>
              <a:gd name="connsiteX37" fmla="*/ 122664 w 1583474"/>
              <a:gd name="connsiteY37" fmla="*/ 0 h 1739590"/>
              <a:gd name="connsiteX38" fmla="*/ 55757 w 1583474"/>
              <a:gd name="connsiteY38" fmla="*/ 11151 h 1739590"/>
              <a:gd name="connsiteX39" fmla="*/ 22303 w 1583474"/>
              <a:gd name="connsiteY39" fmla="*/ 22302 h 1739590"/>
              <a:gd name="connsiteX40" fmla="*/ 44605 w 1583474"/>
              <a:gd name="connsiteY40" fmla="*/ 100361 h 1739590"/>
              <a:gd name="connsiteX41" fmla="*/ 11152 w 1583474"/>
              <a:gd name="connsiteY41" fmla="*/ 223024 h 1739590"/>
              <a:gd name="connsiteX42" fmla="*/ 0 w 1583474"/>
              <a:gd name="connsiteY42" fmla="*/ 256478 h 1739590"/>
              <a:gd name="connsiteX43" fmla="*/ 22303 w 1583474"/>
              <a:gd name="connsiteY43" fmla="*/ 278781 h 1739590"/>
              <a:gd name="connsiteX44" fmla="*/ 100361 w 1583474"/>
              <a:gd name="connsiteY44" fmla="*/ 301083 h 1739590"/>
              <a:gd name="connsiteX45" fmla="*/ 167269 w 1583474"/>
              <a:gd name="connsiteY45" fmla="*/ 289932 h 1739590"/>
              <a:gd name="connsiteX46" fmla="*/ 234176 w 1583474"/>
              <a:gd name="connsiteY46" fmla="*/ 267629 h 1739590"/>
              <a:gd name="connsiteX47" fmla="*/ 345688 w 1583474"/>
              <a:gd name="connsiteY47" fmla="*/ 301083 h 1739590"/>
              <a:gd name="connsiteX48" fmla="*/ 379142 w 1583474"/>
              <a:gd name="connsiteY48" fmla="*/ 323385 h 1739590"/>
              <a:gd name="connsiteX49" fmla="*/ 434898 w 1583474"/>
              <a:gd name="connsiteY49" fmla="*/ 334537 h 1739590"/>
              <a:gd name="connsiteX50" fmla="*/ 468352 w 1583474"/>
              <a:gd name="connsiteY50" fmla="*/ 345688 h 1739590"/>
              <a:gd name="connsiteX51" fmla="*/ 546410 w 1583474"/>
              <a:gd name="connsiteY51" fmla="*/ 434898 h 1739590"/>
              <a:gd name="connsiteX52" fmla="*/ 568713 w 1583474"/>
              <a:gd name="connsiteY52" fmla="*/ 457200 h 1739590"/>
              <a:gd name="connsiteX53" fmla="*/ 579864 w 1583474"/>
              <a:gd name="connsiteY53" fmla="*/ 490654 h 1739590"/>
              <a:gd name="connsiteX54" fmla="*/ 635620 w 1583474"/>
              <a:gd name="connsiteY54" fmla="*/ 546410 h 1739590"/>
              <a:gd name="connsiteX55" fmla="*/ 646771 w 1583474"/>
              <a:gd name="connsiteY55" fmla="*/ 579863 h 1739590"/>
              <a:gd name="connsiteX56" fmla="*/ 680225 w 1583474"/>
              <a:gd name="connsiteY56" fmla="*/ 591015 h 1739590"/>
              <a:gd name="connsiteX57" fmla="*/ 691376 w 1583474"/>
              <a:gd name="connsiteY57" fmla="*/ 635620 h 1739590"/>
              <a:gd name="connsiteX58" fmla="*/ 713679 w 1583474"/>
              <a:gd name="connsiteY58" fmla="*/ 702527 h 1739590"/>
              <a:gd name="connsiteX59" fmla="*/ 724830 w 1583474"/>
              <a:gd name="connsiteY59" fmla="*/ 735981 h 1739590"/>
              <a:gd name="connsiteX60" fmla="*/ 735981 w 1583474"/>
              <a:gd name="connsiteY60" fmla="*/ 769434 h 1739590"/>
              <a:gd name="connsiteX61" fmla="*/ 747132 w 1583474"/>
              <a:gd name="connsiteY61" fmla="*/ 814039 h 1739590"/>
              <a:gd name="connsiteX62" fmla="*/ 769435 w 1583474"/>
              <a:gd name="connsiteY62" fmla="*/ 880946 h 1739590"/>
              <a:gd name="connsiteX63" fmla="*/ 780586 w 1583474"/>
              <a:gd name="connsiteY63" fmla="*/ 914400 h 1739590"/>
              <a:gd name="connsiteX64" fmla="*/ 791737 w 1583474"/>
              <a:gd name="connsiteY64" fmla="*/ 947854 h 1739590"/>
              <a:gd name="connsiteX65" fmla="*/ 814039 w 1583474"/>
              <a:gd name="connsiteY65" fmla="*/ 981307 h 1739590"/>
              <a:gd name="connsiteX66" fmla="*/ 836342 w 1583474"/>
              <a:gd name="connsiteY66" fmla="*/ 1048215 h 1739590"/>
              <a:gd name="connsiteX67" fmla="*/ 847493 w 1583474"/>
              <a:gd name="connsiteY67" fmla="*/ 1081668 h 1739590"/>
              <a:gd name="connsiteX68" fmla="*/ 880947 w 1583474"/>
              <a:gd name="connsiteY68" fmla="*/ 1103971 h 1739590"/>
              <a:gd name="connsiteX69" fmla="*/ 903249 w 1583474"/>
              <a:gd name="connsiteY69" fmla="*/ 1137424 h 1739590"/>
              <a:gd name="connsiteX70" fmla="*/ 925552 w 1583474"/>
              <a:gd name="connsiteY70" fmla="*/ 1159727 h 1739590"/>
              <a:gd name="connsiteX71" fmla="*/ 970157 w 1583474"/>
              <a:gd name="connsiteY71" fmla="*/ 1226634 h 1739590"/>
              <a:gd name="connsiteX72" fmla="*/ 1003610 w 1583474"/>
              <a:gd name="connsiteY72" fmla="*/ 1293541 h 1739590"/>
              <a:gd name="connsiteX73" fmla="*/ 1025913 w 1583474"/>
              <a:gd name="connsiteY73" fmla="*/ 1315844 h 1739590"/>
              <a:gd name="connsiteX74" fmla="*/ 1048215 w 1583474"/>
              <a:gd name="connsiteY74" fmla="*/ 1349298 h 1739590"/>
              <a:gd name="connsiteX75" fmla="*/ 1092820 w 1583474"/>
              <a:gd name="connsiteY75" fmla="*/ 1405054 h 1739590"/>
              <a:gd name="connsiteX76" fmla="*/ 1115122 w 1583474"/>
              <a:gd name="connsiteY76" fmla="*/ 1471961 h 1739590"/>
              <a:gd name="connsiteX77" fmla="*/ 1170879 w 1583474"/>
              <a:gd name="connsiteY77" fmla="*/ 1572322 h 1739590"/>
              <a:gd name="connsiteX78" fmla="*/ 1204332 w 1583474"/>
              <a:gd name="connsiteY78" fmla="*/ 1594624 h 1739590"/>
              <a:gd name="connsiteX79" fmla="*/ 1260088 w 1583474"/>
              <a:gd name="connsiteY79" fmla="*/ 1650381 h 1739590"/>
              <a:gd name="connsiteX80" fmla="*/ 1326996 w 1583474"/>
              <a:gd name="connsiteY80" fmla="*/ 1683834 h 1739590"/>
              <a:gd name="connsiteX81" fmla="*/ 1427357 w 1583474"/>
              <a:gd name="connsiteY81" fmla="*/ 1717288 h 1739590"/>
              <a:gd name="connsiteX82" fmla="*/ 1460810 w 1583474"/>
              <a:gd name="connsiteY82" fmla="*/ 1728439 h 1739590"/>
              <a:gd name="connsiteX83" fmla="*/ 1494264 w 1583474"/>
              <a:gd name="connsiteY83" fmla="*/ 1739590 h 1739590"/>
              <a:gd name="connsiteX84" fmla="*/ 1550020 w 1583474"/>
              <a:gd name="connsiteY84" fmla="*/ 1728439 h 1739590"/>
              <a:gd name="connsiteX85" fmla="*/ 1583474 w 1583474"/>
              <a:gd name="connsiteY85" fmla="*/ 1661532 h 1739590"/>
              <a:gd name="connsiteX86" fmla="*/ 1572322 w 1583474"/>
              <a:gd name="connsiteY86" fmla="*/ 1628078 h 1739590"/>
              <a:gd name="connsiteX87" fmla="*/ 1561171 w 1583474"/>
              <a:gd name="connsiteY87" fmla="*/ 1572322 h 1739590"/>
              <a:gd name="connsiteX88" fmla="*/ 1550020 w 1583474"/>
              <a:gd name="connsiteY88" fmla="*/ 1527717 h 1739590"/>
              <a:gd name="connsiteX89" fmla="*/ 1494264 w 1583474"/>
              <a:gd name="connsiteY89" fmla="*/ 1538868 h 1739590"/>
              <a:gd name="connsiteX90" fmla="*/ 1494264 w 1583474"/>
              <a:gd name="connsiteY90" fmla="*/ 1561171 h 1739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583474" h="1739590">
                <a:moveTo>
                  <a:pt x="1494264" y="1561171"/>
                </a:moveTo>
                <a:cubicBezTo>
                  <a:pt x="1479396" y="1563030"/>
                  <a:pt x="1432717" y="1561546"/>
                  <a:pt x="1405054" y="1550020"/>
                </a:cubicBezTo>
                <a:cubicBezTo>
                  <a:pt x="1385644" y="1541933"/>
                  <a:pt x="1375317" y="1520283"/>
                  <a:pt x="1360449" y="1505415"/>
                </a:cubicBezTo>
                <a:cubicBezTo>
                  <a:pt x="1353015" y="1497981"/>
                  <a:pt x="1348121" y="1486437"/>
                  <a:pt x="1338147" y="1483112"/>
                </a:cubicBezTo>
                <a:lnTo>
                  <a:pt x="1304693" y="1471961"/>
                </a:lnTo>
                <a:cubicBezTo>
                  <a:pt x="1280363" y="1398970"/>
                  <a:pt x="1314155" y="1470610"/>
                  <a:pt x="1260088" y="1427356"/>
                </a:cubicBezTo>
                <a:cubicBezTo>
                  <a:pt x="1249623" y="1418984"/>
                  <a:pt x="1246158" y="1404367"/>
                  <a:pt x="1237786" y="1393902"/>
                </a:cubicBezTo>
                <a:cubicBezTo>
                  <a:pt x="1219628" y="1371205"/>
                  <a:pt x="1206866" y="1365855"/>
                  <a:pt x="1182030" y="1349298"/>
                </a:cubicBezTo>
                <a:lnTo>
                  <a:pt x="1159727" y="1282390"/>
                </a:lnTo>
                <a:cubicBezTo>
                  <a:pt x="1156010" y="1271239"/>
                  <a:pt x="1156887" y="1257249"/>
                  <a:pt x="1148576" y="1248937"/>
                </a:cubicBezTo>
                <a:lnTo>
                  <a:pt x="1126274" y="1226634"/>
                </a:lnTo>
                <a:cubicBezTo>
                  <a:pt x="1094679" y="1131858"/>
                  <a:pt x="1138744" y="1247421"/>
                  <a:pt x="1092820" y="1170878"/>
                </a:cubicBezTo>
                <a:cubicBezTo>
                  <a:pt x="1049397" y="1098504"/>
                  <a:pt x="1115872" y="1171625"/>
                  <a:pt x="1059366" y="1115122"/>
                </a:cubicBezTo>
                <a:cubicBezTo>
                  <a:pt x="1051932" y="1092820"/>
                  <a:pt x="1038628" y="1071672"/>
                  <a:pt x="1037064" y="1048215"/>
                </a:cubicBezTo>
                <a:cubicBezTo>
                  <a:pt x="1025131" y="869218"/>
                  <a:pt x="1043585" y="933958"/>
                  <a:pt x="1014761" y="847493"/>
                </a:cubicBezTo>
                <a:cubicBezTo>
                  <a:pt x="1018478" y="821473"/>
                  <a:pt x="1027929" y="795640"/>
                  <a:pt x="1025913" y="769434"/>
                </a:cubicBezTo>
                <a:cubicBezTo>
                  <a:pt x="1024110" y="745994"/>
                  <a:pt x="1011044" y="724829"/>
                  <a:pt x="1003610" y="702527"/>
                </a:cubicBezTo>
                <a:lnTo>
                  <a:pt x="981308" y="635620"/>
                </a:lnTo>
                <a:cubicBezTo>
                  <a:pt x="977591" y="624469"/>
                  <a:pt x="976677" y="611946"/>
                  <a:pt x="970157" y="602166"/>
                </a:cubicBezTo>
                <a:lnTo>
                  <a:pt x="947854" y="568712"/>
                </a:lnTo>
                <a:cubicBezTo>
                  <a:pt x="916265" y="473944"/>
                  <a:pt x="960322" y="589493"/>
                  <a:pt x="914400" y="512956"/>
                </a:cubicBezTo>
                <a:cubicBezTo>
                  <a:pt x="908352" y="502877"/>
                  <a:pt x="912814" y="486334"/>
                  <a:pt x="903249" y="479502"/>
                </a:cubicBezTo>
                <a:cubicBezTo>
                  <a:pt x="884119" y="465838"/>
                  <a:pt x="836342" y="457200"/>
                  <a:pt x="836342" y="457200"/>
                </a:cubicBezTo>
                <a:lnTo>
                  <a:pt x="814039" y="390293"/>
                </a:lnTo>
                <a:cubicBezTo>
                  <a:pt x="810322" y="379142"/>
                  <a:pt x="812668" y="363359"/>
                  <a:pt x="802888" y="356839"/>
                </a:cubicBezTo>
                <a:lnTo>
                  <a:pt x="769435" y="334537"/>
                </a:lnTo>
                <a:cubicBezTo>
                  <a:pt x="762001" y="323386"/>
                  <a:pt x="756609" y="310560"/>
                  <a:pt x="747132" y="301083"/>
                </a:cubicBezTo>
                <a:cubicBezTo>
                  <a:pt x="725516" y="279467"/>
                  <a:pt x="707433" y="276699"/>
                  <a:pt x="680225" y="267629"/>
                </a:cubicBezTo>
                <a:cubicBezTo>
                  <a:pt x="672791" y="260195"/>
                  <a:pt x="666937" y="250736"/>
                  <a:pt x="657922" y="245327"/>
                </a:cubicBezTo>
                <a:cubicBezTo>
                  <a:pt x="647843" y="239280"/>
                  <a:pt x="631301" y="243741"/>
                  <a:pt x="624469" y="234176"/>
                </a:cubicBezTo>
                <a:cubicBezTo>
                  <a:pt x="610805" y="215046"/>
                  <a:pt x="621727" y="180309"/>
                  <a:pt x="602166" y="167268"/>
                </a:cubicBezTo>
                <a:cubicBezTo>
                  <a:pt x="591015" y="159834"/>
                  <a:pt x="579178" y="153338"/>
                  <a:pt x="568713" y="144966"/>
                </a:cubicBezTo>
                <a:cubicBezTo>
                  <a:pt x="534141" y="117308"/>
                  <a:pt x="558718" y="123241"/>
                  <a:pt x="512957" y="100361"/>
                </a:cubicBezTo>
                <a:cubicBezTo>
                  <a:pt x="495132" y="91449"/>
                  <a:pt x="451571" y="82823"/>
                  <a:pt x="434898" y="78059"/>
                </a:cubicBezTo>
                <a:cubicBezTo>
                  <a:pt x="389332" y="65040"/>
                  <a:pt x="403508" y="62558"/>
                  <a:pt x="345688" y="55756"/>
                </a:cubicBezTo>
                <a:cubicBezTo>
                  <a:pt x="301235" y="50526"/>
                  <a:pt x="256479" y="48322"/>
                  <a:pt x="211874" y="44605"/>
                </a:cubicBezTo>
                <a:cubicBezTo>
                  <a:pt x="117104" y="13016"/>
                  <a:pt x="232653" y="57073"/>
                  <a:pt x="156118" y="11151"/>
                </a:cubicBezTo>
                <a:cubicBezTo>
                  <a:pt x="146039" y="5103"/>
                  <a:pt x="133815" y="3717"/>
                  <a:pt x="122664" y="0"/>
                </a:cubicBezTo>
                <a:cubicBezTo>
                  <a:pt x="100362" y="3717"/>
                  <a:pt x="77829" y="6246"/>
                  <a:pt x="55757" y="11151"/>
                </a:cubicBezTo>
                <a:cubicBezTo>
                  <a:pt x="44282" y="13701"/>
                  <a:pt x="26669" y="11388"/>
                  <a:pt x="22303" y="22302"/>
                </a:cubicBezTo>
                <a:cubicBezTo>
                  <a:pt x="19757" y="28666"/>
                  <a:pt x="41299" y="90443"/>
                  <a:pt x="44605" y="100361"/>
                </a:cubicBezTo>
                <a:cubicBezTo>
                  <a:pt x="28844" y="179165"/>
                  <a:pt x="39446" y="138142"/>
                  <a:pt x="11152" y="223024"/>
                </a:cubicBezTo>
                <a:lnTo>
                  <a:pt x="0" y="256478"/>
                </a:lnTo>
                <a:cubicBezTo>
                  <a:pt x="7434" y="263912"/>
                  <a:pt x="13288" y="273372"/>
                  <a:pt x="22303" y="278781"/>
                </a:cubicBezTo>
                <a:cubicBezTo>
                  <a:pt x="33729" y="285636"/>
                  <a:pt x="92030" y="299000"/>
                  <a:pt x="100361" y="301083"/>
                </a:cubicBezTo>
                <a:cubicBezTo>
                  <a:pt x="122664" y="297366"/>
                  <a:pt x="145334" y="295416"/>
                  <a:pt x="167269" y="289932"/>
                </a:cubicBezTo>
                <a:cubicBezTo>
                  <a:pt x="190076" y="284230"/>
                  <a:pt x="234176" y="267629"/>
                  <a:pt x="234176" y="267629"/>
                </a:cubicBezTo>
                <a:cubicBezTo>
                  <a:pt x="259108" y="273862"/>
                  <a:pt x="329402" y="290226"/>
                  <a:pt x="345688" y="301083"/>
                </a:cubicBezTo>
                <a:cubicBezTo>
                  <a:pt x="356839" y="308517"/>
                  <a:pt x="366593" y="318679"/>
                  <a:pt x="379142" y="323385"/>
                </a:cubicBezTo>
                <a:cubicBezTo>
                  <a:pt x="396889" y="330040"/>
                  <a:pt x="416510" y="329940"/>
                  <a:pt x="434898" y="334537"/>
                </a:cubicBezTo>
                <a:cubicBezTo>
                  <a:pt x="446302" y="337388"/>
                  <a:pt x="457201" y="341971"/>
                  <a:pt x="468352" y="345688"/>
                </a:cubicBezTo>
                <a:cubicBezTo>
                  <a:pt x="505232" y="401009"/>
                  <a:pt x="481180" y="369668"/>
                  <a:pt x="546410" y="434898"/>
                </a:cubicBezTo>
                <a:lnTo>
                  <a:pt x="568713" y="457200"/>
                </a:lnTo>
                <a:cubicBezTo>
                  <a:pt x="572430" y="468351"/>
                  <a:pt x="572811" y="481250"/>
                  <a:pt x="579864" y="490654"/>
                </a:cubicBezTo>
                <a:cubicBezTo>
                  <a:pt x="595634" y="511681"/>
                  <a:pt x="635620" y="546410"/>
                  <a:pt x="635620" y="546410"/>
                </a:cubicBezTo>
                <a:cubicBezTo>
                  <a:pt x="639337" y="557561"/>
                  <a:pt x="638460" y="571552"/>
                  <a:pt x="646771" y="579863"/>
                </a:cubicBezTo>
                <a:cubicBezTo>
                  <a:pt x="655083" y="588175"/>
                  <a:pt x="672882" y="581836"/>
                  <a:pt x="680225" y="591015"/>
                </a:cubicBezTo>
                <a:cubicBezTo>
                  <a:pt x="689799" y="602983"/>
                  <a:pt x="686972" y="620940"/>
                  <a:pt x="691376" y="635620"/>
                </a:cubicBezTo>
                <a:cubicBezTo>
                  <a:pt x="698131" y="658137"/>
                  <a:pt x="706245" y="680225"/>
                  <a:pt x="713679" y="702527"/>
                </a:cubicBezTo>
                <a:lnTo>
                  <a:pt x="724830" y="735981"/>
                </a:lnTo>
                <a:cubicBezTo>
                  <a:pt x="728547" y="747132"/>
                  <a:pt x="733130" y="758031"/>
                  <a:pt x="735981" y="769434"/>
                </a:cubicBezTo>
                <a:cubicBezTo>
                  <a:pt x="739698" y="784302"/>
                  <a:pt x="742728" y="799359"/>
                  <a:pt x="747132" y="814039"/>
                </a:cubicBezTo>
                <a:cubicBezTo>
                  <a:pt x="753887" y="836556"/>
                  <a:pt x="762001" y="858644"/>
                  <a:pt x="769435" y="880946"/>
                </a:cubicBezTo>
                <a:lnTo>
                  <a:pt x="780586" y="914400"/>
                </a:lnTo>
                <a:cubicBezTo>
                  <a:pt x="784303" y="925551"/>
                  <a:pt x="785217" y="938074"/>
                  <a:pt x="791737" y="947854"/>
                </a:cubicBezTo>
                <a:cubicBezTo>
                  <a:pt x="799171" y="959005"/>
                  <a:pt x="808596" y="969060"/>
                  <a:pt x="814039" y="981307"/>
                </a:cubicBezTo>
                <a:cubicBezTo>
                  <a:pt x="823587" y="1002790"/>
                  <a:pt x="828908" y="1025912"/>
                  <a:pt x="836342" y="1048215"/>
                </a:cubicBezTo>
                <a:cubicBezTo>
                  <a:pt x="840059" y="1059366"/>
                  <a:pt x="837713" y="1075148"/>
                  <a:pt x="847493" y="1081668"/>
                </a:cubicBezTo>
                <a:lnTo>
                  <a:pt x="880947" y="1103971"/>
                </a:lnTo>
                <a:cubicBezTo>
                  <a:pt x="888381" y="1115122"/>
                  <a:pt x="894877" y="1126959"/>
                  <a:pt x="903249" y="1137424"/>
                </a:cubicBezTo>
                <a:cubicBezTo>
                  <a:pt x="909817" y="1145634"/>
                  <a:pt x="919720" y="1150979"/>
                  <a:pt x="925552" y="1159727"/>
                </a:cubicBezTo>
                <a:cubicBezTo>
                  <a:pt x="979558" y="1240737"/>
                  <a:pt x="919021" y="1175501"/>
                  <a:pt x="970157" y="1226634"/>
                </a:cubicBezTo>
                <a:cubicBezTo>
                  <a:pt x="981935" y="1261968"/>
                  <a:pt x="978905" y="1262660"/>
                  <a:pt x="1003610" y="1293541"/>
                </a:cubicBezTo>
                <a:cubicBezTo>
                  <a:pt x="1010178" y="1301751"/>
                  <a:pt x="1019345" y="1307634"/>
                  <a:pt x="1025913" y="1315844"/>
                </a:cubicBezTo>
                <a:cubicBezTo>
                  <a:pt x="1034285" y="1326309"/>
                  <a:pt x="1039843" y="1338833"/>
                  <a:pt x="1048215" y="1349298"/>
                </a:cubicBezTo>
                <a:cubicBezTo>
                  <a:pt x="1071389" y="1378266"/>
                  <a:pt x="1075657" y="1366435"/>
                  <a:pt x="1092820" y="1405054"/>
                </a:cubicBezTo>
                <a:cubicBezTo>
                  <a:pt x="1102368" y="1426537"/>
                  <a:pt x="1107688" y="1449659"/>
                  <a:pt x="1115122" y="1471961"/>
                </a:cubicBezTo>
                <a:cubicBezTo>
                  <a:pt x="1126742" y="1506821"/>
                  <a:pt x="1138016" y="1550413"/>
                  <a:pt x="1170879" y="1572322"/>
                </a:cubicBezTo>
                <a:cubicBezTo>
                  <a:pt x="1182030" y="1579756"/>
                  <a:pt x="1194246" y="1585799"/>
                  <a:pt x="1204332" y="1594624"/>
                </a:cubicBezTo>
                <a:cubicBezTo>
                  <a:pt x="1224113" y="1611932"/>
                  <a:pt x="1235153" y="1642070"/>
                  <a:pt x="1260088" y="1650381"/>
                </a:cubicBezTo>
                <a:cubicBezTo>
                  <a:pt x="1382080" y="1691044"/>
                  <a:pt x="1197310" y="1626195"/>
                  <a:pt x="1326996" y="1683834"/>
                </a:cubicBezTo>
                <a:cubicBezTo>
                  <a:pt x="1327011" y="1683841"/>
                  <a:pt x="1410622" y="1711710"/>
                  <a:pt x="1427357" y="1717288"/>
                </a:cubicBezTo>
                <a:lnTo>
                  <a:pt x="1460810" y="1728439"/>
                </a:lnTo>
                <a:lnTo>
                  <a:pt x="1494264" y="1739590"/>
                </a:lnTo>
                <a:cubicBezTo>
                  <a:pt x="1512849" y="1735873"/>
                  <a:pt x="1533564" y="1737843"/>
                  <a:pt x="1550020" y="1728439"/>
                </a:cubicBezTo>
                <a:cubicBezTo>
                  <a:pt x="1567820" y="1718267"/>
                  <a:pt x="1577750" y="1678702"/>
                  <a:pt x="1583474" y="1661532"/>
                </a:cubicBezTo>
                <a:cubicBezTo>
                  <a:pt x="1579757" y="1650381"/>
                  <a:pt x="1575173" y="1639482"/>
                  <a:pt x="1572322" y="1628078"/>
                </a:cubicBezTo>
                <a:cubicBezTo>
                  <a:pt x="1567725" y="1609691"/>
                  <a:pt x="1565282" y="1590824"/>
                  <a:pt x="1561171" y="1572322"/>
                </a:cubicBezTo>
                <a:cubicBezTo>
                  <a:pt x="1557846" y="1557361"/>
                  <a:pt x="1553737" y="1542585"/>
                  <a:pt x="1550020" y="1527717"/>
                </a:cubicBezTo>
                <a:cubicBezTo>
                  <a:pt x="1531435" y="1531434"/>
                  <a:pt x="1511685" y="1531402"/>
                  <a:pt x="1494264" y="1538868"/>
                </a:cubicBezTo>
                <a:cubicBezTo>
                  <a:pt x="1484600" y="1543010"/>
                  <a:pt x="1509132" y="1559312"/>
                  <a:pt x="1494264" y="1561171"/>
                </a:cubicBezTo>
                <a:close/>
              </a:path>
            </a:pathLst>
          </a:cu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wipe(left)">
                                      <p:cBhvr>
                                        <p:cTn id="10" dur="1000"/>
                                        <p:tgtEl>
                                          <p:spTgt spid="614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6146"/>
                                        </p:tgtEl>
                                      </p:cBhvr>
                                    </p:animEffect>
                                    <p:set>
                                      <p:cBhvr>
                                        <p:cTn id="15" dur="1" fill="hold">
                                          <p:stCondLst>
                                            <p:cond delay="499"/>
                                          </p:stCondLst>
                                        </p:cTn>
                                        <p:tgtEl>
                                          <p:spTgt spid="6146"/>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2"/>
                                        </p:tgtEl>
                                      </p:cBhvr>
                                    </p:animEffect>
                                    <p:set>
                                      <p:cBhvr>
                                        <p:cTn id="18" dur="1" fill="hold">
                                          <p:stCondLst>
                                            <p:cond delay="499"/>
                                          </p:stCondLst>
                                        </p:cTn>
                                        <p:tgtEl>
                                          <p:spTgt spid="2"/>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20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51"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770" decel="100000"/>
                                        <p:tgtEl>
                                          <p:spTgt spid="12"/>
                                        </p:tgtEl>
                                      </p:cBhvr>
                                    </p:animEffect>
                                    <p:animScale>
                                      <p:cBhvr>
                                        <p:cTn id="27" dur="770" decel="100000"/>
                                        <p:tgtEl>
                                          <p:spTgt spid="12"/>
                                        </p:tgtEl>
                                      </p:cBhvr>
                                      <p:from x="10000" y="10000"/>
                                      <p:to x="200000" y="450000"/>
                                    </p:animScale>
                                    <p:animScale>
                                      <p:cBhvr>
                                        <p:cTn id="28" dur="1230" accel="100000" fill="hold">
                                          <p:stCondLst>
                                            <p:cond delay="770"/>
                                          </p:stCondLst>
                                        </p:cTn>
                                        <p:tgtEl>
                                          <p:spTgt spid="12"/>
                                        </p:tgtEl>
                                      </p:cBhvr>
                                      <p:from x="200000" y="450000"/>
                                      <p:to x="100000" y="100000"/>
                                    </p:animScale>
                                    <p:set>
                                      <p:cBhvr>
                                        <p:cTn id="29" dur="770" fill="hold"/>
                                        <p:tgtEl>
                                          <p:spTgt spid="12"/>
                                        </p:tgtEl>
                                        <p:attrNameLst>
                                          <p:attrName>ppt_x</p:attrName>
                                        </p:attrNameLst>
                                      </p:cBhvr>
                                      <p:to>
                                        <p:strVal val="(0.5)"/>
                                      </p:to>
                                    </p:set>
                                    <p:anim from="(0.5)" to="(#ppt_x)" calcmode="lin" valueType="num">
                                      <p:cBhvr>
                                        <p:cTn id="30" dur="1230" accel="100000" fill="hold">
                                          <p:stCondLst>
                                            <p:cond delay="770"/>
                                          </p:stCondLst>
                                        </p:cTn>
                                        <p:tgtEl>
                                          <p:spTgt spid="12"/>
                                        </p:tgtEl>
                                        <p:attrNameLst>
                                          <p:attrName>ppt_x</p:attrName>
                                        </p:attrNameLst>
                                      </p:cBhvr>
                                    </p:anim>
                                    <p:set>
                                      <p:cBhvr>
                                        <p:cTn id="31" dur="770" fill="hold"/>
                                        <p:tgtEl>
                                          <p:spTgt spid="12"/>
                                        </p:tgtEl>
                                        <p:attrNameLst>
                                          <p:attrName>ppt_y</p:attrName>
                                        </p:attrNameLst>
                                      </p:cBhvr>
                                      <p:to>
                                        <p:strVal val="(#ppt_y+0.4)"/>
                                      </p:to>
                                    </p:set>
                                    <p:anim from="(#ppt_y+0.4)" to="(#ppt_y)" calcmode="lin" valueType="num">
                                      <p:cBhvr>
                                        <p:cTn id="32" dur="1230" accel="100000" fill="hold">
                                          <p:stCondLst>
                                            <p:cond delay="770"/>
                                          </p:stCondLst>
                                        </p:cTn>
                                        <p:tgtEl>
                                          <p:spTgt spid="1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4/40/Tectonic_plate_boundaries.png"/>
          <p:cNvPicPr>
            <a:picLocks noChangeAspect="1" noChangeArrowheads="1"/>
          </p:cNvPicPr>
          <p:nvPr/>
        </p:nvPicPr>
        <p:blipFill>
          <a:blip r:embed="rId2" cstate="print"/>
          <a:srcRect/>
          <a:stretch>
            <a:fillRect/>
          </a:stretch>
        </p:blipFill>
        <p:spPr bwMode="auto">
          <a:xfrm>
            <a:off x="0" y="1804737"/>
            <a:ext cx="9128855" cy="5053263"/>
          </a:xfrm>
          <a:prstGeom prst="rect">
            <a:avLst/>
          </a:prstGeom>
          <a:noFill/>
        </p:spPr>
      </p:pic>
      <p:sp useBgFill="1">
        <p:nvSpPr>
          <p:cNvPr id="3" name="TextBox 3"/>
          <p:cNvSpPr txBox="1">
            <a:spLocks noChangeArrowheads="1"/>
          </p:cNvSpPr>
          <p:nvPr/>
        </p:nvSpPr>
        <p:spPr bwMode="auto">
          <a:xfrm>
            <a:off x="0" y="0"/>
            <a:ext cx="9144000" cy="677863"/>
          </a:xfrm>
          <a:prstGeom prst="rect">
            <a:avLst/>
          </a:prstGeom>
          <a:ln w="9525">
            <a:noFill/>
            <a:miter lim="800000"/>
            <a:headEnd/>
            <a:tailEnd/>
          </a:ln>
        </p:spPr>
        <p:txBody>
          <a:bodyPr>
            <a:spAutoFit/>
          </a:bodyPr>
          <a:lstStyle/>
          <a:p>
            <a:pPr algn="ctr" fontAlgn="auto">
              <a:spcBef>
                <a:spcPts val="0"/>
              </a:spcBef>
              <a:spcAft>
                <a:spcPts val="0"/>
              </a:spcAft>
              <a:defRPr/>
            </a:pPr>
            <a:r>
              <a:rPr lang="en-US" sz="3800" b="1" dirty="0" smtClean="0">
                <a:effectLst>
                  <a:outerShdw blurRad="38100" dist="38100" dir="2700000" algn="tl">
                    <a:srgbClr val="000000">
                      <a:alpha val="43137"/>
                    </a:srgbClr>
                  </a:outerShdw>
                </a:effectLst>
                <a:latin typeface="Calibri" pitchFamily="34" charset="0"/>
              </a:rPr>
              <a:t>TYPES OF TECTONIC PLATE BOUNDARIES</a:t>
            </a:r>
            <a:endParaRPr lang="en-US" sz="3800" b="1" dirty="0">
              <a:effectLst>
                <a:outerShdw blurRad="38100" dist="38100" dir="2700000" algn="tl">
                  <a:srgbClr val="000000">
                    <a:alpha val="43137"/>
                  </a:srgbClr>
                </a:outerShdw>
              </a:effectLst>
              <a:latin typeface="Calibri" pitchFamily="34" charset="0"/>
              <a:cs typeface="+mn-cs"/>
            </a:endParaRPr>
          </a:p>
        </p:txBody>
      </p:sp>
      <p:grpSp>
        <p:nvGrpSpPr>
          <p:cNvPr id="8" name="Group 7"/>
          <p:cNvGrpSpPr/>
          <p:nvPr/>
        </p:nvGrpSpPr>
        <p:grpSpPr>
          <a:xfrm>
            <a:off x="4757530" y="549966"/>
            <a:ext cx="4386470" cy="1331842"/>
            <a:chOff x="4757530" y="549966"/>
            <a:chExt cx="4386470" cy="1331842"/>
          </a:xfrm>
        </p:grpSpPr>
        <p:sp useBgFill="1">
          <p:nvSpPr>
            <p:cNvPr id="4" name="TextBox 3"/>
            <p:cNvSpPr txBox="1">
              <a:spLocks noChangeArrowheads="1"/>
            </p:cNvSpPr>
            <p:nvPr/>
          </p:nvSpPr>
          <p:spPr bwMode="auto">
            <a:xfrm>
              <a:off x="5327374" y="549966"/>
              <a:ext cx="3816626" cy="1261884"/>
            </a:xfrm>
            <a:prstGeom prst="rect">
              <a:avLst/>
            </a:prstGeom>
            <a:ln w="9525">
              <a:noFill/>
              <a:miter lim="800000"/>
              <a:headEnd/>
              <a:tailEnd/>
            </a:ln>
          </p:spPr>
          <p:txBody>
            <a:bodyPr wrap="square">
              <a:spAutoFit/>
            </a:bodyPr>
            <a:lstStyle/>
            <a:p>
              <a:pPr algn="ctr" fontAlgn="auto">
                <a:spcBef>
                  <a:spcPts val="0"/>
                </a:spcBef>
                <a:spcAft>
                  <a:spcPts val="0"/>
                </a:spcAft>
                <a:defRPr/>
              </a:pPr>
              <a:r>
                <a:rPr lang="en-US" sz="3800" b="1" dirty="0" smtClean="0">
                  <a:solidFill>
                    <a:srgbClr val="FF0000"/>
                  </a:solidFill>
                  <a:effectLst>
                    <a:outerShdw blurRad="38100" dist="38100" dir="2700000" algn="tl">
                      <a:srgbClr val="000000">
                        <a:alpha val="43137"/>
                      </a:srgbClr>
                    </a:outerShdw>
                  </a:effectLst>
                  <a:latin typeface="Calibri" pitchFamily="34" charset="0"/>
                </a:rPr>
                <a:t>Convergent</a:t>
              </a:r>
              <a:r>
                <a:rPr lang="en-US" sz="3800" b="1" dirty="0" smtClean="0">
                  <a:effectLst>
                    <a:outerShdw blurRad="38100" dist="38100" dir="2700000" algn="tl">
                      <a:srgbClr val="000000">
                        <a:alpha val="43137"/>
                      </a:srgbClr>
                    </a:outerShdw>
                  </a:effectLst>
                  <a:latin typeface="Calibri" pitchFamily="34" charset="0"/>
                </a:rPr>
                <a:t> (subduction)</a:t>
              </a:r>
              <a:endParaRPr lang="en-US" sz="3800" b="1" dirty="0">
                <a:effectLst>
                  <a:outerShdw blurRad="38100" dist="38100" dir="2700000" algn="tl">
                    <a:srgbClr val="000000">
                      <a:alpha val="43137"/>
                    </a:srgbClr>
                  </a:outerShdw>
                </a:effectLst>
                <a:latin typeface="Calibri" pitchFamily="34" charset="0"/>
                <a:cs typeface="+mn-cs"/>
              </a:endParaRPr>
            </a:p>
          </p:txBody>
        </p:sp>
        <p:cxnSp>
          <p:nvCxnSpPr>
            <p:cNvPr id="6" name="Straight Arrow Connector 5"/>
            <p:cNvCxnSpPr>
              <a:stCxn id="4" idx="1"/>
            </p:cNvCxnSpPr>
            <p:nvPr/>
          </p:nvCxnSpPr>
          <p:spPr>
            <a:xfrm rot="10800000" flipV="1">
              <a:off x="4757530" y="1180907"/>
              <a:ext cx="569844" cy="700901"/>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a:off x="3200400" y="516835"/>
            <a:ext cx="4386470" cy="1331842"/>
            <a:chOff x="4757530" y="549966"/>
            <a:chExt cx="4386470" cy="1331842"/>
          </a:xfrm>
        </p:grpSpPr>
        <p:sp useBgFill="1">
          <p:nvSpPr>
            <p:cNvPr id="10" name="TextBox 9"/>
            <p:cNvSpPr txBox="1">
              <a:spLocks noChangeArrowheads="1"/>
            </p:cNvSpPr>
            <p:nvPr/>
          </p:nvSpPr>
          <p:spPr bwMode="auto">
            <a:xfrm>
              <a:off x="5327374" y="549966"/>
              <a:ext cx="3816626" cy="1261884"/>
            </a:xfrm>
            <a:prstGeom prst="rect">
              <a:avLst/>
            </a:prstGeom>
            <a:ln w="9525">
              <a:noFill/>
              <a:miter lim="800000"/>
              <a:headEnd/>
              <a:tailEnd/>
            </a:ln>
          </p:spPr>
          <p:txBody>
            <a:bodyPr wrap="square">
              <a:spAutoFit/>
            </a:bodyPr>
            <a:lstStyle/>
            <a:p>
              <a:pPr algn="ctr" fontAlgn="auto">
                <a:spcBef>
                  <a:spcPts val="0"/>
                </a:spcBef>
                <a:spcAft>
                  <a:spcPts val="0"/>
                </a:spcAft>
                <a:defRPr/>
              </a:pPr>
              <a:r>
                <a:rPr lang="en-US" sz="3800" b="1" dirty="0" smtClean="0">
                  <a:solidFill>
                    <a:srgbClr val="FF0000"/>
                  </a:solidFill>
                  <a:effectLst>
                    <a:outerShdw blurRad="38100" dist="38100" dir="2700000" algn="tl">
                      <a:srgbClr val="000000">
                        <a:alpha val="43137"/>
                      </a:srgbClr>
                    </a:outerShdw>
                  </a:effectLst>
                  <a:latin typeface="Calibri" pitchFamily="34" charset="0"/>
                </a:rPr>
                <a:t>Divergent</a:t>
              </a:r>
              <a:r>
                <a:rPr lang="en-US" sz="3800" b="1" dirty="0" smtClean="0">
                  <a:effectLst>
                    <a:outerShdw blurRad="38100" dist="38100" dir="2700000" algn="tl">
                      <a:srgbClr val="000000">
                        <a:alpha val="43137"/>
                      </a:srgbClr>
                    </a:outerShdw>
                  </a:effectLst>
                  <a:latin typeface="Calibri" pitchFamily="34" charset="0"/>
                </a:rPr>
                <a:t> (spreading)</a:t>
              </a:r>
              <a:endParaRPr lang="en-US" sz="3800" b="1" dirty="0">
                <a:effectLst>
                  <a:outerShdw blurRad="38100" dist="38100" dir="2700000" algn="tl">
                    <a:srgbClr val="000000">
                      <a:alpha val="43137"/>
                    </a:srgbClr>
                  </a:outerShdw>
                </a:effectLst>
                <a:latin typeface="Calibri" pitchFamily="34" charset="0"/>
                <a:cs typeface="+mn-cs"/>
              </a:endParaRPr>
            </a:p>
          </p:txBody>
        </p:sp>
        <p:cxnSp>
          <p:nvCxnSpPr>
            <p:cNvPr id="11" name="Straight Arrow Connector 10"/>
            <p:cNvCxnSpPr>
              <a:stCxn id="10" idx="1"/>
            </p:cNvCxnSpPr>
            <p:nvPr/>
          </p:nvCxnSpPr>
          <p:spPr>
            <a:xfrm rot="10800000" flipV="1">
              <a:off x="4757530" y="1180908"/>
              <a:ext cx="569844" cy="7009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1444486" y="523461"/>
            <a:ext cx="2915479" cy="1331842"/>
            <a:chOff x="4757530" y="602974"/>
            <a:chExt cx="2915479" cy="1331842"/>
          </a:xfrm>
        </p:grpSpPr>
        <p:sp useBgFill="1">
          <p:nvSpPr>
            <p:cNvPr id="13" name="TextBox 12"/>
            <p:cNvSpPr txBox="1">
              <a:spLocks noChangeArrowheads="1"/>
            </p:cNvSpPr>
            <p:nvPr/>
          </p:nvSpPr>
          <p:spPr bwMode="auto">
            <a:xfrm>
              <a:off x="5327374" y="602974"/>
              <a:ext cx="2345635" cy="1261884"/>
            </a:xfrm>
            <a:prstGeom prst="rect">
              <a:avLst/>
            </a:prstGeom>
            <a:ln w="9525">
              <a:noFill/>
              <a:miter lim="800000"/>
              <a:headEnd/>
              <a:tailEnd/>
            </a:ln>
          </p:spPr>
          <p:txBody>
            <a:bodyPr wrap="square">
              <a:spAutoFit/>
            </a:bodyPr>
            <a:lstStyle/>
            <a:p>
              <a:pPr algn="ctr" fontAlgn="auto">
                <a:spcBef>
                  <a:spcPts val="0"/>
                </a:spcBef>
                <a:spcAft>
                  <a:spcPts val="0"/>
                </a:spcAft>
                <a:defRPr/>
              </a:pPr>
              <a:r>
                <a:rPr lang="en-US" sz="3800" b="1" dirty="0" smtClean="0">
                  <a:solidFill>
                    <a:srgbClr val="FF0000"/>
                  </a:solidFill>
                  <a:effectLst>
                    <a:outerShdw blurRad="38100" dist="38100" dir="2700000" algn="tl">
                      <a:srgbClr val="000000">
                        <a:alpha val="43137"/>
                      </a:srgbClr>
                    </a:outerShdw>
                  </a:effectLst>
                  <a:latin typeface="Calibri" pitchFamily="34" charset="0"/>
                </a:rPr>
                <a:t>Transform </a:t>
              </a:r>
              <a:r>
                <a:rPr lang="en-US" sz="3800" b="1" dirty="0" smtClean="0">
                  <a:effectLst>
                    <a:outerShdw blurRad="38100" dist="38100" dir="2700000" algn="tl">
                      <a:srgbClr val="000000">
                        <a:alpha val="43137"/>
                      </a:srgbClr>
                    </a:outerShdw>
                  </a:effectLst>
                  <a:latin typeface="Calibri" pitchFamily="34" charset="0"/>
                </a:rPr>
                <a:t>(slipping)</a:t>
              </a:r>
              <a:endParaRPr lang="en-US" sz="3800" b="1" dirty="0">
                <a:effectLst>
                  <a:outerShdw blurRad="38100" dist="38100" dir="2700000" algn="tl">
                    <a:srgbClr val="000000">
                      <a:alpha val="43137"/>
                    </a:srgbClr>
                  </a:outerShdw>
                </a:effectLst>
                <a:latin typeface="Calibri" pitchFamily="34" charset="0"/>
                <a:cs typeface="+mn-cs"/>
              </a:endParaRPr>
            </a:p>
          </p:txBody>
        </p:sp>
        <p:cxnSp>
          <p:nvCxnSpPr>
            <p:cNvPr id="14" name="Straight Arrow Connector 13"/>
            <p:cNvCxnSpPr>
              <a:stCxn id="13" idx="1"/>
            </p:cNvCxnSpPr>
            <p:nvPr/>
          </p:nvCxnSpPr>
          <p:spPr>
            <a:xfrm rot="10800000" flipV="1">
              <a:off x="4757530" y="1233916"/>
              <a:ext cx="569844" cy="7009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pic>
        <p:nvPicPr>
          <p:cNvPr id="26625" name="Picture 1"/>
          <p:cNvPicPr>
            <a:picLocks noChangeAspect="1" noChangeArrowheads="1"/>
          </p:cNvPicPr>
          <p:nvPr/>
        </p:nvPicPr>
        <p:blipFill>
          <a:blip r:embed="rId3" cstate="print"/>
          <a:srcRect b="13110"/>
          <a:stretch>
            <a:fillRect/>
          </a:stretch>
        </p:blipFill>
        <p:spPr bwMode="auto">
          <a:xfrm>
            <a:off x="1247663" y="1845528"/>
            <a:ext cx="6572250" cy="4767146"/>
          </a:xfrm>
          <a:prstGeom prst="rect">
            <a:avLst/>
          </a:prstGeom>
          <a:noFill/>
          <a:ln w="9525">
            <a:noFill/>
            <a:miter lim="800000"/>
            <a:headEnd/>
            <a:tailEnd/>
          </a:ln>
        </p:spPr>
      </p:pic>
      <p:cxnSp>
        <p:nvCxnSpPr>
          <p:cNvPr id="17" name="Straight Arrow Connector 16"/>
          <p:cNvCxnSpPr/>
          <p:nvPr/>
        </p:nvCxnSpPr>
        <p:spPr>
          <a:xfrm>
            <a:off x="5609064" y="5307981"/>
            <a:ext cx="446049" cy="40144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6626" name="Picture 2"/>
          <p:cNvPicPr>
            <a:picLocks noChangeAspect="1" noChangeArrowheads="1"/>
          </p:cNvPicPr>
          <p:nvPr/>
        </p:nvPicPr>
        <p:blipFill>
          <a:blip r:embed="rId4" cstate="print"/>
          <a:srcRect/>
          <a:stretch>
            <a:fillRect/>
          </a:stretch>
        </p:blipFill>
        <p:spPr bwMode="auto">
          <a:xfrm>
            <a:off x="0" y="1818228"/>
            <a:ext cx="9140902" cy="5062074"/>
          </a:xfrm>
          <a:prstGeom prst="rect">
            <a:avLst/>
          </a:prstGeom>
          <a:noFill/>
          <a:ln w="9525">
            <a:noFill/>
            <a:miter lim="800000"/>
            <a:headEnd/>
            <a:tailEnd/>
          </a:ln>
        </p:spPr>
      </p:pic>
      <p:pic>
        <p:nvPicPr>
          <p:cNvPr id="26627" name="Picture 3"/>
          <p:cNvPicPr>
            <a:picLocks noChangeAspect="1" noChangeArrowheads="1"/>
          </p:cNvPicPr>
          <p:nvPr/>
        </p:nvPicPr>
        <p:blipFill>
          <a:blip r:embed="rId5" cstate="print"/>
          <a:srcRect/>
          <a:stretch>
            <a:fillRect/>
          </a:stretch>
        </p:blipFill>
        <p:spPr bwMode="auto">
          <a:xfrm>
            <a:off x="691376" y="1821365"/>
            <a:ext cx="7605132" cy="50700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625"/>
                                        </p:tgtEl>
                                        <p:attrNameLst>
                                          <p:attrName>style.visibility</p:attrName>
                                        </p:attrNameLst>
                                      </p:cBhvr>
                                      <p:to>
                                        <p:strVal val="visible"/>
                                      </p:to>
                                    </p:set>
                                    <p:animEffect transition="in" filter="fade">
                                      <p:cBhvr>
                                        <p:cTn id="12" dur="2000"/>
                                        <p:tgtEl>
                                          <p:spTgt spid="26625"/>
                                        </p:tgtEl>
                                      </p:cBhvr>
                                    </p:animEffect>
                                  </p:childTnLst>
                                </p:cTn>
                              </p:par>
                              <p:par>
                                <p:cTn id="13" presetID="10"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20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nodeType="clickEffect">
                                  <p:stCondLst>
                                    <p:cond delay="0"/>
                                  </p:stCondLst>
                                  <p:childTnLst>
                                    <p:set>
                                      <p:cBhvr>
                                        <p:cTn id="19" dur="1" fill="hold">
                                          <p:stCondLst>
                                            <p:cond delay="0"/>
                                          </p:stCondLst>
                                        </p:cTn>
                                        <p:tgtEl>
                                          <p:spTgt spid="8"/>
                                        </p:tgtEl>
                                        <p:attrNameLst>
                                          <p:attrName>style.visibility</p:attrName>
                                        </p:attrNameLst>
                                      </p:cBhvr>
                                      <p:to>
                                        <p:strVal val="hidden"/>
                                      </p:to>
                                    </p:set>
                                  </p:childTnLst>
                                </p:cTn>
                              </p:par>
                              <p:par>
                                <p:cTn id="20" presetID="2" presetClass="exit" presetSubtype="4" fill="hold" nodeType="withEffect">
                                  <p:stCondLst>
                                    <p:cond delay="0"/>
                                  </p:stCondLst>
                                  <p:childTnLst>
                                    <p:anim calcmode="lin" valueType="num">
                                      <p:cBhvr additive="base">
                                        <p:cTn id="21" dur="500"/>
                                        <p:tgtEl>
                                          <p:spTgt spid="26625"/>
                                        </p:tgtEl>
                                        <p:attrNameLst>
                                          <p:attrName>ppt_x</p:attrName>
                                        </p:attrNameLst>
                                      </p:cBhvr>
                                      <p:tavLst>
                                        <p:tav tm="0">
                                          <p:val>
                                            <p:strVal val="ppt_x"/>
                                          </p:val>
                                        </p:tav>
                                        <p:tav tm="100000">
                                          <p:val>
                                            <p:strVal val="ppt_x"/>
                                          </p:val>
                                        </p:tav>
                                      </p:tavLst>
                                    </p:anim>
                                    <p:anim calcmode="lin" valueType="num">
                                      <p:cBhvr additive="base">
                                        <p:cTn id="22" dur="500"/>
                                        <p:tgtEl>
                                          <p:spTgt spid="26625"/>
                                        </p:tgtEl>
                                        <p:attrNameLst>
                                          <p:attrName>ppt_y</p:attrName>
                                        </p:attrNameLst>
                                      </p:cBhvr>
                                      <p:tavLst>
                                        <p:tav tm="0">
                                          <p:val>
                                            <p:strVal val="ppt_y"/>
                                          </p:val>
                                        </p:tav>
                                        <p:tav tm="100000">
                                          <p:val>
                                            <p:strVal val="1+ppt_h/2"/>
                                          </p:val>
                                        </p:tav>
                                      </p:tavLst>
                                    </p:anim>
                                    <p:set>
                                      <p:cBhvr>
                                        <p:cTn id="23" dur="1" fill="hold">
                                          <p:stCondLst>
                                            <p:cond delay="499"/>
                                          </p:stCondLst>
                                        </p:cTn>
                                        <p:tgtEl>
                                          <p:spTgt spid="26625"/>
                                        </p:tgtEl>
                                        <p:attrNameLst>
                                          <p:attrName>style.visibility</p:attrName>
                                        </p:attrNameLst>
                                      </p:cBhvr>
                                      <p:to>
                                        <p:strVal val="hidden"/>
                                      </p:to>
                                    </p:set>
                                  </p:childTnLst>
                                </p:cTn>
                              </p:par>
                              <p:par>
                                <p:cTn id="24" presetID="22" presetClass="entr" presetSubtype="8"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10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6626"/>
                                        </p:tgtEl>
                                        <p:attrNameLst>
                                          <p:attrName>style.visibility</p:attrName>
                                        </p:attrNameLst>
                                      </p:cBhvr>
                                      <p:to>
                                        <p:strVal val="visible"/>
                                      </p:to>
                                    </p:set>
                                    <p:animEffect transition="in" filter="fade">
                                      <p:cBhvr>
                                        <p:cTn id="31" dur="2000"/>
                                        <p:tgtEl>
                                          <p:spTgt spid="26626"/>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nodeType="clickEffect">
                                  <p:stCondLst>
                                    <p:cond delay="0"/>
                                  </p:stCondLst>
                                  <p:childTnLst>
                                    <p:set>
                                      <p:cBhvr>
                                        <p:cTn id="35" dur="1" fill="hold">
                                          <p:stCondLst>
                                            <p:cond delay="0"/>
                                          </p:stCondLst>
                                        </p:cTn>
                                        <p:tgtEl>
                                          <p:spTgt spid="9"/>
                                        </p:tgtEl>
                                        <p:attrNameLst>
                                          <p:attrName>style.visibility</p:attrName>
                                        </p:attrNameLst>
                                      </p:cBhvr>
                                      <p:to>
                                        <p:strVal val="hidden"/>
                                      </p:to>
                                    </p:set>
                                  </p:childTnLst>
                                </p:cTn>
                              </p:par>
                              <p:par>
                                <p:cTn id="36" presetID="2" presetClass="exit" presetSubtype="4" fill="hold" nodeType="withEffect">
                                  <p:stCondLst>
                                    <p:cond delay="0"/>
                                  </p:stCondLst>
                                  <p:childTnLst>
                                    <p:anim calcmode="lin" valueType="num">
                                      <p:cBhvr additive="base">
                                        <p:cTn id="37" dur="500"/>
                                        <p:tgtEl>
                                          <p:spTgt spid="26626"/>
                                        </p:tgtEl>
                                        <p:attrNameLst>
                                          <p:attrName>ppt_x</p:attrName>
                                        </p:attrNameLst>
                                      </p:cBhvr>
                                      <p:tavLst>
                                        <p:tav tm="0">
                                          <p:val>
                                            <p:strVal val="ppt_x"/>
                                          </p:val>
                                        </p:tav>
                                        <p:tav tm="100000">
                                          <p:val>
                                            <p:strVal val="ppt_x"/>
                                          </p:val>
                                        </p:tav>
                                      </p:tavLst>
                                    </p:anim>
                                    <p:anim calcmode="lin" valueType="num">
                                      <p:cBhvr additive="base">
                                        <p:cTn id="38" dur="500"/>
                                        <p:tgtEl>
                                          <p:spTgt spid="26626"/>
                                        </p:tgtEl>
                                        <p:attrNameLst>
                                          <p:attrName>ppt_y</p:attrName>
                                        </p:attrNameLst>
                                      </p:cBhvr>
                                      <p:tavLst>
                                        <p:tav tm="0">
                                          <p:val>
                                            <p:strVal val="ppt_y"/>
                                          </p:val>
                                        </p:tav>
                                        <p:tav tm="100000">
                                          <p:val>
                                            <p:strVal val="1+ppt_h/2"/>
                                          </p:val>
                                        </p:tav>
                                      </p:tavLst>
                                    </p:anim>
                                    <p:set>
                                      <p:cBhvr>
                                        <p:cTn id="39" dur="1" fill="hold">
                                          <p:stCondLst>
                                            <p:cond delay="499"/>
                                          </p:stCondLst>
                                        </p:cTn>
                                        <p:tgtEl>
                                          <p:spTgt spid="26626"/>
                                        </p:tgtEl>
                                        <p:attrNameLst>
                                          <p:attrName>style.visibility</p:attrName>
                                        </p:attrNameLst>
                                      </p:cBhvr>
                                      <p:to>
                                        <p:strVal val="hidden"/>
                                      </p:to>
                                    </p:set>
                                  </p:childTnLst>
                                </p:cTn>
                              </p:par>
                              <p:par>
                                <p:cTn id="40" presetID="22" presetClass="entr" presetSubtype="8"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10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6627"/>
                                        </p:tgtEl>
                                        <p:attrNameLst>
                                          <p:attrName>style.visibility</p:attrName>
                                        </p:attrNameLst>
                                      </p:cBhvr>
                                      <p:to>
                                        <p:strVal val="visible"/>
                                      </p:to>
                                    </p:set>
                                    <p:animEffect transition="in" filter="fade">
                                      <p:cBhvr>
                                        <p:cTn id="47" dur="2000"/>
                                        <p:tgtEl>
                                          <p:spTgt spid="26627"/>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xit" presetSubtype="0" fill="hold" nodeType="clickEffect">
                                  <p:stCondLst>
                                    <p:cond delay="0"/>
                                  </p:stCondLst>
                                  <p:childTnLst>
                                    <p:set>
                                      <p:cBhvr>
                                        <p:cTn id="51"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1023938"/>
            <a:ext cx="9163050" cy="48101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30" name="Picture 6" descr="http://upload.wikimedia.org/wikipedia/commons/7/7c/Global_plate_motion_2008-04-17.jpg"/>
          <p:cNvPicPr>
            <a:picLocks noChangeAspect="1" noChangeArrowheads="1"/>
          </p:cNvPicPr>
          <p:nvPr/>
        </p:nvPicPr>
        <p:blipFill>
          <a:blip r:embed="rId2" cstate="print"/>
          <a:srcRect/>
          <a:stretch>
            <a:fillRect/>
          </a:stretch>
        </p:blipFill>
        <p:spPr bwMode="auto">
          <a:xfrm>
            <a:off x="208151" y="717744"/>
            <a:ext cx="8683191" cy="6140256"/>
          </a:xfrm>
          <a:prstGeom prst="rect">
            <a:avLst/>
          </a:prstGeom>
          <a:noFill/>
        </p:spPr>
      </p:pic>
      <p:sp>
        <p:nvSpPr>
          <p:cNvPr id="6" name="Rectangle 5"/>
          <p:cNvSpPr/>
          <p:nvPr/>
        </p:nvSpPr>
        <p:spPr>
          <a:xfrm>
            <a:off x="4752472" y="5572035"/>
            <a:ext cx="3633537" cy="553998"/>
          </a:xfrm>
          <a:prstGeom prst="rect">
            <a:avLst/>
          </a:prstGeom>
        </p:spPr>
        <p:txBody>
          <a:bodyPr wrap="square">
            <a:spAutoFit/>
          </a:bodyPr>
          <a:lstStyle/>
          <a:p>
            <a:r>
              <a:rPr lang="en-US" sz="1000" dirty="0" smtClean="0">
                <a:solidFill>
                  <a:schemeClr val="bg1"/>
                </a:solidFill>
              </a:rPr>
              <a:t>Plate motion based on Global Positioning System (GPS) satellite data from NASA </a:t>
            </a:r>
            <a:r>
              <a:rPr lang="en-US" sz="1000" dirty="0" smtClean="0">
                <a:solidFill>
                  <a:schemeClr val="bg1"/>
                </a:solidFill>
                <a:hlinkClick r:id="rId3"/>
              </a:rPr>
              <a:t>JPL</a:t>
            </a:r>
            <a:r>
              <a:rPr lang="en-US" sz="1000" dirty="0" smtClean="0">
                <a:solidFill>
                  <a:schemeClr val="bg1"/>
                </a:solidFill>
              </a:rPr>
              <a:t>. The vectors show direction and magnitude of motion. http://en.wikipedia.org/wiki/Plate_movement</a:t>
            </a:r>
            <a:endParaRPr lang="en-US" sz="1000" dirty="0">
              <a:solidFill>
                <a:schemeClr val="bg1"/>
              </a:solidFill>
            </a:endParaRPr>
          </a:p>
        </p:txBody>
      </p:sp>
      <p:sp useBgFill="1">
        <p:nvSpPr>
          <p:cNvPr id="7" name="TextBox 3"/>
          <p:cNvSpPr txBox="1">
            <a:spLocks noChangeArrowheads="1"/>
          </p:cNvSpPr>
          <p:nvPr/>
        </p:nvSpPr>
        <p:spPr bwMode="auto">
          <a:xfrm>
            <a:off x="0" y="0"/>
            <a:ext cx="9144000" cy="677863"/>
          </a:xfrm>
          <a:prstGeom prst="rect">
            <a:avLst/>
          </a:prstGeom>
          <a:ln w="9525">
            <a:noFill/>
            <a:miter lim="800000"/>
            <a:headEnd/>
            <a:tailEnd/>
          </a:ln>
        </p:spPr>
        <p:txBody>
          <a:bodyPr>
            <a:spAutoFit/>
          </a:bodyPr>
          <a:lstStyle/>
          <a:p>
            <a:pPr algn="ctr" fontAlgn="auto">
              <a:spcBef>
                <a:spcPts val="0"/>
              </a:spcBef>
              <a:spcAft>
                <a:spcPts val="0"/>
              </a:spcAft>
              <a:defRPr/>
            </a:pPr>
            <a:r>
              <a:rPr lang="en-US" sz="3800" b="1" dirty="0" smtClean="0">
                <a:effectLst>
                  <a:outerShdw blurRad="38100" dist="38100" dir="2700000" algn="tl">
                    <a:srgbClr val="000000">
                      <a:alpha val="43137"/>
                    </a:srgbClr>
                  </a:outerShdw>
                </a:effectLst>
                <a:latin typeface="Calibri" pitchFamily="34" charset="0"/>
              </a:rPr>
              <a:t>NASA GPS Satellite Based Plate Motion</a:t>
            </a:r>
            <a:endParaRPr lang="en-US" sz="3800" b="1" dirty="0">
              <a:effectLst>
                <a:outerShdw blurRad="38100" dist="38100" dir="2700000" algn="tl">
                  <a:srgbClr val="000000">
                    <a:alpha val="43137"/>
                  </a:srgbClr>
                </a:outerShdw>
              </a:effectLst>
              <a:latin typeface="Calibri" pitchFamily="34" charset="0"/>
              <a:cs typeface="+mn-cs"/>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888967"/>
            <a:ext cx="9144000" cy="3046988"/>
          </a:xfrm>
          <a:prstGeom prst="rect">
            <a:avLst/>
          </a:prstGeom>
          <a:noFill/>
        </p:spPr>
        <p:txBody>
          <a:bodyPr wrap="square" rtlCol="0">
            <a:spAutoFit/>
          </a:bodyPr>
          <a:lstStyle/>
          <a:p>
            <a:pPr algn="ctr"/>
            <a:r>
              <a:rPr lang="en-US" sz="9600" dirty="0" smtClean="0"/>
              <a:t>How do the plates move?</a:t>
            </a:r>
            <a:endParaRPr lang="en-US" sz="96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847725" y="914400"/>
            <a:ext cx="7424738" cy="2325688"/>
          </a:xfrm>
        </p:spPr>
        <p:txBody>
          <a:bodyPr/>
          <a:lstStyle/>
          <a:p>
            <a:pPr eaLnBrk="1" hangingPunct="1"/>
            <a:r>
              <a:rPr lang="en-US" sz="3600" b="1" dirty="0" smtClean="0"/>
              <a:t>PLATES </a:t>
            </a:r>
            <a:br>
              <a:rPr lang="en-US" sz="3600" b="1" dirty="0" smtClean="0"/>
            </a:br>
            <a:r>
              <a:rPr lang="en-US" sz="3600" b="1" dirty="0" smtClean="0"/>
              <a:t>2006 Atlas of </a:t>
            </a:r>
            <a:br>
              <a:rPr lang="en-US" sz="3600" b="1" dirty="0" smtClean="0"/>
            </a:br>
            <a:r>
              <a:rPr lang="en-US" sz="3600" b="1" dirty="0" smtClean="0"/>
              <a:t>Plate Reconstructions</a:t>
            </a:r>
            <a:br>
              <a:rPr lang="en-US" sz="3600" b="1" dirty="0" smtClean="0"/>
            </a:br>
            <a:r>
              <a:rPr lang="en-US" sz="3000" b="1" dirty="0" smtClean="0"/>
              <a:t>(750 Ma to Present Day)</a:t>
            </a:r>
          </a:p>
        </p:txBody>
      </p:sp>
      <p:sp>
        <p:nvSpPr>
          <p:cNvPr id="2051" name="Text Box 3"/>
          <p:cNvSpPr txBox="1">
            <a:spLocks noChangeArrowheads="1"/>
          </p:cNvSpPr>
          <p:nvPr/>
        </p:nvSpPr>
        <p:spPr bwMode="auto">
          <a:xfrm>
            <a:off x="1609725" y="5486400"/>
            <a:ext cx="5905500" cy="925513"/>
          </a:xfrm>
          <a:prstGeom prst="rect">
            <a:avLst/>
          </a:prstGeom>
          <a:noFill/>
          <a:ln w="9525">
            <a:noFill/>
            <a:miter lim="800000"/>
            <a:headEnd/>
            <a:tailEnd/>
          </a:ln>
        </p:spPr>
        <p:txBody>
          <a:bodyPr lIns="54000" tIns="36000" rIns="54000" bIns="36000">
            <a:spAutoFit/>
          </a:bodyPr>
          <a:lstStyle/>
          <a:p>
            <a:pPr algn="ctr" eaLnBrk="0" hangingPunct="0">
              <a:spcBef>
                <a:spcPct val="20000"/>
              </a:spcBef>
            </a:pPr>
            <a:r>
              <a:rPr lang="en-US" sz="3200" dirty="0">
                <a:latin typeface="Times New Roman" pitchFamily="18" charset="0"/>
                <a:sym typeface="Symbol" pitchFamily="18" charset="2"/>
              </a:rPr>
              <a:t></a:t>
            </a:r>
            <a:r>
              <a:rPr lang="en-US" sz="2000" dirty="0">
                <a:latin typeface="Times New Roman" pitchFamily="18" charset="0"/>
              </a:rPr>
              <a:t>2007, </a:t>
            </a:r>
            <a:r>
              <a:rPr lang="en-US" sz="2200" dirty="0">
                <a:latin typeface="Times New Roman" pitchFamily="18" charset="0"/>
              </a:rPr>
              <a:t>University</a:t>
            </a:r>
            <a:r>
              <a:rPr lang="en-US" sz="2000" dirty="0">
                <a:latin typeface="Times New Roman" pitchFamily="18" charset="0"/>
              </a:rPr>
              <a:t> of Texas Institute for Geophysics</a:t>
            </a:r>
          </a:p>
          <a:p>
            <a:pPr algn="ctr" eaLnBrk="0" hangingPunct="0">
              <a:spcBef>
                <a:spcPct val="20000"/>
              </a:spcBef>
            </a:pPr>
            <a:r>
              <a:rPr lang="en-US" sz="2000" dirty="0">
                <a:latin typeface="Times New Roman" pitchFamily="18" charset="0"/>
              </a:rPr>
              <a:t>       March 8, 2007</a:t>
            </a:r>
            <a:endParaRPr lang="en-US" sz="2400" dirty="0">
              <a:latin typeface="Times New Roman" pitchFamily="18" charset="0"/>
            </a:endParaRPr>
          </a:p>
        </p:txBody>
      </p:sp>
      <p:sp>
        <p:nvSpPr>
          <p:cNvPr id="2052" name="Rectangle 4"/>
          <p:cNvSpPr>
            <a:spLocks noChangeArrowheads="1"/>
          </p:cNvSpPr>
          <p:nvPr/>
        </p:nvSpPr>
        <p:spPr bwMode="auto">
          <a:xfrm>
            <a:off x="1095375" y="3810000"/>
            <a:ext cx="6934200" cy="1447800"/>
          </a:xfrm>
          <a:prstGeom prst="rect">
            <a:avLst/>
          </a:prstGeom>
          <a:noFill/>
          <a:ln w="9525">
            <a:noFill/>
            <a:miter lim="800000"/>
            <a:headEnd/>
            <a:tailEnd/>
          </a:ln>
        </p:spPr>
        <p:txBody>
          <a:bodyPr anchor="ctr"/>
          <a:lstStyle/>
          <a:p>
            <a:pPr algn="ctr"/>
            <a:r>
              <a:rPr lang="en-US" sz="2400" b="1"/>
              <a:t>By </a:t>
            </a:r>
            <a:br>
              <a:rPr lang="en-US" sz="2400" b="1"/>
            </a:br>
            <a:r>
              <a:rPr lang="en-US" sz="2400" b="1"/>
              <a:t>L.A. Lawver, I.W.D. Dalziel, </a:t>
            </a:r>
            <a:br>
              <a:rPr lang="en-US" sz="2400" b="1"/>
            </a:br>
            <a:r>
              <a:rPr lang="en-US" sz="2400" b="1"/>
              <a:t>and L.M. Gahagan</a:t>
            </a:r>
          </a:p>
        </p:txBody>
      </p:sp>
      <p:pic>
        <p:nvPicPr>
          <p:cNvPr id="6" name="Picture 4" descr="000">
            <a:hlinkClick r:id="rId2" action="ppaction://hlinkpres?slideindex=1&amp;slidetitle="/>
          </p:cNvPr>
          <p:cNvPicPr>
            <a:picLocks noChangeAspect="1" noChangeArrowheads="1"/>
          </p:cNvPicPr>
          <p:nvPr/>
        </p:nvPicPr>
        <p:blipFill>
          <a:blip r:embed="rId3" cstate="print"/>
          <a:srcRect/>
          <a:stretch>
            <a:fillRect/>
          </a:stretch>
        </p:blipFill>
        <p:spPr bwMode="auto">
          <a:xfrm>
            <a:off x="7734647" y="5664130"/>
            <a:ext cx="1409353" cy="907776"/>
          </a:xfrm>
          <a:prstGeom prst="rect">
            <a:avLst/>
          </a:prstGeom>
          <a:noFill/>
          <a:ln w="9525">
            <a:noFill/>
            <a:miter lim="800000"/>
            <a:headEnd/>
            <a:tailEnd/>
          </a:ln>
        </p:spPr>
      </p:pic>
      <p:sp>
        <p:nvSpPr>
          <p:cNvPr id="5" name="TextBox 4">
            <a:hlinkClick r:id="rId4" action="ppaction://hlinkpres?slideindex=1&amp;slidetitle="/>
          </p:cNvPr>
          <p:cNvSpPr txBox="1"/>
          <p:nvPr/>
        </p:nvSpPr>
        <p:spPr>
          <a:xfrm>
            <a:off x="7712766" y="5826492"/>
            <a:ext cx="1431234" cy="461665"/>
          </a:xfrm>
          <a:prstGeom prst="rect">
            <a:avLst/>
          </a:prstGeom>
          <a:noFill/>
        </p:spPr>
        <p:txBody>
          <a:bodyPr wrap="square" rtlCol="0">
            <a:spAutoFit/>
          </a:bodyPr>
          <a:lstStyle/>
          <a:p>
            <a:pPr algn="ctr"/>
            <a:r>
              <a:rPr lang="en-US" sz="2400" b="1" dirty="0" smtClean="0">
                <a:solidFill>
                  <a:schemeClr val="bg1"/>
                </a:solidFill>
              </a:rPr>
              <a:t>See Show</a:t>
            </a:r>
            <a:endParaRPr lang="en-US" sz="2400" b="1" dirty="0">
              <a:solidFill>
                <a:schemeClr val="bg1"/>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888967"/>
            <a:ext cx="9144000" cy="3046988"/>
          </a:xfrm>
          <a:prstGeom prst="rect">
            <a:avLst/>
          </a:prstGeom>
          <a:noFill/>
        </p:spPr>
        <p:txBody>
          <a:bodyPr wrap="square" rtlCol="0">
            <a:spAutoFit/>
          </a:bodyPr>
          <a:lstStyle/>
          <a:p>
            <a:pPr algn="ctr"/>
            <a:r>
              <a:rPr lang="en-US" sz="9600" dirty="0" smtClean="0"/>
              <a:t>Why do the plates move?</a:t>
            </a:r>
            <a:endParaRPr lang="en-US" sz="96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30073" y="0"/>
            <a:ext cx="8652981" cy="6893424"/>
            <a:chOff x="130073" y="0"/>
            <a:chExt cx="8652981" cy="6893424"/>
          </a:xfrm>
        </p:grpSpPr>
        <p:pic>
          <p:nvPicPr>
            <p:cNvPr id="2050" name="Picture 2"/>
            <p:cNvPicPr>
              <a:picLocks noChangeAspect="1" noChangeArrowheads="1"/>
            </p:cNvPicPr>
            <p:nvPr/>
          </p:nvPicPr>
          <p:blipFill>
            <a:blip r:embed="rId3" cstate="print">
              <a:lum bright="-55000"/>
            </a:blip>
            <a:srcRect l="27688"/>
            <a:stretch>
              <a:fillRect/>
            </a:stretch>
          </p:blipFill>
          <p:spPr bwMode="auto">
            <a:xfrm>
              <a:off x="4572000" y="0"/>
              <a:ext cx="4211054" cy="6858000"/>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lum bright="-55000"/>
            </a:blip>
            <a:srcRect r="23512"/>
            <a:stretch>
              <a:fillRect/>
            </a:stretch>
          </p:blipFill>
          <p:spPr bwMode="auto">
            <a:xfrm>
              <a:off x="130073" y="35424"/>
              <a:ext cx="4441927" cy="6858000"/>
            </a:xfrm>
            <a:prstGeom prst="rect">
              <a:avLst/>
            </a:prstGeom>
            <a:noFill/>
            <a:ln w="9525">
              <a:noFill/>
              <a:miter lim="800000"/>
              <a:headEnd/>
              <a:tailEnd/>
            </a:ln>
          </p:spPr>
        </p:pic>
      </p:grpSp>
      <p:sp>
        <p:nvSpPr>
          <p:cNvPr id="5" name="TextBox 4"/>
          <p:cNvSpPr txBox="1"/>
          <p:nvPr/>
        </p:nvSpPr>
        <p:spPr>
          <a:xfrm>
            <a:off x="289932" y="0"/>
            <a:ext cx="8269358" cy="6524863"/>
          </a:xfrm>
          <a:prstGeom prst="rect">
            <a:avLst/>
          </a:prstGeom>
          <a:noFill/>
        </p:spPr>
        <p:txBody>
          <a:bodyPr wrap="square" rtlCol="0">
            <a:spAutoFit/>
          </a:bodyPr>
          <a:lstStyle/>
          <a:p>
            <a:pPr algn="ctr"/>
            <a:r>
              <a:rPr lang="en-US" sz="5400" b="1" dirty="0" smtClean="0">
                <a:effectLst>
                  <a:outerShdw blurRad="38100" dist="38100" dir="2700000" algn="tl">
                    <a:srgbClr val="000000">
                      <a:alpha val="43137"/>
                    </a:srgbClr>
                  </a:outerShdw>
                </a:effectLst>
              </a:rPr>
              <a:t>WHY DO PLATES MOVE?</a:t>
            </a:r>
          </a:p>
          <a:p>
            <a:pPr marL="52388" indent="239713" algn="ctr">
              <a:buFont typeface="Arial" pitchFamily="34" charset="0"/>
              <a:buChar char="•"/>
            </a:pPr>
            <a:endParaRPr lang="en-US" sz="1400" b="1" dirty="0">
              <a:effectLst>
                <a:outerShdw blurRad="38100" dist="38100" dir="2700000" algn="tl">
                  <a:srgbClr val="000000">
                    <a:alpha val="43137"/>
                  </a:srgbClr>
                </a:outerShdw>
              </a:effectLst>
            </a:endParaRPr>
          </a:p>
          <a:p>
            <a:pPr marL="274320" indent="274320"/>
            <a:r>
              <a:rPr lang="en-US" sz="3200" b="1" dirty="0" smtClean="0">
                <a:solidFill>
                  <a:srgbClr val="FF0000"/>
                </a:solidFill>
                <a:effectLst>
                  <a:outerShdw blurRad="38100" dist="38100" dir="2700000" algn="tl">
                    <a:schemeClr val="tx1"/>
                  </a:outerShdw>
                </a:effectLst>
              </a:rPr>
              <a:t>1 - DRAGGING</a:t>
            </a:r>
          </a:p>
          <a:p>
            <a:pPr marL="274320" indent="274320">
              <a:buFont typeface="Arial" pitchFamily="34" charset="0"/>
              <a:buChar char="•"/>
            </a:pPr>
            <a:endParaRPr lang="en-US" sz="1400" b="1" dirty="0" smtClean="0">
              <a:effectLst>
                <a:outerShdw blurRad="38100" dist="38100" dir="2700000" algn="tl">
                  <a:srgbClr val="000000">
                    <a:alpha val="43137"/>
                  </a:srgbClr>
                </a:outerShdw>
              </a:effectLst>
            </a:endParaRPr>
          </a:p>
          <a:p>
            <a:pPr marL="274320" indent="274320">
              <a:buFont typeface="Arial" pitchFamily="34" charset="0"/>
              <a:buChar char="•"/>
            </a:pPr>
            <a:r>
              <a:rPr lang="en-US" sz="3200" b="1" dirty="0" smtClean="0">
                <a:effectLst>
                  <a:outerShdw blurRad="38100" dist="38100" dir="2700000" algn="tl">
                    <a:srgbClr val="000000">
                      <a:alpha val="43137"/>
                    </a:srgbClr>
                  </a:outerShdw>
                </a:effectLst>
              </a:rPr>
              <a:t>Inner Core – Lots of Heat (radioactive decay)    			      </a:t>
            </a:r>
            <a:r>
              <a:rPr lang="en-US" sz="4800" b="1" dirty="0" smtClean="0">
                <a:effectLst>
                  <a:outerShdw blurRad="38100" dist="38100" dir="2700000" algn="tl">
                    <a:srgbClr val="000000">
                      <a:alpha val="43137"/>
                    </a:srgbClr>
                  </a:outerShdw>
                </a:effectLst>
              </a:rPr>
              <a:t>9,700</a:t>
            </a:r>
          </a:p>
          <a:p>
            <a:pPr marL="569913" indent="-277813">
              <a:buFont typeface="Arial" pitchFamily="34" charset="0"/>
              <a:buChar char="•"/>
            </a:pPr>
            <a:r>
              <a:rPr lang="en-US" sz="3200" b="1" dirty="0" smtClean="0">
                <a:effectLst>
                  <a:outerShdw blurRad="38100" dist="38100" dir="2700000" algn="tl">
                    <a:srgbClr val="000000">
                      <a:alpha val="43137"/>
                    </a:srgbClr>
                  </a:outerShdw>
                </a:effectLst>
              </a:rPr>
              <a:t>Heat migrates thru inner &amp; outer core, lower mantle, to the upper mantle</a:t>
            </a:r>
          </a:p>
          <a:p>
            <a:pPr marL="274320" indent="274320">
              <a:buFont typeface="Arial" pitchFamily="34" charset="0"/>
              <a:buChar char="•"/>
            </a:pPr>
            <a:endParaRPr lang="en-US" sz="3200" b="1" dirty="0">
              <a:effectLst>
                <a:outerShdw blurRad="38100" dist="38100" dir="2700000" algn="tl">
                  <a:srgbClr val="000000">
                    <a:alpha val="43137"/>
                  </a:srgbClr>
                </a:outerShdw>
              </a:effectLst>
            </a:endParaRPr>
          </a:p>
          <a:p>
            <a:pPr marL="569913" indent="-277813">
              <a:buFont typeface="Arial" pitchFamily="34" charset="0"/>
              <a:buChar char="•"/>
            </a:pPr>
            <a:r>
              <a:rPr lang="en-US" sz="3200" b="1" dirty="0" smtClean="0">
                <a:effectLst>
                  <a:outerShdw blurRad="38100" dist="38100" dir="2700000" algn="tl">
                    <a:srgbClr val="000000">
                      <a:alpha val="43137"/>
                    </a:srgbClr>
                  </a:outerShdw>
                </a:effectLst>
              </a:rPr>
              <a:t>Heat circulates  in the upper mantle, much like boiling water in a pot, and as it circulates, it drags the plates sitting on top it</a:t>
            </a:r>
          </a:p>
          <a:p>
            <a:pPr marL="52388" indent="239713">
              <a:buFont typeface="Arial" pitchFamily="34" charset="0"/>
              <a:buChar char="•"/>
            </a:pPr>
            <a:endParaRPr lang="en-US" sz="3200" b="1" dirty="0">
              <a:effectLst>
                <a:outerShdw blurRad="38100" dist="38100" dir="2700000" algn="tl">
                  <a:srgbClr val="000000">
                    <a:alpha val="43137"/>
                  </a:srgbClr>
                </a:outerShdw>
              </a:effectLst>
            </a:endParaRPr>
          </a:p>
        </p:txBody>
      </p:sp>
      <p:sp>
        <p:nvSpPr>
          <p:cNvPr id="6" name="Oval 5"/>
          <p:cNvSpPr/>
          <p:nvPr/>
        </p:nvSpPr>
        <p:spPr>
          <a:xfrm>
            <a:off x="5213059" y="2334238"/>
            <a:ext cx="109671" cy="116444"/>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wipe(left)">
                                      <p:cBhvr>
                                        <p:cTn id="7" dur="10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wipe(left)">
                                      <p:cBhvr>
                                        <p:cTn id="12" dur="10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wipe(left)">
                                      <p:cBhvr>
                                        <p:cTn id="17" dur="1000"/>
                                        <p:tgtEl>
                                          <p:spTgt spid="5">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7" end="7"/>
                                            </p:txEl>
                                          </p:spTgt>
                                        </p:tgtEl>
                                        <p:attrNameLst>
                                          <p:attrName>style.visibility</p:attrName>
                                        </p:attrNameLst>
                                      </p:cBhvr>
                                      <p:to>
                                        <p:strVal val="visible"/>
                                      </p:to>
                                    </p:set>
                                    <p:animEffect transition="in" filter="wipe(left)">
                                      <p:cBhvr>
                                        <p:cTn id="22" dur="10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86263" y="0"/>
            <a:ext cx="8571474" cy="6858000"/>
          </a:xfrm>
          <a:prstGeom prst="rect">
            <a:avLst/>
          </a:prstGeom>
          <a:noFill/>
          <a:ln w="9525">
            <a:noFill/>
            <a:miter lim="800000"/>
            <a:headEnd/>
            <a:tailEnd/>
          </a:ln>
        </p:spPr>
      </p:pic>
      <p:sp>
        <p:nvSpPr>
          <p:cNvPr id="14" name="Rectangle 13"/>
          <p:cNvSpPr/>
          <p:nvPr/>
        </p:nvSpPr>
        <p:spPr>
          <a:xfrm>
            <a:off x="0" y="0"/>
            <a:ext cx="9144000" cy="6858000"/>
          </a:xfrm>
          <a:prstGeom prst="rect">
            <a:avLst/>
          </a:prstGeom>
          <a:solidFill>
            <a:schemeClr val="bg1">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0" y="1146935"/>
            <a:ext cx="9144000" cy="4087051"/>
            <a:chOff x="-4951563" y="1486193"/>
            <a:chExt cx="9144000" cy="4087051"/>
          </a:xfrm>
        </p:grpSpPr>
        <p:pic>
          <p:nvPicPr>
            <p:cNvPr id="3075" name="Picture 3"/>
            <p:cNvPicPr>
              <a:picLocks noChangeAspect="1" noChangeArrowheads="1"/>
            </p:cNvPicPr>
            <p:nvPr/>
          </p:nvPicPr>
          <p:blipFill>
            <a:blip r:embed="rId3" cstate="print"/>
            <a:srcRect/>
            <a:stretch>
              <a:fillRect/>
            </a:stretch>
          </p:blipFill>
          <p:spPr bwMode="auto">
            <a:xfrm>
              <a:off x="-4951563" y="1974869"/>
              <a:ext cx="9144000" cy="3598375"/>
            </a:xfrm>
            <a:prstGeom prst="rect">
              <a:avLst/>
            </a:prstGeom>
            <a:noFill/>
            <a:ln w="9525">
              <a:noFill/>
              <a:miter lim="800000"/>
              <a:headEnd/>
              <a:tailEnd/>
            </a:ln>
          </p:spPr>
        </p:pic>
        <p:sp>
          <p:nvSpPr>
            <p:cNvPr id="7" name="TextBox 6"/>
            <p:cNvSpPr txBox="1"/>
            <p:nvPr/>
          </p:nvSpPr>
          <p:spPr>
            <a:xfrm>
              <a:off x="-4951563" y="1486193"/>
              <a:ext cx="3496235" cy="830997"/>
            </a:xfrm>
            <a:prstGeom prst="rect">
              <a:avLst/>
            </a:prstGeom>
            <a:noFill/>
          </p:spPr>
          <p:txBody>
            <a:bodyPr wrap="square" rtlCol="0">
              <a:spAutoFit/>
            </a:bodyPr>
            <a:lstStyle/>
            <a:p>
              <a:pPr algn="ctr"/>
              <a:r>
                <a:rPr lang="en-US" sz="2400" b="1" dirty="0" smtClean="0"/>
                <a:t>Alternative 1:</a:t>
              </a:r>
            </a:p>
            <a:p>
              <a:pPr algn="ctr"/>
              <a:r>
                <a:rPr lang="en-US" sz="2400" b="1" dirty="0" smtClean="0"/>
                <a:t>2 Layer Convection?</a:t>
              </a:r>
              <a:endParaRPr lang="en-US" sz="2400" b="1" dirty="0"/>
            </a:p>
          </p:txBody>
        </p:sp>
      </p:grpSp>
      <p:grpSp>
        <p:nvGrpSpPr>
          <p:cNvPr id="11" name="Group 10"/>
          <p:cNvGrpSpPr/>
          <p:nvPr/>
        </p:nvGrpSpPr>
        <p:grpSpPr>
          <a:xfrm>
            <a:off x="0" y="1173250"/>
            <a:ext cx="9144000" cy="4088060"/>
            <a:chOff x="-4988099" y="1005291"/>
            <a:chExt cx="9144000" cy="4088060"/>
          </a:xfrm>
        </p:grpSpPr>
        <p:pic>
          <p:nvPicPr>
            <p:cNvPr id="3076" name="Picture 4"/>
            <p:cNvPicPr>
              <a:picLocks noChangeAspect="1" noChangeArrowheads="1"/>
            </p:cNvPicPr>
            <p:nvPr/>
          </p:nvPicPr>
          <p:blipFill>
            <a:blip r:embed="rId4" cstate="print"/>
            <a:srcRect/>
            <a:stretch>
              <a:fillRect/>
            </a:stretch>
          </p:blipFill>
          <p:spPr bwMode="auto">
            <a:xfrm>
              <a:off x="-4988099" y="1764649"/>
              <a:ext cx="9144000" cy="3328702"/>
            </a:xfrm>
            <a:prstGeom prst="rect">
              <a:avLst/>
            </a:prstGeom>
            <a:noFill/>
            <a:ln w="9525">
              <a:noFill/>
              <a:miter lim="800000"/>
              <a:headEnd/>
              <a:tailEnd/>
            </a:ln>
          </p:spPr>
        </p:pic>
        <p:sp>
          <p:nvSpPr>
            <p:cNvPr id="9" name="TextBox 8"/>
            <p:cNvSpPr txBox="1"/>
            <p:nvPr/>
          </p:nvSpPr>
          <p:spPr>
            <a:xfrm>
              <a:off x="-4988099" y="1005291"/>
              <a:ext cx="3496235" cy="830997"/>
            </a:xfrm>
            <a:prstGeom prst="rect">
              <a:avLst/>
            </a:prstGeom>
            <a:noFill/>
          </p:spPr>
          <p:txBody>
            <a:bodyPr wrap="square" rtlCol="0">
              <a:spAutoFit/>
            </a:bodyPr>
            <a:lstStyle/>
            <a:p>
              <a:pPr algn="ctr"/>
              <a:r>
                <a:rPr lang="en-US" sz="2400" b="1" dirty="0" smtClean="0"/>
                <a:t>Alternative 2: </a:t>
              </a:r>
            </a:p>
            <a:p>
              <a:pPr algn="ctr"/>
              <a:r>
                <a:rPr lang="en-US" sz="2400" b="1" dirty="0" smtClean="0"/>
                <a:t>Whole Mantle Mixes?</a:t>
              </a:r>
              <a:endParaRPr lang="en-US" sz="2400" b="1" dirty="0"/>
            </a:p>
          </p:txBody>
        </p:sp>
      </p:grpSp>
      <p:grpSp>
        <p:nvGrpSpPr>
          <p:cNvPr id="12" name="Group 11"/>
          <p:cNvGrpSpPr/>
          <p:nvPr/>
        </p:nvGrpSpPr>
        <p:grpSpPr>
          <a:xfrm>
            <a:off x="0" y="1176341"/>
            <a:ext cx="9144000" cy="4810119"/>
            <a:chOff x="-5538666" y="1587608"/>
            <a:chExt cx="9144000" cy="4810119"/>
          </a:xfrm>
        </p:grpSpPr>
        <p:pic>
          <p:nvPicPr>
            <p:cNvPr id="3077" name="Picture 5"/>
            <p:cNvPicPr>
              <a:picLocks noChangeAspect="1" noChangeArrowheads="1"/>
            </p:cNvPicPr>
            <p:nvPr/>
          </p:nvPicPr>
          <p:blipFill>
            <a:blip r:embed="rId5" cstate="print"/>
            <a:srcRect/>
            <a:stretch>
              <a:fillRect/>
            </a:stretch>
          </p:blipFill>
          <p:spPr bwMode="auto">
            <a:xfrm>
              <a:off x="-5538666" y="2369756"/>
              <a:ext cx="9144000" cy="4027971"/>
            </a:xfrm>
            <a:prstGeom prst="rect">
              <a:avLst/>
            </a:prstGeom>
            <a:noFill/>
            <a:ln w="9525">
              <a:noFill/>
              <a:miter lim="800000"/>
              <a:headEnd/>
              <a:tailEnd/>
            </a:ln>
          </p:spPr>
        </p:pic>
        <p:sp>
          <p:nvSpPr>
            <p:cNvPr id="10" name="TextBox 9"/>
            <p:cNvSpPr txBox="1"/>
            <p:nvPr/>
          </p:nvSpPr>
          <p:spPr>
            <a:xfrm>
              <a:off x="-5317630" y="1587608"/>
              <a:ext cx="3496235" cy="830997"/>
            </a:xfrm>
            <a:prstGeom prst="rect">
              <a:avLst/>
            </a:prstGeom>
            <a:noFill/>
          </p:spPr>
          <p:txBody>
            <a:bodyPr wrap="square" rtlCol="0">
              <a:spAutoFit/>
            </a:bodyPr>
            <a:lstStyle/>
            <a:p>
              <a:pPr algn="ctr"/>
              <a:r>
                <a:rPr lang="en-US" sz="2400" b="1" dirty="0" smtClean="0">
                  <a:effectLst>
                    <a:outerShdw blurRad="50800" dist="50800" dir="5400000" algn="ctr" rotWithShape="0">
                      <a:schemeClr val="bg1"/>
                    </a:outerShdw>
                  </a:effectLst>
                </a:rPr>
                <a:t>Alternative</a:t>
              </a:r>
              <a:r>
                <a:rPr lang="en-US" sz="2400" b="1" dirty="0" smtClean="0"/>
                <a:t> 3:</a:t>
              </a:r>
            </a:p>
            <a:p>
              <a:pPr algn="ctr"/>
              <a:r>
                <a:rPr lang="en-US" sz="2400" b="1" dirty="0" smtClean="0"/>
                <a:t>Occasional Mixing?</a:t>
              </a:r>
              <a:endParaRPr lang="en-US" sz="2400" b="1" dirty="0"/>
            </a:p>
          </p:txBody>
        </p:sp>
      </p:grpSp>
      <p:sp>
        <p:nvSpPr>
          <p:cNvPr id="6" name="TextBox 5"/>
          <p:cNvSpPr txBox="1"/>
          <p:nvPr/>
        </p:nvSpPr>
        <p:spPr>
          <a:xfrm>
            <a:off x="0" y="0"/>
            <a:ext cx="9144000" cy="923330"/>
          </a:xfrm>
          <a:prstGeom prst="rect">
            <a:avLst/>
          </a:prstGeom>
          <a:noFill/>
        </p:spPr>
        <p:txBody>
          <a:bodyPr wrap="square" rtlCol="0">
            <a:spAutoFit/>
          </a:bodyPr>
          <a:lstStyle/>
          <a:p>
            <a:pPr algn="ctr"/>
            <a:r>
              <a:rPr lang="en-US" sz="5400" b="1" dirty="0" smtClean="0"/>
              <a:t>3 Likely Circulation Patterns</a:t>
            </a:r>
            <a:endParaRPr lang="en-US" sz="5400" b="1" dirty="0"/>
          </a:p>
        </p:txBody>
      </p:sp>
      <p:sp>
        <p:nvSpPr>
          <p:cNvPr id="15" name="TextBox 14"/>
          <p:cNvSpPr txBox="1"/>
          <p:nvPr/>
        </p:nvSpPr>
        <p:spPr>
          <a:xfrm>
            <a:off x="2947693" y="1802910"/>
            <a:ext cx="3432314" cy="3539430"/>
          </a:xfrm>
          <a:prstGeom prst="rect">
            <a:avLst/>
          </a:prstGeom>
          <a:noFill/>
          <a:effectLst>
            <a:outerShdw blurRad="50800" dist="50800" dir="5400000" algn="ctr" rotWithShape="0">
              <a:schemeClr val="bg1"/>
            </a:outerShdw>
          </a:effectLst>
        </p:spPr>
        <p:txBody>
          <a:bodyPr wrap="square" rtlCol="0">
            <a:spAutoFit/>
          </a:bodyPr>
          <a:lstStyle/>
          <a:p>
            <a:pPr algn="ctr"/>
            <a:r>
              <a:rPr lang="en-US" sz="2400" b="1" dirty="0" smtClean="0">
                <a:effectLst>
                  <a:outerShdw blurRad="38100" dist="38100" dir="2700000" algn="tl">
                    <a:srgbClr val="000000">
                      <a:alpha val="43137"/>
                    </a:srgbClr>
                  </a:outerShdw>
                </a:effectLst>
              </a:rPr>
              <a:t>Crust</a:t>
            </a:r>
          </a:p>
          <a:p>
            <a:pPr algn="ctr"/>
            <a:endParaRPr lang="en-US" sz="800" b="1" dirty="0" smtClean="0">
              <a:effectLst>
                <a:outerShdw blurRad="38100" dist="38100" dir="2700000" algn="tl">
                  <a:srgbClr val="000000">
                    <a:alpha val="43137"/>
                  </a:srgbClr>
                </a:outerShdw>
              </a:effectLst>
            </a:endParaRPr>
          </a:p>
          <a:p>
            <a:pPr algn="ctr"/>
            <a:r>
              <a:rPr lang="en-US" sz="2400" b="1" dirty="0" smtClean="0">
                <a:effectLst>
                  <a:outerShdw blurRad="38100" dist="38100" dir="2700000" algn="tl">
                    <a:srgbClr val="000000">
                      <a:alpha val="43137"/>
                    </a:srgbClr>
                  </a:outerShdw>
                </a:effectLst>
              </a:rPr>
              <a:t>Upper Mantle</a:t>
            </a:r>
          </a:p>
          <a:p>
            <a:pPr algn="ctr"/>
            <a:endParaRPr lang="en-US" sz="1400" b="1" dirty="0" smtClean="0">
              <a:effectLst>
                <a:outerShdw blurRad="38100" dist="38100" dir="2700000" algn="tl">
                  <a:srgbClr val="000000">
                    <a:alpha val="43137"/>
                  </a:srgbClr>
                </a:outerShdw>
              </a:effectLst>
            </a:endParaRPr>
          </a:p>
          <a:p>
            <a:pPr algn="ctr"/>
            <a:endParaRPr lang="en-US" sz="1400" b="1" dirty="0" smtClean="0">
              <a:effectLst>
                <a:outerShdw blurRad="38100" dist="38100" dir="2700000" algn="tl">
                  <a:srgbClr val="000000">
                    <a:alpha val="43137"/>
                  </a:srgbClr>
                </a:outerShdw>
              </a:effectLst>
            </a:endParaRPr>
          </a:p>
          <a:p>
            <a:pPr algn="ctr"/>
            <a:endParaRPr lang="en-US" sz="1400" b="1" dirty="0" smtClean="0">
              <a:effectLst>
                <a:outerShdw blurRad="38100" dist="38100" dir="2700000" algn="tl">
                  <a:srgbClr val="000000">
                    <a:alpha val="43137"/>
                  </a:srgbClr>
                </a:outerShdw>
              </a:effectLst>
            </a:endParaRPr>
          </a:p>
          <a:p>
            <a:pPr algn="ctr"/>
            <a:endParaRPr lang="en-US" sz="2400" b="1" dirty="0" smtClean="0">
              <a:effectLst>
                <a:outerShdw blurRad="38100" dist="38100" dir="2700000" algn="tl">
                  <a:srgbClr val="000000">
                    <a:alpha val="43137"/>
                  </a:srgbClr>
                </a:outerShdw>
              </a:effectLst>
            </a:endParaRPr>
          </a:p>
          <a:p>
            <a:pPr algn="ctr"/>
            <a:r>
              <a:rPr lang="en-US" sz="2400" b="1" dirty="0" smtClean="0">
                <a:effectLst>
                  <a:outerShdw blurRad="38100" dist="38100" dir="2700000" algn="tl">
                    <a:srgbClr val="000000">
                      <a:alpha val="43137"/>
                    </a:srgbClr>
                  </a:outerShdw>
                </a:effectLst>
              </a:rPr>
              <a:t>Lower Mantle</a:t>
            </a:r>
          </a:p>
          <a:p>
            <a:pPr algn="ctr"/>
            <a:endParaRPr lang="en-US" sz="1000" b="1" dirty="0" smtClean="0">
              <a:effectLst>
                <a:outerShdw blurRad="38100" dist="38100" dir="2700000" algn="tl">
                  <a:srgbClr val="000000">
                    <a:alpha val="43137"/>
                  </a:srgbClr>
                </a:outerShdw>
              </a:effectLst>
            </a:endParaRPr>
          </a:p>
          <a:p>
            <a:pPr algn="ctr"/>
            <a:endParaRPr lang="en-US" sz="1000" b="1" dirty="0" smtClean="0">
              <a:effectLst>
                <a:outerShdw blurRad="38100" dist="38100" dir="2700000" algn="tl">
                  <a:srgbClr val="000000">
                    <a:alpha val="43137"/>
                  </a:srgbClr>
                </a:outerShdw>
              </a:effectLst>
            </a:endParaRPr>
          </a:p>
          <a:p>
            <a:pPr algn="ctr"/>
            <a:endParaRPr lang="en-US" sz="1000" b="1" dirty="0" smtClean="0">
              <a:effectLst>
                <a:outerShdw blurRad="38100" dist="38100" dir="2700000" algn="tl">
                  <a:srgbClr val="000000">
                    <a:alpha val="43137"/>
                  </a:srgbClr>
                </a:outerShdw>
              </a:effectLst>
            </a:endParaRPr>
          </a:p>
          <a:p>
            <a:pPr algn="ctr"/>
            <a:endParaRPr lang="en-US" sz="2400" b="1" dirty="0" smtClean="0">
              <a:effectLst>
                <a:outerShdw blurRad="38100" dist="38100" dir="2700000" algn="tl">
                  <a:srgbClr val="000000">
                    <a:alpha val="43137"/>
                  </a:srgbClr>
                </a:outerShdw>
              </a:effectLst>
            </a:endParaRPr>
          </a:p>
          <a:p>
            <a:pPr algn="ctr"/>
            <a:r>
              <a:rPr lang="en-US" sz="2400" b="1" dirty="0" smtClean="0">
                <a:effectLst>
                  <a:outerShdw blurRad="38100" dist="38100" dir="2700000" algn="tl">
                    <a:srgbClr val="000000">
                      <a:alpha val="43137"/>
                    </a:srgbClr>
                  </a:outerShdw>
                </a:effectLst>
              </a:rPr>
              <a:t>Core</a:t>
            </a:r>
            <a:endParaRPr lang="en-US" sz="24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10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nodeType="clickEffect">
                                  <p:stCondLst>
                                    <p:cond delay="0"/>
                                  </p:stCondLst>
                                  <p:childTnLst>
                                    <p:set>
                                      <p:cBhvr>
                                        <p:cTn id="19" dur="1" fill="hold">
                                          <p:stCondLst>
                                            <p:cond delay="0"/>
                                          </p:stCondLst>
                                        </p:cTn>
                                        <p:tgtEl>
                                          <p:spTgt spid="8"/>
                                        </p:tgtEl>
                                        <p:attrNameLst>
                                          <p:attrName>style.visibility</p:attrName>
                                        </p:attrNameLst>
                                      </p:cBhvr>
                                      <p:to>
                                        <p:strVal val="hidden"/>
                                      </p:to>
                                    </p:set>
                                  </p:childTnLst>
                                </p:cTn>
                              </p:par>
                              <p:par>
                                <p:cTn id="20" presetID="22" presetClass="entr" presetSubtype="8"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1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1"/>
                                        </p:tgtEl>
                                        <p:attrNameLst>
                                          <p:attrName>style.visibility</p:attrName>
                                        </p:attrNameLst>
                                      </p:cBhvr>
                                      <p:to>
                                        <p:strVal val="hidden"/>
                                      </p:to>
                                    </p:set>
                                  </p:childTnLst>
                                </p:cTn>
                              </p:par>
                              <p:par>
                                <p:cTn id="27" presetID="22" presetClass="entr" presetSubtype="8"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943921"/>
            <a:ext cx="9144000" cy="1015663"/>
          </a:xfrm>
          <a:prstGeom prst="rect">
            <a:avLst/>
          </a:prstGeom>
          <a:noFill/>
        </p:spPr>
        <p:txBody>
          <a:bodyPr wrap="square" rtlCol="0">
            <a:spAutoFit/>
          </a:bodyPr>
          <a:lstStyle/>
          <a:p>
            <a:pPr algn="ctr"/>
            <a:r>
              <a:rPr lang="en-US" sz="6000" b="1" dirty="0" smtClean="0"/>
              <a:t>GEOLOGY &amp; TRAVEL</a:t>
            </a:r>
            <a:endParaRPr lang="en-US" sz="60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0" y="0"/>
            <a:ext cx="7818782" cy="1200329"/>
          </a:xfrm>
          <a:prstGeom prst="rect">
            <a:avLst/>
          </a:prstGeom>
          <a:solidFill>
            <a:schemeClr val="bg1"/>
          </a:solidFill>
        </p:spPr>
        <p:txBody>
          <a:bodyPr wrap="square" rtlCol="0">
            <a:spAutoFit/>
          </a:bodyPr>
          <a:lstStyle/>
          <a:p>
            <a:pPr algn="ctr"/>
            <a:r>
              <a:rPr lang="en-US" sz="3600" b="1" dirty="0" smtClean="0"/>
              <a:t>Mantle Heat Convection Model </a:t>
            </a:r>
          </a:p>
          <a:p>
            <a:pPr algn="ctr"/>
            <a:r>
              <a:rPr lang="en-US" sz="3600" b="1" dirty="0" smtClean="0"/>
              <a:t>with Plate Subduction</a:t>
            </a:r>
            <a:endParaRPr lang="en-US" sz="3600" b="1" dirty="0"/>
          </a:p>
        </p:txBody>
      </p:sp>
      <p:sp>
        <p:nvSpPr>
          <p:cNvPr id="4" name="TextBox 3"/>
          <p:cNvSpPr txBox="1"/>
          <p:nvPr/>
        </p:nvSpPr>
        <p:spPr>
          <a:xfrm>
            <a:off x="3379307" y="1593024"/>
            <a:ext cx="914398" cy="461665"/>
          </a:xfrm>
          <a:prstGeom prst="rect">
            <a:avLst/>
          </a:prstGeom>
          <a:solidFill>
            <a:schemeClr val="bg1"/>
          </a:solidFill>
        </p:spPr>
        <p:txBody>
          <a:bodyPr wrap="square" rtlCol="0">
            <a:spAutoFit/>
          </a:bodyPr>
          <a:lstStyle/>
          <a:p>
            <a:pPr algn="ctr"/>
            <a:r>
              <a:rPr lang="en-US" sz="2400" b="1" dirty="0" smtClean="0">
                <a:effectLst>
                  <a:outerShdw blurRad="38100" dist="38100" dir="2700000" algn="tl">
                    <a:srgbClr val="000000">
                      <a:alpha val="43137"/>
                    </a:srgbClr>
                  </a:outerShdw>
                </a:effectLst>
              </a:rPr>
              <a:t>Crust</a:t>
            </a:r>
          </a:p>
        </p:txBody>
      </p:sp>
      <p:sp>
        <p:nvSpPr>
          <p:cNvPr id="5" name="Rectangle 4"/>
          <p:cNvSpPr/>
          <p:nvPr/>
        </p:nvSpPr>
        <p:spPr>
          <a:xfrm>
            <a:off x="3260035" y="2498384"/>
            <a:ext cx="1113183" cy="461665"/>
          </a:xfrm>
          <a:prstGeom prst="rect">
            <a:avLst/>
          </a:prstGeom>
          <a:solidFill>
            <a:schemeClr val="bg1"/>
          </a:solidFill>
        </p:spPr>
        <p:txBody>
          <a:bodyPr wrap="square">
            <a:spAutoFit/>
          </a:bodyPr>
          <a:lstStyle/>
          <a:p>
            <a:pPr algn="ctr"/>
            <a:r>
              <a:rPr lang="en-US" sz="2400" b="1" dirty="0" smtClean="0">
                <a:effectLst>
                  <a:outerShdw blurRad="38100" dist="38100" dir="2700000" algn="tl">
                    <a:srgbClr val="000000">
                      <a:alpha val="43137"/>
                    </a:srgbClr>
                  </a:outerShdw>
                </a:effectLst>
              </a:rPr>
              <a:t>Mantle</a:t>
            </a:r>
          </a:p>
        </p:txBody>
      </p:sp>
      <p:sp>
        <p:nvSpPr>
          <p:cNvPr id="6" name="Rectangle 5"/>
          <p:cNvSpPr/>
          <p:nvPr/>
        </p:nvSpPr>
        <p:spPr>
          <a:xfrm>
            <a:off x="3405809" y="3657301"/>
            <a:ext cx="874643" cy="461665"/>
          </a:xfrm>
          <a:prstGeom prst="rect">
            <a:avLst/>
          </a:prstGeom>
          <a:solidFill>
            <a:schemeClr val="bg1"/>
          </a:solidFill>
        </p:spPr>
        <p:txBody>
          <a:bodyPr wrap="square">
            <a:spAutoFit/>
          </a:bodyPr>
          <a:lstStyle/>
          <a:p>
            <a:pPr algn="ctr"/>
            <a:r>
              <a:rPr lang="en-US" sz="2400" b="1" dirty="0" smtClean="0">
                <a:effectLst>
                  <a:outerShdw blurRad="38100" dist="38100" dir="2700000" algn="tl">
                    <a:srgbClr val="000000">
                      <a:alpha val="43137"/>
                    </a:srgbClr>
                  </a:outerShdw>
                </a:effectLst>
              </a:rPr>
              <a:t>Core</a:t>
            </a:r>
            <a:endParaRPr lang="en-US" sz="2400" b="1" dirty="0">
              <a:effectLst>
                <a:outerShdw blurRad="38100" dist="38100" dir="2700000" algn="tl">
                  <a:srgbClr val="000000">
                    <a:alpha val="43137"/>
                  </a:srgbClr>
                </a:outerShdw>
              </a:effectLst>
            </a:endParaRPr>
          </a:p>
        </p:txBody>
      </p:sp>
      <p:grpSp>
        <p:nvGrpSpPr>
          <p:cNvPr id="11" name="Group 10"/>
          <p:cNvGrpSpPr/>
          <p:nvPr/>
        </p:nvGrpSpPr>
        <p:grpSpPr>
          <a:xfrm>
            <a:off x="4572000" y="2716697"/>
            <a:ext cx="2935357" cy="527626"/>
            <a:chOff x="4572000" y="2716697"/>
            <a:chExt cx="2935357" cy="527626"/>
          </a:xfrm>
        </p:grpSpPr>
        <p:sp>
          <p:nvSpPr>
            <p:cNvPr id="8" name="Rectangle 7"/>
            <p:cNvSpPr/>
            <p:nvPr/>
          </p:nvSpPr>
          <p:spPr>
            <a:xfrm>
              <a:off x="5161722" y="2782658"/>
              <a:ext cx="2345635" cy="461665"/>
            </a:xfrm>
            <a:prstGeom prst="rect">
              <a:avLst/>
            </a:prstGeom>
            <a:solidFill>
              <a:schemeClr val="tx1"/>
            </a:solidFill>
          </p:spPr>
          <p:txBody>
            <a:bodyPr wrap="square">
              <a:spAutoFit/>
            </a:bodyPr>
            <a:lstStyle/>
            <a:p>
              <a:pPr algn="ctr"/>
              <a:r>
                <a:rPr lang="en-US" sz="2400" b="1" dirty="0" smtClean="0">
                  <a:solidFill>
                    <a:srgbClr val="FF0000"/>
                  </a:solidFill>
                  <a:effectLst>
                    <a:outerShdw blurRad="38100" dist="38100" dir="2700000" algn="tl">
                      <a:srgbClr val="000000">
                        <a:alpha val="43137"/>
                      </a:srgbClr>
                    </a:outerShdw>
                  </a:effectLst>
                </a:rPr>
                <a:t>Heat Circulation</a:t>
              </a:r>
              <a:endParaRPr lang="en-US" sz="2400" b="1" dirty="0">
                <a:solidFill>
                  <a:srgbClr val="FF0000"/>
                </a:solidFill>
                <a:effectLst>
                  <a:outerShdw blurRad="38100" dist="38100" dir="2700000" algn="tl">
                    <a:srgbClr val="000000">
                      <a:alpha val="43137"/>
                    </a:srgbClr>
                  </a:outerShdw>
                </a:effectLst>
              </a:endParaRPr>
            </a:p>
          </p:txBody>
        </p:sp>
        <p:cxnSp>
          <p:nvCxnSpPr>
            <p:cNvPr id="10" name="Straight Arrow Connector 9"/>
            <p:cNvCxnSpPr>
              <a:stCxn id="8" idx="1"/>
            </p:cNvCxnSpPr>
            <p:nvPr/>
          </p:nvCxnSpPr>
          <p:spPr>
            <a:xfrm rot="10800000">
              <a:off x="4572000" y="2716697"/>
              <a:ext cx="589722" cy="296795"/>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2" name="Rectangle 11"/>
          <p:cNvSpPr/>
          <p:nvPr/>
        </p:nvSpPr>
        <p:spPr>
          <a:xfrm>
            <a:off x="4890058" y="5293429"/>
            <a:ext cx="2865528" cy="769441"/>
          </a:xfrm>
          <a:prstGeom prst="rect">
            <a:avLst/>
          </a:prstGeom>
        </p:spPr>
        <p:txBody>
          <a:bodyPr wrap="none">
            <a:spAutoFit/>
          </a:bodyPr>
          <a:lstStyle/>
          <a:p>
            <a:pPr marL="52388" indent="239713"/>
            <a:r>
              <a:rPr lang="en-US" sz="4400" b="1" dirty="0" smtClean="0">
                <a:effectLst>
                  <a:outerShdw blurRad="38100" dist="38100" dir="2700000" algn="tl">
                    <a:srgbClr val="000000">
                      <a:alpha val="43137"/>
                    </a:srgbClr>
                  </a:outerShdw>
                </a:effectLst>
              </a:rPr>
              <a:t> </a:t>
            </a:r>
            <a:r>
              <a:rPr lang="en-US" sz="4400" b="1" dirty="0" smtClean="0">
                <a:effectLst>
                  <a:outerShdw blurRad="38100" dist="38100" dir="2700000" algn="tl">
                    <a:srgbClr val="000000">
                      <a:alpha val="43137"/>
                    </a:srgbClr>
                  </a:outerShdw>
                </a:effectLst>
                <a:hlinkClick r:id="rId4" action="ppaction://hlinkfile"/>
              </a:rPr>
              <a:t>See video</a:t>
            </a:r>
            <a:endParaRPr lang="en-US" sz="4400" b="1" dirty="0">
              <a:effectLst>
                <a:outerShdw blurRad="38100" dist="38100" dir="2700000" algn="tl">
                  <a:srgbClr val="000000">
                    <a:alpha val="43137"/>
                  </a:srgbClr>
                </a:outerShdw>
              </a:effectLst>
            </a:endParaRPr>
          </a:p>
        </p:txBody>
      </p:sp>
      <p:grpSp>
        <p:nvGrpSpPr>
          <p:cNvPr id="14" name="Group 13"/>
          <p:cNvGrpSpPr/>
          <p:nvPr/>
        </p:nvGrpSpPr>
        <p:grpSpPr>
          <a:xfrm>
            <a:off x="212035" y="1980901"/>
            <a:ext cx="2623930" cy="749048"/>
            <a:chOff x="212035" y="1980901"/>
            <a:chExt cx="2623930" cy="749048"/>
          </a:xfrm>
        </p:grpSpPr>
        <p:sp>
          <p:nvSpPr>
            <p:cNvPr id="7" name="Rectangle 6"/>
            <p:cNvSpPr/>
            <p:nvPr/>
          </p:nvSpPr>
          <p:spPr>
            <a:xfrm>
              <a:off x="212035" y="1980901"/>
              <a:ext cx="2345635" cy="461665"/>
            </a:xfrm>
            <a:prstGeom prst="rect">
              <a:avLst/>
            </a:prstGeom>
            <a:solidFill>
              <a:schemeClr val="tx1"/>
            </a:solidFill>
          </p:spPr>
          <p:txBody>
            <a:bodyPr wrap="square">
              <a:spAutoFit/>
            </a:bodyPr>
            <a:lstStyle/>
            <a:p>
              <a:pPr algn="ctr"/>
              <a:r>
                <a:rPr lang="en-US" sz="2400" b="1" dirty="0" smtClean="0">
                  <a:solidFill>
                    <a:schemeClr val="bg1"/>
                  </a:solidFill>
                  <a:effectLst>
                    <a:outerShdw blurRad="38100" dist="38100" dir="2700000" algn="tl">
                      <a:srgbClr val="000000">
                        <a:alpha val="43137"/>
                      </a:srgbClr>
                    </a:outerShdw>
                  </a:effectLst>
                </a:rPr>
                <a:t>Subduction Zone</a:t>
              </a:r>
              <a:endParaRPr lang="en-US" sz="2400" b="1" dirty="0">
                <a:solidFill>
                  <a:schemeClr val="bg1"/>
                </a:solidFill>
                <a:effectLst>
                  <a:outerShdw blurRad="38100" dist="38100" dir="2700000" algn="tl">
                    <a:srgbClr val="000000">
                      <a:alpha val="43137"/>
                    </a:srgbClr>
                  </a:outerShdw>
                </a:effectLst>
              </a:endParaRPr>
            </a:p>
          </p:txBody>
        </p:sp>
        <p:sp>
          <p:nvSpPr>
            <p:cNvPr id="13" name="Oval 12"/>
            <p:cNvSpPr/>
            <p:nvPr/>
          </p:nvSpPr>
          <p:spPr>
            <a:xfrm>
              <a:off x="2478156" y="2279375"/>
              <a:ext cx="357809" cy="45057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10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1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P spid="5" grpId="0" animBg="1"/>
      <p:bldP spid="6" grpId="0" animBg="1"/>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print"/>
          <a:srcRect/>
          <a:stretch>
            <a:fillRect/>
          </a:stretch>
        </p:blipFill>
        <p:spPr bwMode="auto">
          <a:xfrm>
            <a:off x="264047" y="0"/>
            <a:ext cx="4587245" cy="6858000"/>
          </a:xfrm>
          <a:prstGeom prst="rect">
            <a:avLst/>
          </a:prstGeom>
          <a:noFill/>
          <a:ln w="9525">
            <a:noFill/>
            <a:miter lim="800000"/>
            <a:headEnd/>
            <a:tailEnd/>
          </a:ln>
          <a:effectLst>
            <a:outerShdw blurRad="50800" dist="38100" dir="2700000" algn="tl" rotWithShape="0">
              <a:schemeClr val="tx1"/>
            </a:outerShdw>
          </a:effectLst>
        </p:spPr>
      </p:pic>
      <p:cxnSp>
        <p:nvCxnSpPr>
          <p:cNvPr id="3" name="Straight Arrow Connector 2"/>
          <p:cNvCxnSpPr/>
          <p:nvPr/>
        </p:nvCxnSpPr>
        <p:spPr>
          <a:xfrm>
            <a:off x="2014331" y="2703443"/>
            <a:ext cx="1020417" cy="30480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rot="10800000">
            <a:off x="1007166" y="2173357"/>
            <a:ext cx="934278" cy="45720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Freeform 8"/>
          <p:cNvSpPr/>
          <p:nvPr/>
        </p:nvSpPr>
        <p:spPr>
          <a:xfrm>
            <a:off x="1800753" y="13252"/>
            <a:ext cx="1843595" cy="6457910"/>
          </a:xfrm>
          <a:custGeom>
            <a:avLst/>
            <a:gdLst>
              <a:gd name="connsiteX0" fmla="*/ 1247247 w 1843595"/>
              <a:gd name="connsiteY0" fmla="*/ 0 h 6457910"/>
              <a:gd name="connsiteX1" fmla="*/ 1207491 w 1843595"/>
              <a:gd name="connsiteY1" fmla="*/ 13252 h 6457910"/>
              <a:gd name="connsiteX2" fmla="*/ 1194239 w 1843595"/>
              <a:gd name="connsiteY2" fmla="*/ 53009 h 6457910"/>
              <a:gd name="connsiteX3" fmla="*/ 1207491 w 1843595"/>
              <a:gd name="connsiteY3" fmla="*/ 172278 h 6457910"/>
              <a:gd name="connsiteX4" fmla="*/ 1194239 w 1843595"/>
              <a:gd name="connsiteY4" fmla="*/ 225287 h 6457910"/>
              <a:gd name="connsiteX5" fmla="*/ 1167734 w 1843595"/>
              <a:gd name="connsiteY5" fmla="*/ 251791 h 6457910"/>
              <a:gd name="connsiteX6" fmla="*/ 1141230 w 1843595"/>
              <a:gd name="connsiteY6" fmla="*/ 331305 h 6457910"/>
              <a:gd name="connsiteX7" fmla="*/ 1127978 w 1843595"/>
              <a:gd name="connsiteY7" fmla="*/ 371061 h 6457910"/>
              <a:gd name="connsiteX8" fmla="*/ 1101474 w 1843595"/>
              <a:gd name="connsiteY8" fmla="*/ 410818 h 6457910"/>
              <a:gd name="connsiteX9" fmla="*/ 1074969 w 1843595"/>
              <a:gd name="connsiteY9" fmla="*/ 437322 h 6457910"/>
              <a:gd name="connsiteX10" fmla="*/ 1035213 w 1843595"/>
              <a:gd name="connsiteY10" fmla="*/ 450574 h 6457910"/>
              <a:gd name="connsiteX11" fmla="*/ 968952 w 1843595"/>
              <a:gd name="connsiteY11" fmla="*/ 569844 h 6457910"/>
              <a:gd name="connsiteX12" fmla="*/ 942447 w 1843595"/>
              <a:gd name="connsiteY12" fmla="*/ 596348 h 6457910"/>
              <a:gd name="connsiteX13" fmla="*/ 915943 w 1843595"/>
              <a:gd name="connsiteY13" fmla="*/ 636105 h 6457910"/>
              <a:gd name="connsiteX14" fmla="*/ 836430 w 1843595"/>
              <a:gd name="connsiteY14" fmla="*/ 715618 h 6457910"/>
              <a:gd name="connsiteX15" fmla="*/ 809926 w 1843595"/>
              <a:gd name="connsiteY15" fmla="*/ 755374 h 6457910"/>
              <a:gd name="connsiteX16" fmla="*/ 756917 w 1843595"/>
              <a:gd name="connsiteY16" fmla="*/ 808383 h 6457910"/>
              <a:gd name="connsiteX17" fmla="*/ 717160 w 1843595"/>
              <a:gd name="connsiteY17" fmla="*/ 887896 h 6457910"/>
              <a:gd name="connsiteX18" fmla="*/ 637647 w 1843595"/>
              <a:gd name="connsiteY18" fmla="*/ 980661 h 6457910"/>
              <a:gd name="connsiteX19" fmla="*/ 597891 w 1843595"/>
              <a:gd name="connsiteY19" fmla="*/ 1007165 h 6457910"/>
              <a:gd name="connsiteX20" fmla="*/ 584639 w 1843595"/>
              <a:gd name="connsiteY20" fmla="*/ 1046922 h 6457910"/>
              <a:gd name="connsiteX21" fmla="*/ 531630 w 1843595"/>
              <a:gd name="connsiteY21" fmla="*/ 1113183 h 6457910"/>
              <a:gd name="connsiteX22" fmla="*/ 505126 w 1843595"/>
              <a:gd name="connsiteY22" fmla="*/ 1192696 h 6457910"/>
              <a:gd name="connsiteX23" fmla="*/ 491874 w 1843595"/>
              <a:gd name="connsiteY23" fmla="*/ 1232452 h 6457910"/>
              <a:gd name="connsiteX24" fmla="*/ 478621 w 1843595"/>
              <a:gd name="connsiteY24" fmla="*/ 1272209 h 6457910"/>
              <a:gd name="connsiteX25" fmla="*/ 597891 w 1843595"/>
              <a:gd name="connsiteY25" fmla="*/ 1338470 h 6457910"/>
              <a:gd name="connsiteX26" fmla="*/ 637647 w 1843595"/>
              <a:gd name="connsiteY26" fmla="*/ 1364974 h 6457910"/>
              <a:gd name="connsiteX27" fmla="*/ 690656 w 1843595"/>
              <a:gd name="connsiteY27" fmla="*/ 1417983 h 6457910"/>
              <a:gd name="connsiteX28" fmla="*/ 730413 w 1843595"/>
              <a:gd name="connsiteY28" fmla="*/ 1431235 h 6457910"/>
              <a:gd name="connsiteX29" fmla="*/ 770169 w 1843595"/>
              <a:gd name="connsiteY29" fmla="*/ 1470991 h 6457910"/>
              <a:gd name="connsiteX30" fmla="*/ 796674 w 1843595"/>
              <a:gd name="connsiteY30" fmla="*/ 1643270 h 6457910"/>
              <a:gd name="connsiteX31" fmla="*/ 823178 w 1843595"/>
              <a:gd name="connsiteY31" fmla="*/ 1722783 h 6457910"/>
              <a:gd name="connsiteX32" fmla="*/ 809926 w 1843595"/>
              <a:gd name="connsiteY32" fmla="*/ 1789044 h 6457910"/>
              <a:gd name="connsiteX33" fmla="*/ 796674 w 1843595"/>
              <a:gd name="connsiteY33" fmla="*/ 1868557 h 6457910"/>
              <a:gd name="connsiteX34" fmla="*/ 783421 w 1843595"/>
              <a:gd name="connsiteY34" fmla="*/ 1908313 h 6457910"/>
              <a:gd name="connsiteX35" fmla="*/ 770169 w 1843595"/>
              <a:gd name="connsiteY35" fmla="*/ 2093844 h 6457910"/>
              <a:gd name="connsiteX36" fmla="*/ 743665 w 1843595"/>
              <a:gd name="connsiteY36" fmla="*/ 2173357 h 6457910"/>
              <a:gd name="connsiteX37" fmla="*/ 717160 w 1843595"/>
              <a:gd name="connsiteY37" fmla="*/ 2199861 h 6457910"/>
              <a:gd name="connsiteX38" fmla="*/ 650900 w 1843595"/>
              <a:gd name="connsiteY38" fmla="*/ 2252870 h 6457910"/>
              <a:gd name="connsiteX39" fmla="*/ 584639 w 1843595"/>
              <a:gd name="connsiteY39" fmla="*/ 2305878 h 6457910"/>
              <a:gd name="connsiteX40" fmla="*/ 518378 w 1843595"/>
              <a:gd name="connsiteY40" fmla="*/ 2358887 h 6457910"/>
              <a:gd name="connsiteX41" fmla="*/ 491874 w 1843595"/>
              <a:gd name="connsiteY41" fmla="*/ 2398644 h 6457910"/>
              <a:gd name="connsiteX42" fmla="*/ 478621 w 1843595"/>
              <a:gd name="connsiteY42" fmla="*/ 2438400 h 6457910"/>
              <a:gd name="connsiteX43" fmla="*/ 425613 w 1843595"/>
              <a:gd name="connsiteY43" fmla="*/ 2451652 h 6457910"/>
              <a:gd name="connsiteX44" fmla="*/ 385856 w 1843595"/>
              <a:gd name="connsiteY44" fmla="*/ 2478157 h 6457910"/>
              <a:gd name="connsiteX45" fmla="*/ 346100 w 1843595"/>
              <a:gd name="connsiteY45" fmla="*/ 2517913 h 6457910"/>
              <a:gd name="connsiteX46" fmla="*/ 306343 w 1843595"/>
              <a:gd name="connsiteY46" fmla="*/ 2531165 h 6457910"/>
              <a:gd name="connsiteX47" fmla="*/ 213578 w 1843595"/>
              <a:gd name="connsiteY47" fmla="*/ 2610678 h 6457910"/>
              <a:gd name="connsiteX48" fmla="*/ 173821 w 1843595"/>
              <a:gd name="connsiteY48" fmla="*/ 2623931 h 6457910"/>
              <a:gd name="connsiteX49" fmla="*/ 160569 w 1843595"/>
              <a:gd name="connsiteY49" fmla="*/ 2663687 h 6457910"/>
              <a:gd name="connsiteX50" fmla="*/ 134065 w 1843595"/>
              <a:gd name="connsiteY50" fmla="*/ 2703444 h 6457910"/>
              <a:gd name="connsiteX51" fmla="*/ 120813 w 1843595"/>
              <a:gd name="connsiteY51" fmla="*/ 2756452 h 6457910"/>
              <a:gd name="connsiteX52" fmla="*/ 94308 w 1843595"/>
              <a:gd name="connsiteY52" fmla="*/ 2782957 h 6457910"/>
              <a:gd name="connsiteX53" fmla="*/ 67804 w 1843595"/>
              <a:gd name="connsiteY53" fmla="*/ 2822713 h 6457910"/>
              <a:gd name="connsiteX54" fmla="*/ 54552 w 1843595"/>
              <a:gd name="connsiteY54" fmla="*/ 2888974 h 6457910"/>
              <a:gd name="connsiteX55" fmla="*/ 28047 w 1843595"/>
              <a:gd name="connsiteY55" fmla="*/ 2968487 h 6457910"/>
              <a:gd name="connsiteX56" fmla="*/ 14795 w 1843595"/>
              <a:gd name="connsiteY56" fmla="*/ 3061252 h 6457910"/>
              <a:gd name="connsiteX57" fmla="*/ 1543 w 1843595"/>
              <a:gd name="connsiteY57" fmla="*/ 3101009 h 6457910"/>
              <a:gd name="connsiteX58" fmla="*/ 54552 w 1843595"/>
              <a:gd name="connsiteY58" fmla="*/ 3207026 h 6457910"/>
              <a:gd name="connsiteX59" fmla="*/ 81056 w 1843595"/>
              <a:gd name="connsiteY59" fmla="*/ 3286539 h 6457910"/>
              <a:gd name="connsiteX60" fmla="*/ 134065 w 1843595"/>
              <a:gd name="connsiteY60" fmla="*/ 3339548 h 6457910"/>
              <a:gd name="connsiteX61" fmla="*/ 200326 w 1843595"/>
              <a:gd name="connsiteY61" fmla="*/ 3405809 h 6457910"/>
              <a:gd name="connsiteX62" fmla="*/ 253334 w 1843595"/>
              <a:gd name="connsiteY62" fmla="*/ 3419061 h 6457910"/>
              <a:gd name="connsiteX63" fmla="*/ 293091 w 1843595"/>
              <a:gd name="connsiteY63" fmla="*/ 3498574 h 6457910"/>
              <a:gd name="connsiteX64" fmla="*/ 359352 w 1843595"/>
              <a:gd name="connsiteY64" fmla="*/ 3578087 h 6457910"/>
              <a:gd name="connsiteX65" fmla="*/ 544882 w 1843595"/>
              <a:gd name="connsiteY65" fmla="*/ 3631096 h 6457910"/>
              <a:gd name="connsiteX66" fmla="*/ 624395 w 1843595"/>
              <a:gd name="connsiteY66" fmla="*/ 3684105 h 6457910"/>
              <a:gd name="connsiteX67" fmla="*/ 664152 w 1843595"/>
              <a:gd name="connsiteY67" fmla="*/ 3710609 h 6457910"/>
              <a:gd name="connsiteX68" fmla="*/ 717160 w 1843595"/>
              <a:gd name="connsiteY68" fmla="*/ 3776870 h 6457910"/>
              <a:gd name="connsiteX69" fmla="*/ 796674 w 1843595"/>
              <a:gd name="connsiteY69" fmla="*/ 3790122 h 6457910"/>
              <a:gd name="connsiteX70" fmla="*/ 836430 w 1843595"/>
              <a:gd name="connsiteY70" fmla="*/ 3803374 h 6457910"/>
              <a:gd name="connsiteX71" fmla="*/ 982204 w 1843595"/>
              <a:gd name="connsiteY71" fmla="*/ 3829878 h 6457910"/>
              <a:gd name="connsiteX72" fmla="*/ 1061717 w 1843595"/>
              <a:gd name="connsiteY72" fmla="*/ 3856383 h 6457910"/>
              <a:gd name="connsiteX73" fmla="*/ 1127978 w 1843595"/>
              <a:gd name="connsiteY73" fmla="*/ 3843131 h 6457910"/>
              <a:gd name="connsiteX74" fmla="*/ 1313508 w 1843595"/>
              <a:gd name="connsiteY74" fmla="*/ 3869635 h 6457910"/>
              <a:gd name="connsiteX75" fmla="*/ 1340013 w 1843595"/>
              <a:gd name="connsiteY75" fmla="*/ 3896139 h 6457910"/>
              <a:gd name="connsiteX76" fmla="*/ 1379769 w 1843595"/>
              <a:gd name="connsiteY76" fmla="*/ 3909391 h 6457910"/>
              <a:gd name="connsiteX77" fmla="*/ 1406274 w 1843595"/>
              <a:gd name="connsiteY77" fmla="*/ 3988905 h 6457910"/>
              <a:gd name="connsiteX78" fmla="*/ 1419526 w 1843595"/>
              <a:gd name="connsiteY78" fmla="*/ 4028661 h 6457910"/>
              <a:gd name="connsiteX79" fmla="*/ 1432778 w 1843595"/>
              <a:gd name="connsiteY79" fmla="*/ 4068418 h 6457910"/>
              <a:gd name="connsiteX80" fmla="*/ 1419526 w 1843595"/>
              <a:gd name="connsiteY80" fmla="*/ 4147931 h 6457910"/>
              <a:gd name="connsiteX81" fmla="*/ 1393021 w 1843595"/>
              <a:gd name="connsiteY81" fmla="*/ 4174435 h 6457910"/>
              <a:gd name="connsiteX82" fmla="*/ 1379769 w 1843595"/>
              <a:gd name="connsiteY82" fmla="*/ 4214191 h 6457910"/>
              <a:gd name="connsiteX83" fmla="*/ 1393021 w 1843595"/>
              <a:gd name="connsiteY83" fmla="*/ 4306957 h 6457910"/>
              <a:gd name="connsiteX84" fmla="*/ 1366517 w 1843595"/>
              <a:gd name="connsiteY84" fmla="*/ 4386470 h 6457910"/>
              <a:gd name="connsiteX85" fmla="*/ 1353265 w 1843595"/>
              <a:gd name="connsiteY85" fmla="*/ 4426226 h 6457910"/>
              <a:gd name="connsiteX86" fmla="*/ 1366517 w 1843595"/>
              <a:gd name="connsiteY86" fmla="*/ 4465983 h 6457910"/>
              <a:gd name="connsiteX87" fmla="*/ 1393021 w 1843595"/>
              <a:gd name="connsiteY87" fmla="*/ 4611757 h 6457910"/>
              <a:gd name="connsiteX88" fmla="*/ 1379769 w 1843595"/>
              <a:gd name="connsiteY88" fmla="*/ 4664765 h 6457910"/>
              <a:gd name="connsiteX89" fmla="*/ 1366517 w 1843595"/>
              <a:gd name="connsiteY89" fmla="*/ 4625009 h 6457910"/>
              <a:gd name="connsiteX90" fmla="*/ 1353265 w 1843595"/>
              <a:gd name="connsiteY90" fmla="*/ 4545496 h 6457910"/>
              <a:gd name="connsiteX91" fmla="*/ 1366517 w 1843595"/>
              <a:gd name="connsiteY91" fmla="*/ 4505739 h 6457910"/>
              <a:gd name="connsiteX92" fmla="*/ 1353265 w 1843595"/>
              <a:gd name="connsiteY92" fmla="*/ 4465983 h 6457910"/>
              <a:gd name="connsiteX93" fmla="*/ 1340013 w 1843595"/>
              <a:gd name="connsiteY93" fmla="*/ 4518991 h 6457910"/>
              <a:gd name="connsiteX94" fmla="*/ 1313508 w 1843595"/>
              <a:gd name="connsiteY94" fmla="*/ 4545496 h 6457910"/>
              <a:gd name="connsiteX95" fmla="*/ 1353265 w 1843595"/>
              <a:gd name="connsiteY95" fmla="*/ 4558748 h 6457910"/>
              <a:gd name="connsiteX96" fmla="*/ 1406274 w 1843595"/>
              <a:gd name="connsiteY96" fmla="*/ 4572000 h 6457910"/>
              <a:gd name="connsiteX97" fmla="*/ 1432778 w 1843595"/>
              <a:gd name="connsiteY97" fmla="*/ 4598505 h 6457910"/>
              <a:gd name="connsiteX98" fmla="*/ 1419526 w 1843595"/>
              <a:gd name="connsiteY98" fmla="*/ 4664765 h 6457910"/>
              <a:gd name="connsiteX99" fmla="*/ 1432778 w 1843595"/>
              <a:gd name="connsiteY99" fmla="*/ 4837044 h 6457910"/>
              <a:gd name="connsiteX100" fmla="*/ 1406274 w 1843595"/>
              <a:gd name="connsiteY100" fmla="*/ 4916557 h 6457910"/>
              <a:gd name="connsiteX101" fmla="*/ 1393021 w 1843595"/>
              <a:gd name="connsiteY101" fmla="*/ 4956313 h 6457910"/>
              <a:gd name="connsiteX102" fmla="*/ 1366517 w 1843595"/>
              <a:gd name="connsiteY102" fmla="*/ 5115339 h 6457910"/>
              <a:gd name="connsiteX103" fmla="*/ 1340013 w 1843595"/>
              <a:gd name="connsiteY103" fmla="*/ 5141844 h 6457910"/>
              <a:gd name="connsiteX104" fmla="*/ 1300256 w 1843595"/>
              <a:gd name="connsiteY104" fmla="*/ 5287618 h 6457910"/>
              <a:gd name="connsiteX105" fmla="*/ 1273752 w 1843595"/>
              <a:gd name="connsiteY105" fmla="*/ 5327374 h 6457910"/>
              <a:gd name="connsiteX106" fmla="*/ 1260500 w 1843595"/>
              <a:gd name="connsiteY106" fmla="*/ 5367131 h 6457910"/>
              <a:gd name="connsiteX107" fmla="*/ 1220743 w 1843595"/>
              <a:gd name="connsiteY107" fmla="*/ 5433391 h 6457910"/>
              <a:gd name="connsiteX108" fmla="*/ 1247247 w 1843595"/>
              <a:gd name="connsiteY108" fmla="*/ 5526157 h 6457910"/>
              <a:gd name="connsiteX109" fmla="*/ 1273752 w 1843595"/>
              <a:gd name="connsiteY109" fmla="*/ 5698435 h 6457910"/>
              <a:gd name="connsiteX110" fmla="*/ 1247247 w 1843595"/>
              <a:gd name="connsiteY110" fmla="*/ 5751444 h 6457910"/>
              <a:gd name="connsiteX111" fmla="*/ 1273752 w 1843595"/>
              <a:gd name="connsiteY111" fmla="*/ 5777948 h 6457910"/>
              <a:gd name="connsiteX112" fmla="*/ 1353265 w 1843595"/>
              <a:gd name="connsiteY112" fmla="*/ 5883965 h 6457910"/>
              <a:gd name="connsiteX113" fmla="*/ 1419526 w 1843595"/>
              <a:gd name="connsiteY113" fmla="*/ 6003235 h 6457910"/>
              <a:gd name="connsiteX114" fmla="*/ 1459282 w 1843595"/>
              <a:gd name="connsiteY114" fmla="*/ 6016487 h 6457910"/>
              <a:gd name="connsiteX115" fmla="*/ 1485787 w 1843595"/>
              <a:gd name="connsiteY115" fmla="*/ 6042991 h 6457910"/>
              <a:gd name="connsiteX116" fmla="*/ 1565300 w 1843595"/>
              <a:gd name="connsiteY116" fmla="*/ 6069496 h 6457910"/>
              <a:gd name="connsiteX117" fmla="*/ 1591804 w 1843595"/>
              <a:gd name="connsiteY117" fmla="*/ 6109252 h 6457910"/>
              <a:gd name="connsiteX118" fmla="*/ 1644813 w 1843595"/>
              <a:gd name="connsiteY118" fmla="*/ 6162261 h 6457910"/>
              <a:gd name="connsiteX119" fmla="*/ 1697821 w 1843595"/>
              <a:gd name="connsiteY119" fmla="*/ 6228522 h 6457910"/>
              <a:gd name="connsiteX120" fmla="*/ 1750830 w 1843595"/>
              <a:gd name="connsiteY120" fmla="*/ 6281531 h 6457910"/>
              <a:gd name="connsiteX121" fmla="*/ 1790587 w 1843595"/>
              <a:gd name="connsiteY121" fmla="*/ 6347791 h 6457910"/>
              <a:gd name="connsiteX122" fmla="*/ 1803839 w 1843595"/>
              <a:gd name="connsiteY122" fmla="*/ 6387548 h 6457910"/>
              <a:gd name="connsiteX123" fmla="*/ 1843595 w 1843595"/>
              <a:gd name="connsiteY123" fmla="*/ 6453809 h 6457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1843595" h="6457910">
                <a:moveTo>
                  <a:pt x="1247247" y="0"/>
                </a:moveTo>
                <a:cubicBezTo>
                  <a:pt x="1233995" y="4417"/>
                  <a:pt x="1217368" y="3374"/>
                  <a:pt x="1207491" y="13252"/>
                </a:cubicBezTo>
                <a:cubicBezTo>
                  <a:pt x="1197613" y="23130"/>
                  <a:pt x="1194239" y="39040"/>
                  <a:pt x="1194239" y="53009"/>
                </a:cubicBezTo>
                <a:cubicBezTo>
                  <a:pt x="1194239" y="93010"/>
                  <a:pt x="1203074" y="132522"/>
                  <a:pt x="1207491" y="172278"/>
                </a:cubicBezTo>
                <a:cubicBezTo>
                  <a:pt x="1203074" y="189948"/>
                  <a:pt x="1202384" y="208996"/>
                  <a:pt x="1194239" y="225287"/>
                </a:cubicBezTo>
                <a:cubicBezTo>
                  <a:pt x="1188651" y="236462"/>
                  <a:pt x="1173322" y="240616"/>
                  <a:pt x="1167734" y="251791"/>
                </a:cubicBezTo>
                <a:cubicBezTo>
                  <a:pt x="1155240" y="276780"/>
                  <a:pt x="1150065" y="304800"/>
                  <a:pt x="1141230" y="331305"/>
                </a:cubicBezTo>
                <a:cubicBezTo>
                  <a:pt x="1136813" y="344557"/>
                  <a:pt x="1135726" y="359438"/>
                  <a:pt x="1127978" y="371061"/>
                </a:cubicBezTo>
                <a:cubicBezTo>
                  <a:pt x="1119143" y="384313"/>
                  <a:pt x="1111424" y="398381"/>
                  <a:pt x="1101474" y="410818"/>
                </a:cubicBezTo>
                <a:cubicBezTo>
                  <a:pt x="1093669" y="420574"/>
                  <a:pt x="1085683" y="430894"/>
                  <a:pt x="1074969" y="437322"/>
                </a:cubicBezTo>
                <a:cubicBezTo>
                  <a:pt x="1062991" y="444509"/>
                  <a:pt x="1048465" y="446157"/>
                  <a:pt x="1035213" y="450574"/>
                </a:cubicBezTo>
                <a:cubicBezTo>
                  <a:pt x="1018549" y="500565"/>
                  <a:pt x="1014517" y="524281"/>
                  <a:pt x="968952" y="569844"/>
                </a:cubicBezTo>
                <a:cubicBezTo>
                  <a:pt x="960117" y="578679"/>
                  <a:pt x="950252" y="586592"/>
                  <a:pt x="942447" y="596348"/>
                </a:cubicBezTo>
                <a:cubicBezTo>
                  <a:pt x="932497" y="608785"/>
                  <a:pt x="926524" y="624201"/>
                  <a:pt x="915943" y="636105"/>
                </a:cubicBezTo>
                <a:cubicBezTo>
                  <a:pt x="891041" y="664120"/>
                  <a:pt x="857222" y="684430"/>
                  <a:pt x="836430" y="715618"/>
                </a:cubicBezTo>
                <a:cubicBezTo>
                  <a:pt x="827595" y="728870"/>
                  <a:pt x="820291" y="743281"/>
                  <a:pt x="809926" y="755374"/>
                </a:cubicBezTo>
                <a:cubicBezTo>
                  <a:pt x="793664" y="774347"/>
                  <a:pt x="770778" y="787591"/>
                  <a:pt x="756917" y="808383"/>
                </a:cubicBezTo>
                <a:cubicBezTo>
                  <a:pt x="680962" y="922316"/>
                  <a:pt x="772027" y="778164"/>
                  <a:pt x="717160" y="887896"/>
                </a:cubicBezTo>
                <a:cubicBezTo>
                  <a:pt x="702172" y="917871"/>
                  <a:pt x="662101" y="964358"/>
                  <a:pt x="637647" y="980661"/>
                </a:cubicBezTo>
                <a:lnTo>
                  <a:pt x="597891" y="1007165"/>
                </a:lnTo>
                <a:cubicBezTo>
                  <a:pt x="593474" y="1020417"/>
                  <a:pt x="591826" y="1034944"/>
                  <a:pt x="584639" y="1046922"/>
                </a:cubicBezTo>
                <a:cubicBezTo>
                  <a:pt x="537430" y="1125602"/>
                  <a:pt x="577100" y="1010874"/>
                  <a:pt x="531630" y="1113183"/>
                </a:cubicBezTo>
                <a:cubicBezTo>
                  <a:pt x="520283" y="1138713"/>
                  <a:pt x="513961" y="1166192"/>
                  <a:pt x="505126" y="1192696"/>
                </a:cubicBezTo>
                <a:lnTo>
                  <a:pt x="491874" y="1232452"/>
                </a:lnTo>
                <a:lnTo>
                  <a:pt x="478621" y="1272209"/>
                </a:lnTo>
                <a:cubicBezTo>
                  <a:pt x="547557" y="1341145"/>
                  <a:pt x="507127" y="1320317"/>
                  <a:pt x="597891" y="1338470"/>
                </a:cubicBezTo>
                <a:cubicBezTo>
                  <a:pt x="611143" y="1347305"/>
                  <a:pt x="625554" y="1354609"/>
                  <a:pt x="637647" y="1364974"/>
                </a:cubicBezTo>
                <a:cubicBezTo>
                  <a:pt x="656620" y="1381236"/>
                  <a:pt x="666950" y="1410081"/>
                  <a:pt x="690656" y="1417983"/>
                </a:cubicBezTo>
                <a:lnTo>
                  <a:pt x="730413" y="1431235"/>
                </a:lnTo>
                <a:cubicBezTo>
                  <a:pt x="743665" y="1444487"/>
                  <a:pt x="761788" y="1454228"/>
                  <a:pt x="770169" y="1470991"/>
                </a:cubicBezTo>
                <a:cubicBezTo>
                  <a:pt x="780323" y="1491300"/>
                  <a:pt x="796568" y="1642777"/>
                  <a:pt x="796674" y="1643270"/>
                </a:cubicBezTo>
                <a:cubicBezTo>
                  <a:pt x="802528" y="1670588"/>
                  <a:pt x="823178" y="1722783"/>
                  <a:pt x="823178" y="1722783"/>
                </a:cubicBezTo>
                <a:cubicBezTo>
                  <a:pt x="818761" y="1744870"/>
                  <a:pt x="813955" y="1766883"/>
                  <a:pt x="809926" y="1789044"/>
                </a:cubicBezTo>
                <a:cubicBezTo>
                  <a:pt x="805119" y="1815481"/>
                  <a:pt x="802503" y="1842327"/>
                  <a:pt x="796674" y="1868557"/>
                </a:cubicBezTo>
                <a:cubicBezTo>
                  <a:pt x="793644" y="1882193"/>
                  <a:pt x="787839" y="1895061"/>
                  <a:pt x="783421" y="1908313"/>
                </a:cubicBezTo>
                <a:cubicBezTo>
                  <a:pt x="779004" y="1970157"/>
                  <a:pt x="779366" y="2032529"/>
                  <a:pt x="770169" y="2093844"/>
                </a:cubicBezTo>
                <a:cubicBezTo>
                  <a:pt x="766025" y="2121473"/>
                  <a:pt x="763421" y="2153602"/>
                  <a:pt x="743665" y="2173357"/>
                </a:cubicBezTo>
                <a:cubicBezTo>
                  <a:pt x="734830" y="2182192"/>
                  <a:pt x="724965" y="2190105"/>
                  <a:pt x="717160" y="2199861"/>
                </a:cubicBezTo>
                <a:cubicBezTo>
                  <a:pt x="673564" y="2254355"/>
                  <a:pt x="713960" y="2231850"/>
                  <a:pt x="650900" y="2252870"/>
                </a:cubicBezTo>
                <a:cubicBezTo>
                  <a:pt x="586898" y="2316870"/>
                  <a:pt x="668233" y="2239002"/>
                  <a:pt x="584639" y="2305878"/>
                </a:cubicBezTo>
                <a:cubicBezTo>
                  <a:pt x="490224" y="2381411"/>
                  <a:pt x="640740" y="2277312"/>
                  <a:pt x="518378" y="2358887"/>
                </a:cubicBezTo>
                <a:cubicBezTo>
                  <a:pt x="509543" y="2372139"/>
                  <a:pt x="498997" y="2384398"/>
                  <a:pt x="491874" y="2398644"/>
                </a:cubicBezTo>
                <a:cubicBezTo>
                  <a:pt x="485627" y="2411138"/>
                  <a:pt x="489529" y="2429674"/>
                  <a:pt x="478621" y="2438400"/>
                </a:cubicBezTo>
                <a:cubicBezTo>
                  <a:pt x="464399" y="2449778"/>
                  <a:pt x="443282" y="2447235"/>
                  <a:pt x="425613" y="2451652"/>
                </a:cubicBezTo>
                <a:cubicBezTo>
                  <a:pt x="412361" y="2460487"/>
                  <a:pt x="398092" y="2467961"/>
                  <a:pt x="385856" y="2478157"/>
                </a:cubicBezTo>
                <a:cubicBezTo>
                  <a:pt x="371459" y="2490155"/>
                  <a:pt x="361694" y="2507517"/>
                  <a:pt x="346100" y="2517913"/>
                </a:cubicBezTo>
                <a:cubicBezTo>
                  <a:pt x="334477" y="2525662"/>
                  <a:pt x="319595" y="2526748"/>
                  <a:pt x="306343" y="2531165"/>
                </a:cubicBezTo>
                <a:cubicBezTo>
                  <a:pt x="273737" y="2563771"/>
                  <a:pt x="253944" y="2590495"/>
                  <a:pt x="213578" y="2610678"/>
                </a:cubicBezTo>
                <a:cubicBezTo>
                  <a:pt x="201084" y="2616925"/>
                  <a:pt x="187073" y="2619513"/>
                  <a:pt x="173821" y="2623931"/>
                </a:cubicBezTo>
                <a:cubicBezTo>
                  <a:pt x="169404" y="2637183"/>
                  <a:pt x="166816" y="2651193"/>
                  <a:pt x="160569" y="2663687"/>
                </a:cubicBezTo>
                <a:cubicBezTo>
                  <a:pt x="153446" y="2677933"/>
                  <a:pt x="140339" y="2688805"/>
                  <a:pt x="134065" y="2703444"/>
                </a:cubicBezTo>
                <a:cubicBezTo>
                  <a:pt x="126891" y="2720185"/>
                  <a:pt x="128958" y="2740162"/>
                  <a:pt x="120813" y="2756452"/>
                </a:cubicBezTo>
                <a:cubicBezTo>
                  <a:pt x="115225" y="2767627"/>
                  <a:pt x="102113" y="2773200"/>
                  <a:pt x="94308" y="2782957"/>
                </a:cubicBezTo>
                <a:cubicBezTo>
                  <a:pt x="84359" y="2795394"/>
                  <a:pt x="76639" y="2809461"/>
                  <a:pt x="67804" y="2822713"/>
                </a:cubicBezTo>
                <a:cubicBezTo>
                  <a:pt x="63387" y="2844800"/>
                  <a:pt x="60479" y="2867243"/>
                  <a:pt x="54552" y="2888974"/>
                </a:cubicBezTo>
                <a:cubicBezTo>
                  <a:pt x="47201" y="2915928"/>
                  <a:pt x="28047" y="2968487"/>
                  <a:pt x="28047" y="2968487"/>
                </a:cubicBezTo>
                <a:cubicBezTo>
                  <a:pt x="23630" y="2999409"/>
                  <a:pt x="20921" y="3030623"/>
                  <a:pt x="14795" y="3061252"/>
                </a:cubicBezTo>
                <a:cubicBezTo>
                  <a:pt x="12055" y="3074950"/>
                  <a:pt x="0" y="3087125"/>
                  <a:pt x="1543" y="3101009"/>
                </a:cubicBezTo>
                <a:cubicBezTo>
                  <a:pt x="9157" y="3169535"/>
                  <a:pt x="18506" y="3170982"/>
                  <a:pt x="54552" y="3207026"/>
                </a:cubicBezTo>
                <a:cubicBezTo>
                  <a:pt x="63387" y="3233530"/>
                  <a:pt x="61301" y="3266784"/>
                  <a:pt x="81056" y="3286539"/>
                </a:cubicBezTo>
                <a:cubicBezTo>
                  <a:pt x="98726" y="3304209"/>
                  <a:pt x="120204" y="3318756"/>
                  <a:pt x="134065" y="3339548"/>
                </a:cubicBezTo>
                <a:cubicBezTo>
                  <a:pt x="157625" y="3374889"/>
                  <a:pt x="159095" y="3388139"/>
                  <a:pt x="200326" y="3405809"/>
                </a:cubicBezTo>
                <a:cubicBezTo>
                  <a:pt x="217067" y="3412983"/>
                  <a:pt x="235665" y="3414644"/>
                  <a:pt x="253334" y="3419061"/>
                </a:cubicBezTo>
                <a:cubicBezTo>
                  <a:pt x="286648" y="3518999"/>
                  <a:pt x="241708" y="3395807"/>
                  <a:pt x="293091" y="3498574"/>
                </a:cubicBezTo>
                <a:cubicBezTo>
                  <a:pt x="317563" y="3547518"/>
                  <a:pt x="288471" y="3548554"/>
                  <a:pt x="359352" y="3578087"/>
                </a:cubicBezTo>
                <a:cubicBezTo>
                  <a:pt x="382921" y="3587907"/>
                  <a:pt x="514835" y="3611065"/>
                  <a:pt x="544882" y="3631096"/>
                </a:cubicBezTo>
                <a:lnTo>
                  <a:pt x="624395" y="3684105"/>
                </a:lnTo>
                <a:lnTo>
                  <a:pt x="664152" y="3710609"/>
                </a:lnTo>
                <a:cubicBezTo>
                  <a:pt x="670840" y="3720641"/>
                  <a:pt x="700376" y="3770576"/>
                  <a:pt x="717160" y="3776870"/>
                </a:cubicBezTo>
                <a:cubicBezTo>
                  <a:pt x="742319" y="3786305"/>
                  <a:pt x="770169" y="3785705"/>
                  <a:pt x="796674" y="3790122"/>
                </a:cubicBezTo>
                <a:cubicBezTo>
                  <a:pt x="809926" y="3794539"/>
                  <a:pt x="822732" y="3800635"/>
                  <a:pt x="836430" y="3803374"/>
                </a:cubicBezTo>
                <a:cubicBezTo>
                  <a:pt x="939087" y="3823905"/>
                  <a:pt x="903637" y="3806308"/>
                  <a:pt x="982204" y="3829878"/>
                </a:cubicBezTo>
                <a:cubicBezTo>
                  <a:pt x="1008964" y="3837906"/>
                  <a:pt x="1061717" y="3856383"/>
                  <a:pt x="1061717" y="3856383"/>
                </a:cubicBezTo>
                <a:cubicBezTo>
                  <a:pt x="1083804" y="3851966"/>
                  <a:pt x="1105454" y="3843131"/>
                  <a:pt x="1127978" y="3843131"/>
                </a:cubicBezTo>
                <a:cubicBezTo>
                  <a:pt x="1244113" y="3843131"/>
                  <a:pt x="1239932" y="3845110"/>
                  <a:pt x="1313508" y="3869635"/>
                </a:cubicBezTo>
                <a:cubicBezTo>
                  <a:pt x="1322343" y="3878470"/>
                  <a:pt x="1329299" y="3889711"/>
                  <a:pt x="1340013" y="3896139"/>
                </a:cubicBezTo>
                <a:cubicBezTo>
                  <a:pt x="1351991" y="3903326"/>
                  <a:pt x="1371650" y="3898024"/>
                  <a:pt x="1379769" y="3909391"/>
                </a:cubicBezTo>
                <a:cubicBezTo>
                  <a:pt x="1396008" y="3932125"/>
                  <a:pt x="1397439" y="3962400"/>
                  <a:pt x="1406274" y="3988905"/>
                </a:cubicBezTo>
                <a:lnTo>
                  <a:pt x="1419526" y="4028661"/>
                </a:lnTo>
                <a:lnTo>
                  <a:pt x="1432778" y="4068418"/>
                </a:lnTo>
                <a:cubicBezTo>
                  <a:pt x="1428361" y="4094922"/>
                  <a:pt x="1428961" y="4122772"/>
                  <a:pt x="1419526" y="4147931"/>
                </a:cubicBezTo>
                <a:cubicBezTo>
                  <a:pt x="1415139" y="4159630"/>
                  <a:pt x="1399449" y="4163721"/>
                  <a:pt x="1393021" y="4174435"/>
                </a:cubicBezTo>
                <a:cubicBezTo>
                  <a:pt x="1385834" y="4186413"/>
                  <a:pt x="1384186" y="4200939"/>
                  <a:pt x="1379769" y="4214191"/>
                </a:cubicBezTo>
                <a:cubicBezTo>
                  <a:pt x="1384186" y="4245113"/>
                  <a:pt x="1395417" y="4275813"/>
                  <a:pt x="1393021" y="4306957"/>
                </a:cubicBezTo>
                <a:cubicBezTo>
                  <a:pt x="1390878" y="4334813"/>
                  <a:pt x="1375352" y="4359966"/>
                  <a:pt x="1366517" y="4386470"/>
                </a:cubicBezTo>
                <a:lnTo>
                  <a:pt x="1353265" y="4426226"/>
                </a:lnTo>
                <a:cubicBezTo>
                  <a:pt x="1357682" y="4439478"/>
                  <a:pt x="1363129" y="4452431"/>
                  <a:pt x="1366517" y="4465983"/>
                </a:cubicBezTo>
                <a:cubicBezTo>
                  <a:pt x="1375778" y="4503027"/>
                  <a:pt x="1387113" y="4576311"/>
                  <a:pt x="1393021" y="4611757"/>
                </a:cubicBezTo>
                <a:cubicBezTo>
                  <a:pt x="1388604" y="4629426"/>
                  <a:pt x="1396059" y="4656620"/>
                  <a:pt x="1379769" y="4664765"/>
                </a:cubicBezTo>
                <a:cubicBezTo>
                  <a:pt x="1367275" y="4671012"/>
                  <a:pt x="1369547" y="4638645"/>
                  <a:pt x="1366517" y="4625009"/>
                </a:cubicBezTo>
                <a:cubicBezTo>
                  <a:pt x="1360688" y="4598779"/>
                  <a:pt x="1357682" y="4572000"/>
                  <a:pt x="1353265" y="4545496"/>
                </a:cubicBezTo>
                <a:cubicBezTo>
                  <a:pt x="1357682" y="4532244"/>
                  <a:pt x="1366517" y="4519708"/>
                  <a:pt x="1366517" y="4505739"/>
                </a:cubicBezTo>
                <a:cubicBezTo>
                  <a:pt x="1366517" y="4491770"/>
                  <a:pt x="1365759" y="4459736"/>
                  <a:pt x="1353265" y="4465983"/>
                </a:cubicBezTo>
                <a:cubicBezTo>
                  <a:pt x="1336975" y="4474128"/>
                  <a:pt x="1348158" y="4502701"/>
                  <a:pt x="1340013" y="4518991"/>
                </a:cubicBezTo>
                <a:cubicBezTo>
                  <a:pt x="1334425" y="4530166"/>
                  <a:pt x="1322343" y="4536661"/>
                  <a:pt x="1313508" y="4545496"/>
                </a:cubicBezTo>
                <a:cubicBezTo>
                  <a:pt x="1326760" y="4549913"/>
                  <a:pt x="1339833" y="4554910"/>
                  <a:pt x="1353265" y="4558748"/>
                </a:cubicBezTo>
                <a:cubicBezTo>
                  <a:pt x="1370778" y="4563752"/>
                  <a:pt x="1389983" y="4563855"/>
                  <a:pt x="1406274" y="4572000"/>
                </a:cubicBezTo>
                <a:cubicBezTo>
                  <a:pt x="1417449" y="4577588"/>
                  <a:pt x="1423943" y="4589670"/>
                  <a:pt x="1432778" y="4598505"/>
                </a:cubicBezTo>
                <a:cubicBezTo>
                  <a:pt x="1428361" y="4620592"/>
                  <a:pt x="1419526" y="4642241"/>
                  <a:pt x="1419526" y="4664765"/>
                </a:cubicBezTo>
                <a:cubicBezTo>
                  <a:pt x="1419526" y="4722361"/>
                  <a:pt x="1435805" y="4779528"/>
                  <a:pt x="1432778" y="4837044"/>
                </a:cubicBezTo>
                <a:cubicBezTo>
                  <a:pt x="1431310" y="4864943"/>
                  <a:pt x="1415109" y="4890053"/>
                  <a:pt x="1406274" y="4916557"/>
                </a:cubicBezTo>
                <a:lnTo>
                  <a:pt x="1393021" y="4956313"/>
                </a:lnTo>
                <a:cubicBezTo>
                  <a:pt x="1391712" y="4968097"/>
                  <a:pt x="1387709" y="5080018"/>
                  <a:pt x="1366517" y="5115339"/>
                </a:cubicBezTo>
                <a:cubicBezTo>
                  <a:pt x="1360089" y="5126053"/>
                  <a:pt x="1348848" y="5133009"/>
                  <a:pt x="1340013" y="5141844"/>
                </a:cubicBezTo>
                <a:cubicBezTo>
                  <a:pt x="1332901" y="5177403"/>
                  <a:pt x="1319470" y="5258797"/>
                  <a:pt x="1300256" y="5287618"/>
                </a:cubicBezTo>
                <a:lnTo>
                  <a:pt x="1273752" y="5327374"/>
                </a:lnTo>
                <a:cubicBezTo>
                  <a:pt x="1269335" y="5340626"/>
                  <a:pt x="1267687" y="5355153"/>
                  <a:pt x="1260500" y="5367131"/>
                </a:cubicBezTo>
                <a:cubicBezTo>
                  <a:pt x="1205926" y="5458087"/>
                  <a:pt x="1258285" y="5320766"/>
                  <a:pt x="1220743" y="5433391"/>
                </a:cubicBezTo>
                <a:cubicBezTo>
                  <a:pt x="1233374" y="5471285"/>
                  <a:pt x="1238926" y="5484554"/>
                  <a:pt x="1247247" y="5526157"/>
                </a:cubicBezTo>
                <a:cubicBezTo>
                  <a:pt x="1256445" y="5572143"/>
                  <a:pt x="1267384" y="5653860"/>
                  <a:pt x="1273752" y="5698435"/>
                </a:cubicBezTo>
                <a:cubicBezTo>
                  <a:pt x="1264917" y="5716105"/>
                  <a:pt x="1247247" y="5731689"/>
                  <a:pt x="1247247" y="5751444"/>
                </a:cubicBezTo>
                <a:cubicBezTo>
                  <a:pt x="1247247" y="5763938"/>
                  <a:pt x="1266255" y="5767953"/>
                  <a:pt x="1273752" y="5777948"/>
                </a:cubicBezTo>
                <a:cubicBezTo>
                  <a:pt x="1363661" y="5897826"/>
                  <a:pt x="1292480" y="5823182"/>
                  <a:pt x="1353265" y="5883965"/>
                </a:cubicBezTo>
                <a:cubicBezTo>
                  <a:pt x="1373022" y="5943238"/>
                  <a:pt x="1368515" y="5969228"/>
                  <a:pt x="1419526" y="6003235"/>
                </a:cubicBezTo>
                <a:cubicBezTo>
                  <a:pt x="1431149" y="6010984"/>
                  <a:pt x="1446030" y="6012070"/>
                  <a:pt x="1459282" y="6016487"/>
                </a:cubicBezTo>
                <a:cubicBezTo>
                  <a:pt x="1468117" y="6025322"/>
                  <a:pt x="1474612" y="6037403"/>
                  <a:pt x="1485787" y="6042991"/>
                </a:cubicBezTo>
                <a:cubicBezTo>
                  <a:pt x="1510776" y="6055485"/>
                  <a:pt x="1565300" y="6069496"/>
                  <a:pt x="1565300" y="6069496"/>
                </a:cubicBezTo>
                <a:cubicBezTo>
                  <a:pt x="1574135" y="6082748"/>
                  <a:pt x="1581439" y="6097159"/>
                  <a:pt x="1591804" y="6109252"/>
                </a:cubicBezTo>
                <a:cubicBezTo>
                  <a:pt x="1608066" y="6128225"/>
                  <a:pt x="1644813" y="6162261"/>
                  <a:pt x="1644813" y="6162261"/>
                </a:cubicBezTo>
                <a:cubicBezTo>
                  <a:pt x="1667107" y="6229145"/>
                  <a:pt x="1641875" y="6180568"/>
                  <a:pt x="1697821" y="6228522"/>
                </a:cubicBezTo>
                <a:cubicBezTo>
                  <a:pt x="1716794" y="6244784"/>
                  <a:pt x="1750830" y="6281531"/>
                  <a:pt x="1750830" y="6281531"/>
                </a:cubicBezTo>
                <a:cubicBezTo>
                  <a:pt x="1788372" y="6394156"/>
                  <a:pt x="1736013" y="6256835"/>
                  <a:pt x="1790587" y="6347791"/>
                </a:cubicBezTo>
                <a:cubicBezTo>
                  <a:pt x="1797774" y="6359769"/>
                  <a:pt x="1798934" y="6374468"/>
                  <a:pt x="1803839" y="6387548"/>
                </a:cubicBezTo>
                <a:cubicBezTo>
                  <a:pt x="1830224" y="6457910"/>
                  <a:pt x="1806881" y="6453809"/>
                  <a:pt x="1843595" y="6453809"/>
                </a:cubicBezTo>
              </a:path>
            </a:pathLst>
          </a:custGeom>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245166" y="677900"/>
            <a:ext cx="1230243" cy="2148676"/>
          </a:xfrm>
          <a:custGeom>
            <a:avLst/>
            <a:gdLst>
              <a:gd name="connsiteX0" fmla="*/ 6626 w 1230243"/>
              <a:gd name="connsiteY0" fmla="*/ 1879770 h 2148676"/>
              <a:gd name="connsiteX1" fmla="*/ 86139 w 1230243"/>
              <a:gd name="connsiteY1" fmla="*/ 1906274 h 2148676"/>
              <a:gd name="connsiteX2" fmla="*/ 125895 w 1230243"/>
              <a:gd name="connsiteY2" fmla="*/ 1919526 h 2148676"/>
              <a:gd name="connsiteX3" fmla="*/ 178904 w 1230243"/>
              <a:gd name="connsiteY3" fmla="*/ 1932778 h 2148676"/>
              <a:gd name="connsiteX4" fmla="*/ 165652 w 1230243"/>
              <a:gd name="connsiteY4" fmla="*/ 1972535 h 2148676"/>
              <a:gd name="connsiteX5" fmla="*/ 205408 w 1230243"/>
              <a:gd name="connsiteY5" fmla="*/ 2052048 h 2148676"/>
              <a:gd name="connsiteX6" fmla="*/ 218661 w 1230243"/>
              <a:gd name="connsiteY6" fmla="*/ 2105057 h 2148676"/>
              <a:gd name="connsiteX7" fmla="*/ 231913 w 1230243"/>
              <a:gd name="connsiteY7" fmla="*/ 2144813 h 2148676"/>
              <a:gd name="connsiteX8" fmla="*/ 271669 w 1230243"/>
              <a:gd name="connsiteY8" fmla="*/ 2118309 h 2148676"/>
              <a:gd name="connsiteX9" fmla="*/ 284921 w 1230243"/>
              <a:gd name="connsiteY9" fmla="*/ 2078552 h 2148676"/>
              <a:gd name="connsiteX10" fmla="*/ 245165 w 1230243"/>
              <a:gd name="connsiteY10" fmla="*/ 2012291 h 2148676"/>
              <a:gd name="connsiteX11" fmla="*/ 298174 w 1230243"/>
              <a:gd name="connsiteY11" fmla="*/ 1787004 h 2148676"/>
              <a:gd name="connsiteX12" fmla="*/ 351182 w 1230243"/>
              <a:gd name="connsiteY12" fmla="*/ 1773752 h 2148676"/>
              <a:gd name="connsiteX13" fmla="*/ 417443 w 1230243"/>
              <a:gd name="connsiteY13" fmla="*/ 1733996 h 2148676"/>
              <a:gd name="connsiteX14" fmla="*/ 470452 w 1230243"/>
              <a:gd name="connsiteY14" fmla="*/ 1680987 h 2148676"/>
              <a:gd name="connsiteX15" fmla="*/ 483704 w 1230243"/>
              <a:gd name="connsiteY15" fmla="*/ 1641230 h 2148676"/>
              <a:gd name="connsiteX16" fmla="*/ 510208 w 1230243"/>
              <a:gd name="connsiteY16" fmla="*/ 1535213 h 2148676"/>
              <a:gd name="connsiteX17" fmla="*/ 536713 w 1230243"/>
              <a:gd name="connsiteY17" fmla="*/ 1508709 h 2148676"/>
              <a:gd name="connsiteX18" fmla="*/ 536713 w 1230243"/>
              <a:gd name="connsiteY18" fmla="*/ 1402691 h 2148676"/>
              <a:gd name="connsiteX19" fmla="*/ 549965 w 1230243"/>
              <a:gd name="connsiteY19" fmla="*/ 1362935 h 2148676"/>
              <a:gd name="connsiteX20" fmla="*/ 589721 w 1230243"/>
              <a:gd name="connsiteY20" fmla="*/ 1349683 h 2148676"/>
              <a:gd name="connsiteX21" fmla="*/ 642730 w 1230243"/>
              <a:gd name="connsiteY21" fmla="*/ 1283422 h 2148676"/>
              <a:gd name="connsiteX22" fmla="*/ 695739 w 1230243"/>
              <a:gd name="connsiteY22" fmla="*/ 1230413 h 2148676"/>
              <a:gd name="connsiteX23" fmla="*/ 708991 w 1230243"/>
              <a:gd name="connsiteY23" fmla="*/ 1190657 h 2148676"/>
              <a:gd name="connsiteX24" fmla="*/ 762000 w 1230243"/>
              <a:gd name="connsiteY24" fmla="*/ 1177404 h 2148676"/>
              <a:gd name="connsiteX25" fmla="*/ 841513 w 1230243"/>
              <a:gd name="connsiteY25" fmla="*/ 1137648 h 2148676"/>
              <a:gd name="connsiteX26" fmla="*/ 854765 w 1230243"/>
              <a:gd name="connsiteY26" fmla="*/ 1217161 h 2148676"/>
              <a:gd name="connsiteX27" fmla="*/ 881269 w 1230243"/>
              <a:gd name="connsiteY27" fmla="*/ 1177404 h 2148676"/>
              <a:gd name="connsiteX28" fmla="*/ 894521 w 1230243"/>
              <a:gd name="connsiteY28" fmla="*/ 1137648 h 2148676"/>
              <a:gd name="connsiteX29" fmla="*/ 934278 w 1230243"/>
              <a:gd name="connsiteY29" fmla="*/ 1124396 h 2148676"/>
              <a:gd name="connsiteX30" fmla="*/ 907774 w 1230243"/>
              <a:gd name="connsiteY30" fmla="*/ 1031630 h 2148676"/>
              <a:gd name="connsiteX31" fmla="*/ 881269 w 1230243"/>
              <a:gd name="connsiteY31" fmla="*/ 1005126 h 2148676"/>
              <a:gd name="connsiteX32" fmla="*/ 854765 w 1230243"/>
              <a:gd name="connsiteY32" fmla="*/ 899109 h 2148676"/>
              <a:gd name="connsiteX33" fmla="*/ 815008 w 1230243"/>
              <a:gd name="connsiteY33" fmla="*/ 912361 h 2148676"/>
              <a:gd name="connsiteX34" fmla="*/ 775252 w 1230243"/>
              <a:gd name="connsiteY34" fmla="*/ 899109 h 2148676"/>
              <a:gd name="connsiteX35" fmla="*/ 828261 w 1230243"/>
              <a:gd name="connsiteY35" fmla="*/ 832848 h 2148676"/>
              <a:gd name="connsiteX36" fmla="*/ 934278 w 1230243"/>
              <a:gd name="connsiteY36" fmla="*/ 806343 h 2148676"/>
              <a:gd name="connsiteX37" fmla="*/ 1013791 w 1230243"/>
              <a:gd name="connsiteY37" fmla="*/ 779839 h 2148676"/>
              <a:gd name="connsiteX38" fmla="*/ 1186069 w 1230243"/>
              <a:gd name="connsiteY38" fmla="*/ 740083 h 2148676"/>
              <a:gd name="connsiteX39" fmla="*/ 1212574 w 1230243"/>
              <a:gd name="connsiteY39" fmla="*/ 713578 h 2148676"/>
              <a:gd name="connsiteX40" fmla="*/ 1212574 w 1230243"/>
              <a:gd name="connsiteY40" fmla="*/ 634065 h 2148676"/>
              <a:gd name="connsiteX41" fmla="*/ 1186069 w 1230243"/>
              <a:gd name="connsiteY41" fmla="*/ 607561 h 2148676"/>
              <a:gd name="connsiteX42" fmla="*/ 1172817 w 1230243"/>
              <a:gd name="connsiteY42" fmla="*/ 567804 h 2148676"/>
              <a:gd name="connsiteX43" fmla="*/ 1093304 w 1230243"/>
              <a:gd name="connsiteY43" fmla="*/ 501543 h 2148676"/>
              <a:gd name="connsiteX44" fmla="*/ 1080052 w 1230243"/>
              <a:gd name="connsiteY44" fmla="*/ 461787 h 2148676"/>
              <a:gd name="connsiteX45" fmla="*/ 1040295 w 1230243"/>
              <a:gd name="connsiteY45" fmla="*/ 435283 h 2148676"/>
              <a:gd name="connsiteX46" fmla="*/ 1013791 w 1230243"/>
              <a:gd name="connsiteY46" fmla="*/ 408778 h 2148676"/>
              <a:gd name="connsiteX47" fmla="*/ 960782 w 1230243"/>
              <a:gd name="connsiteY47" fmla="*/ 329265 h 2148676"/>
              <a:gd name="connsiteX48" fmla="*/ 934278 w 1230243"/>
              <a:gd name="connsiteY48" fmla="*/ 289509 h 2148676"/>
              <a:gd name="connsiteX49" fmla="*/ 921026 w 1230243"/>
              <a:gd name="connsiteY49" fmla="*/ 249752 h 2148676"/>
              <a:gd name="connsiteX50" fmla="*/ 828261 w 1230243"/>
              <a:gd name="connsiteY50" fmla="*/ 183491 h 2148676"/>
              <a:gd name="connsiteX51" fmla="*/ 801756 w 1230243"/>
              <a:gd name="connsiteY51" fmla="*/ 209996 h 2148676"/>
              <a:gd name="connsiteX52" fmla="*/ 788504 w 1230243"/>
              <a:gd name="connsiteY52" fmla="*/ 249752 h 2148676"/>
              <a:gd name="connsiteX53" fmla="*/ 748747 w 1230243"/>
              <a:gd name="connsiteY53" fmla="*/ 170239 h 2148676"/>
              <a:gd name="connsiteX54" fmla="*/ 669234 w 1230243"/>
              <a:gd name="connsiteY54" fmla="*/ 117230 h 2148676"/>
              <a:gd name="connsiteX55" fmla="*/ 629478 w 1230243"/>
              <a:gd name="connsiteY55" fmla="*/ 77474 h 2148676"/>
              <a:gd name="connsiteX56" fmla="*/ 549965 w 1230243"/>
              <a:gd name="connsiteY56" fmla="*/ 50970 h 2148676"/>
              <a:gd name="connsiteX57" fmla="*/ 523461 w 1230243"/>
              <a:gd name="connsiteY57" fmla="*/ 24465 h 2148676"/>
              <a:gd name="connsiteX58" fmla="*/ 364434 w 1230243"/>
              <a:gd name="connsiteY58" fmla="*/ 24465 h 2148676"/>
              <a:gd name="connsiteX59" fmla="*/ 324678 w 1230243"/>
              <a:gd name="connsiteY59" fmla="*/ 90726 h 2148676"/>
              <a:gd name="connsiteX60" fmla="*/ 337930 w 1230243"/>
              <a:gd name="connsiteY60" fmla="*/ 130483 h 2148676"/>
              <a:gd name="connsiteX61" fmla="*/ 377687 w 1230243"/>
              <a:gd name="connsiteY61" fmla="*/ 209996 h 2148676"/>
              <a:gd name="connsiteX62" fmla="*/ 364434 w 1230243"/>
              <a:gd name="connsiteY62" fmla="*/ 395526 h 2148676"/>
              <a:gd name="connsiteX63" fmla="*/ 351182 w 1230243"/>
              <a:gd name="connsiteY63" fmla="*/ 435283 h 2148676"/>
              <a:gd name="connsiteX64" fmla="*/ 337930 w 1230243"/>
              <a:gd name="connsiteY64" fmla="*/ 620813 h 2148676"/>
              <a:gd name="connsiteX65" fmla="*/ 324678 w 1230243"/>
              <a:gd name="connsiteY65" fmla="*/ 660570 h 2148676"/>
              <a:gd name="connsiteX66" fmla="*/ 311426 w 1230243"/>
              <a:gd name="connsiteY66" fmla="*/ 713578 h 2148676"/>
              <a:gd name="connsiteX67" fmla="*/ 231913 w 1230243"/>
              <a:gd name="connsiteY67" fmla="*/ 687074 h 2148676"/>
              <a:gd name="connsiteX68" fmla="*/ 192156 w 1230243"/>
              <a:gd name="connsiteY68" fmla="*/ 567804 h 2148676"/>
              <a:gd name="connsiteX69" fmla="*/ 178904 w 1230243"/>
              <a:gd name="connsiteY69" fmla="*/ 528048 h 2148676"/>
              <a:gd name="connsiteX70" fmla="*/ 139147 w 1230243"/>
              <a:gd name="connsiteY70" fmla="*/ 514796 h 2148676"/>
              <a:gd name="connsiteX71" fmla="*/ 19878 w 1230243"/>
              <a:gd name="connsiteY71" fmla="*/ 528048 h 2148676"/>
              <a:gd name="connsiteX72" fmla="*/ 6626 w 1230243"/>
              <a:gd name="connsiteY72" fmla="*/ 567804 h 2148676"/>
              <a:gd name="connsiteX73" fmla="*/ 33130 w 1230243"/>
              <a:gd name="connsiteY73" fmla="*/ 647317 h 2148676"/>
              <a:gd name="connsiteX74" fmla="*/ 46382 w 1230243"/>
              <a:gd name="connsiteY74" fmla="*/ 687074 h 2148676"/>
              <a:gd name="connsiteX75" fmla="*/ 6626 w 1230243"/>
              <a:gd name="connsiteY75" fmla="*/ 832848 h 2148676"/>
              <a:gd name="connsiteX76" fmla="*/ 46382 w 1230243"/>
              <a:gd name="connsiteY76" fmla="*/ 978622 h 2148676"/>
              <a:gd name="connsiteX77" fmla="*/ 59634 w 1230243"/>
              <a:gd name="connsiteY77" fmla="*/ 1071387 h 2148676"/>
              <a:gd name="connsiteX78" fmla="*/ 33130 w 1230243"/>
              <a:gd name="connsiteY78" fmla="*/ 1150900 h 2148676"/>
              <a:gd name="connsiteX79" fmla="*/ 6626 w 1230243"/>
              <a:gd name="connsiteY79" fmla="*/ 1349683 h 2148676"/>
              <a:gd name="connsiteX80" fmla="*/ 19878 w 1230243"/>
              <a:gd name="connsiteY80" fmla="*/ 1455700 h 2148676"/>
              <a:gd name="connsiteX81" fmla="*/ 33130 w 1230243"/>
              <a:gd name="connsiteY81" fmla="*/ 1508709 h 2148676"/>
              <a:gd name="connsiteX82" fmla="*/ 46382 w 1230243"/>
              <a:gd name="connsiteY82" fmla="*/ 1588222 h 2148676"/>
              <a:gd name="connsiteX83" fmla="*/ 59634 w 1230243"/>
              <a:gd name="connsiteY83" fmla="*/ 1654483 h 2148676"/>
              <a:gd name="connsiteX84" fmla="*/ 46382 w 1230243"/>
              <a:gd name="connsiteY84" fmla="*/ 1853265 h 2148676"/>
              <a:gd name="connsiteX85" fmla="*/ 6626 w 1230243"/>
              <a:gd name="connsiteY85" fmla="*/ 1879770 h 214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230243" h="2148676">
                <a:moveTo>
                  <a:pt x="6626" y="1879770"/>
                </a:moveTo>
                <a:cubicBezTo>
                  <a:pt x="13252" y="1888605"/>
                  <a:pt x="59635" y="1897439"/>
                  <a:pt x="86139" y="1906274"/>
                </a:cubicBezTo>
                <a:cubicBezTo>
                  <a:pt x="99391" y="1910691"/>
                  <a:pt x="112343" y="1916138"/>
                  <a:pt x="125895" y="1919526"/>
                </a:cubicBezTo>
                <a:lnTo>
                  <a:pt x="178904" y="1932778"/>
                </a:lnTo>
                <a:cubicBezTo>
                  <a:pt x="174487" y="1946030"/>
                  <a:pt x="165652" y="1958566"/>
                  <a:pt x="165652" y="1972535"/>
                </a:cubicBezTo>
                <a:cubicBezTo>
                  <a:pt x="165652" y="2021381"/>
                  <a:pt x="177195" y="2023834"/>
                  <a:pt x="205408" y="2052048"/>
                </a:cubicBezTo>
                <a:cubicBezTo>
                  <a:pt x="209826" y="2069718"/>
                  <a:pt x="213657" y="2087544"/>
                  <a:pt x="218661" y="2105057"/>
                </a:cubicBezTo>
                <a:cubicBezTo>
                  <a:pt x="222499" y="2118488"/>
                  <a:pt x="218361" y="2141425"/>
                  <a:pt x="231913" y="2144813"/>
                </a:cubicBezTo>
                <a:cubicBezTo>
                  <a:pt x="247364" y="2148676"/>
                  <a:pt x="258417" y="2127144"/>
                  <a:pt x="271669" y="2118309"/>
                </a:cubicBezTo>
                <a:cubicBezTo>
                  <a:pt x="276086" y="2105057"/>
                  <a:pt x="284921" y="2092521"/>
                  <a:pt x="284921" y="2078552"/>
                </a:cubicBezTo>
                <a:cubicBezTo>
                  <a:pt x="284921" y="2044147"/>
                  <a:pt x="266159" y="2033286"/>
                  <a:pt x="245165" y="2012291"/>
                </a:cubicBezTo>
                <a:cubicBezTo>
                  <a:pt x="250926" y="1931635"/>
                  <a:pt x="217244" y="1833250"/>
                  <a:pt x="298174" y="1787004"/>
                </a:cubicBezTo>
                <a:cubicBezTo>
                  <a:pt x="313987" y="1777968"/>
                  <a:pt x="333513" y="1778169"/>
                  <a:pt x="351182" y="1773752"/>
                </a:cubicBezTo>
                <a:cubicBezTo>
                  <a:pt x="449123" y="1675815"/>
                  <a:pt x="297011" y="1820019"/>
                  <a:pt x="417443" y="1733996"/>
                </a:cubicBezTo>
                <a:cubicBezTo>
                  <a:pt x="437777" y="1719472"/>
                  <a:pt x="470452" y="1680987"/>
                  <a:pt x="470452" y="1680987"/>
                </a:cubicBezTo>
                <a:cubicBezTo>
                  <a:pt x="474869" y="1667735"/>
                  <a:pt x="480316" y="1654782"/>
                  <a:pt x="483704" y="1641230"/>
                </a:cubicBezTo>
                <a:cubicBezTo>
                  <a:pt x="487775" y="1624945"/>
                  <a:pt x="497226" y="1556849"/>
                  <a:pt x="510208" y="1535213"/>
                </a:cubicBezTo>
                <a:cubicBezTo>
                  <a:pt x="516636" y="1524499"/>
                  <a:pt x="527878" y="1517544"/>
                  <a:pt x="536713" y="1508709"/>
                </a:cubicBezTo>
                <a:cubicBezTo>
                  <a:pt x="517755" y="1451834"/>
                  <a:pt x="518437" y="1475796"/>
                  <a:pt x="536713" y="1402691"/>
                </a:cubicBezTo>
                <a:cubicBezTo>
                  <a:pt x="540101" y="1389139"/>
                  <a:pt x="540088" y="1372812"/>
                  <a:pt x="549965" y="1362935"/>
                </a:cubicBezTo>
                <a:cubicBezTo>
                  <a:pt x="559842" y="1353058"/>
                  <a:pt x="576469" y="1354100"/>
                  <a:pt x="589721" y="1349683"/>
                </a:cubicBezTo>
                <a:cubicBezTo>
                  <a:pt x="679948" y="1259456"/>
                  <a:pt x="542425" y="1400445"/>
                  <a:pt x="642730" y="1283422"/>
                </a:cubicBezTo>
                <a:cubicBezTo>
                  <a:pt x="658992" y="1264449"/>
                  <a:pt x="695739" y="1230413"/>
                  <a:pt x="695739" y="1230413"/>
                </a:cubicBezTo>
                <a:cubicBezTo>
                  <a:pt x="700156" y="1217161"/>
                  <a:pt x="698083" y="1199383"/>
                  <a:pt x="708991" y="1190657"/>
                </a:cubicBezTo>
                <a:cubicBezTo>
                  <a:pt x="723213" y="1179279"/>
                  <a:pt x="744487" y="1182408"/>
                  <a:pt x="762000" y="1177404"/>
                </a:cubicBezTo>
                <a:cubicBezTo>
                  <a:pt x="810008" y="1163687"/>
                  <a:pt x="797952" y="1166688"/>
                  <a:pt x="841513" y="1137648"/>
                </a:cubicBezTo>
                <a:cubicBezTo>
                  <a:pt x="845930" y="1164152"/>
                  <a:pt x="835765" y="1198161"/>
                  <a:pt x="854765" y="1217161"/>
                </a:cubicBezTo>
                <a:cubicBezTo>
                  <a:pt x="866027" y="1228423"/>
                  <a:pt x="874146" y="1191650"/>
                  <a:pt x="881269" y="1177404"/>
                </a:cubicBezTo>
                <a:cubicBezTo>
                  <a:pt x="887516" y="1164910"/>
                  <a:pt x="884643" y="1147525"/>
                  <a:pt x="894521" y="1137648"/>
                </a:cubicBezTo>
                <a:cubicBezTo>
                  <a:pt x="904399" y="1127770"/>
                  <a:pt x="921026" y="1128813"/>
                  <a:pt x="934278" y="1124396"/>
                </a:cubicBezTo>
                <a:cubicBezTo>
                  <a:pt x="931803" y="1114496"/>
                  <a:pt x="915921" y="1045209"/>
                  <a:pt x="907774" y="1031630"/>
                </a:cubicBezTo>
                <a:cubicBezTo>
                  <a:pt x="901346" y="1020916"/>
                  <a:pt x="890104" y="1013961"/>
                  <a:pt x="881269" y="1005126"/>
                </a:cubicBezTo>
                <a:cubicBezTo>
                  <a:pt x="888643" y="960882"/>
                  <a:pt x="921914" y="910300"/>
                  <a:pt x="854765" y="899109"/>
                </a:cubicBezTo>
                <a:cubicBezTo>
                  <a:pt x="840986" y="896813"/>
                  <a:pt x="828260" y="907944"/>
                  <a:pt x="815008" y="912361"/>
                </a:cubicBezTo>
                <a:cubicBezTo>
                  <a:pt x="801756" y="907944"/>
                  <a:pt x="780440" y="912079"/>
                  <a:pt x="775252" y="899109"/>
                </a:cubicBezTo>
                <a:cubicBezTo>
                  <a:pt x="754509" y="847250"/>
                  <a:pt x="799897" y="840584"/>
                  <a:pt x="828261" y="832848"/>
                </a:cubicBezTo>
                <a:cubicBezTo>
                  <a:pt x="863404" y="823263"/>
                  <a:pt x="899721" y="817862"/>
                  <a:pt x="934278" y="806343"/>
                </a:cubicBezTo>
                <a:cubicBezTo>
                  <a:pt x="960782" y="797508"/>
                  <a:pt x="986396" y="785318"/>
                  <a:pt x="1013791" y="779839"/>
                </a:cubicBezTo>
                <a:cubicBezTo>
                  <a:pt x="1160011" y="750596"/>
                  <a:pt x="1103576" y="767581"/>
                  <a:pt x="1186069" y="740083"/>
                </a:cubicBezTo>
                <a:cubicBezTo>
                  <a:pt x="1194904" y="731248"/>
                  <a:pt x="1206146" y="724292"/>
                  <a:pt x="1212574" y="713578"/>
                </a:cubicBezTo>
                <a:cubicBezTo>
                  <a:pt x="1230243" y="684130"/>
                  <a:pt x="1230243" y="663514"/>
                  <a:pt x="1212574" y="634065"/>
                </a:cubicBezTo>
                <a:cubicBezTo>
                  <a:pt x="1206146" y="623351"/>
                  <a:pt x="1194904" y="616396"/>
                  <a:pt x="1186069" y="607561"/>
                </a:cubicBezTo>
                <a:cubicBezTo>
                  <a:pt x="1181652" y="594309"/>
                  <a:pt x="1180566" y="579427"/>
                  <a:pt x="1172817" y="567804"/>
                </a:cubicBezTo>
                <a:cubicBezTo>
                  <a:pt x="1152410" y="537194"/>
                  <a:pt x="1122639" y="521100"/>
                  <a:pt x="1093304" y="501543"/>
                </a:cubicBezTo>
                <a:cubicBezTo>
                  <a:pt x="1088887" y="488291"/>
                  <a:pt x="1088778" y="472695"/>
                  <a:pt x="1080052" y="461787"/>
                </a:cubicBezTo>
                <a:cubicBezTo>
                  <a:pt x="1070102" y="449350"/>
                  <a:pt x="1052732" y="445233"/>
                  <a:pt x="1040295" y="435283"/>
                </a:cubicBezTo>
                <a:cubicBezTo>
                  <a:pt x="1030539" y="427478"/>
                  <a:pt x="1021288" y="418773"/>
                  <a:pt x="1013791" y="408778"/>
                </a:cubicBezTo>
                <a:cubicBezTo>
                  <a:pt x="994678" y="383294"/>
                  <a:pt x="978452" y="355769"/>
                  <a:pt x="960782" y="329265"/>
                </a:cubicBezTo>
                <a:lnTo>
                  <a:pt x="934278" y="289509"/>
                </a:lnTo>
                <a:cubicBezTo>
                  <a:pt x="929861" y="276257"/>
                  <a:pt x="929145" y="261119"/>
                  <a:pt x="921026" y="249752"/>
                </a:cubicBezTo>
                <a:cubicBezTo>
                  <a:pt x="881722" y="194726"/>
                  <a:pt x="878540" y="200251"/>
                  <a:pt x="828261" y="183491"/>
                </a:cubicBezTo>
                <a:cubicBezTo>
                  <a:pt x="819426" y="192326"/>
                  <a:pt x="808184" y="199282"/>
                  <a:pt x="801756" y="209996"/>
                </a:cubicBezTo>
                <a:cubicBezTo>
                  <a:pt x="794569" y="221974"/>
                  <a:pt x="802473" y="249752"/>
                  <a:pt x="788504" y="249752"/>
                </a:cubicBezTo>
                <a:cubicBezTo>
                  <a:pt x="767653" y="249752"/>
                  <a:pt x="755282" y="180042"/>
                  <a:pt x="748747" y="170239"/>
                </a:cubicBezTo>
                <a:cubicBezTo>
                  <a:pt x="720385" y="127696"/>
                  <a:pt x="710915" y="131124"/>
                  <a:pt x="669234" y="117230"/>
                </a:cubicBezTo>
                <a:cubicBezTo>
                  <a:pt x="655982" y="103978"/>
                  <a:pt x="645861" y="86575"/>
                  <a:pt x="629478" y="77474"/>
                </a:cubicBezTo>
                <a:cubicBezTo>
                  <a:pt x="605056" y="63906"/>
                  <a:pt x="549965" y="50970"/>
                  <a:pt x="549965" y="50970"/>
                </a:cubicBezTo>
                <a:cubicBezTo>
                  <a:pt x="541130" y="42135"/>
                  <a:pt x="535160" y="28852"/>
                  <a:pt x="523461" y="24465"/>
                </a:cubicBezTo>
                <a:cubicBezTo>
                  <a:pt x="458220" y="0"/>
                  <a:pt x="429675" y="13592"/>
                  <a:pt x="364434" y="24465"/>
                </a:cubicBezTo>
                <a:cubicBezTo>
                  <a:pt x="343440" y="45460"/>
                  <a:pt x="324678" y="56321"/>
                  <a:pt x="324678" y="90726"/>
                </a:cubicBezTo>
                <a:cubicBezTo>
                  <a:pt x="324678" y="104695"/>
                  <a:pt x="334092" y="117051"/>
                  <a:pt x="337930" y="130483"/>
                </a:cubicBezTo>
                <a:cubicBezTo>
                  <a:pt x="357469" y="198869"/>
                  <a:pt x="336070" y="168379"/>
                  <a:pt x="377687" y="209996"/>
                </a:cubicBezTo>
                <a:cubicBezTo>
                  <a:pt x="373269" y="271839"/>
                  <a:pt x="371678" y="333950"/>
                  <a:pt x="364434" y="395526"/>
                </a:cubicBezTo>
                <a:cubicBezTo>
                  <a:pt x="362802" y="409399"/>
                  <a:pt x="352814" y="421410"/>
                  <a:pt x="351182" y="435283"/>
                </a:cubicBezTo>
                <a:cubicBezTo>
                  <a:pt x="343938" y="496859"/>
                  <a:pt x="345174" y="559237"/>
                  <a:pt x="337930" y="620813"/>
                </a:cubicBezTo>
                <a:cubicBezTo>
                  <a:pt x="336298" y="634686"/>
                  <a:pt x="328516" y="647138"/>
                  <a:pt x="324678" y="660570"/>
                </a:cubicBezTo>
                <a:cubicBezTo>
                  <a:pt x="319675" y="678082"/>
                  <a:pt x="315843" y="695909"/>
                  <a:pt x="311426" y="713578"/>
                </a:cubicBezTo>
                <a:cubicBezTo>
                  <a:pt x="284922" y="704743"/>
                  <a:pt x="240748" y="713578"/>
                  <a:pt x="231913" y="687074"/>
                </a:cubicBezTo>
                <a:lnTo>
                  <a:pt x="192156" y="567804"/>
                </a:lnTo>
                <a:cubicBezTo>
                  <a:pt x="187739" y="554552"/>
                  <a:pt x="192156" y="532465"/>
                  <a:pt x="178904" y="528048"/>
                </a:cubicBezTo>
                <a:lnTo>
                  <a:pt x="139147" y="514796"/>
                </a:lnTo>
                <a:cubicBezTo>
                  <a:pt x="99391" y="519213"/>
                  <a:pt x="57018" y="513192"/>
                  <a:pt x="19878" y="528048"/>
                </a:cubicBezTo>
                <a:cubicBezTo>
                  <a:pt x="6908" y="533236"/>
                  <a:pt x="5083" y="553921"/>
                  <a:pt x="6626" y="567804"/>
                </a:cubicBezTo>
                <a:cubicBezTo>
                  <a:pt x="9711" y="595571"/>
                  <a:pt x="24295" y="620813"/>
                  <a:pt x="33130" y="647317"/>
                </a:cubicBezTo>
                <a:lnTo>
                  <a:pt x="46382" y="687074"/>
                </a:lnTo>
                <a:cubicBezTo>
                  <a:pt x="16490" y="806643"/>
                  <a:pt x="31397" y="758534"/>
                  <a:pt x="6626" y="832848"/>
                </a:cubicBezTo>
                <a:cubicBezTo>
                  <a:pt x="22800" y="881371"/>
                  <a:pt x="38909" y="926308"/>
                  <a:pt x="46382" y="978622"/>
                </a:cubicBezTo>
                <a:lnTo>
                  <a:pt x="59634" y="1071387"/>
                </a:lnTo>
                <a:cubicBezTo>
                  <a:pt x="50799" y="1097891"/>
                  <a:pt x="37723" y="1123342"/>
                  <a:pt x="33130" y="1150900"/>
                </a:cubicBezTo>
                <a:cubicBezTo>
                  <a:pt x="13302" y="1269870"/>
                  <a:pt x="22845" y="1203707"/>
                  <a:pt x="6626" y="1349683"/>
                </a:cubicBezTo>
                <a:cubicBezTo>
                  <a:pt x="11043" y="1385022"/>
                  <a:pt x="14023" y="1420571"/>
                  <a:pt x="19878" y="1455700"/>
                </a:cubicBezTo>
                <a:cubicBezTo>
                  <a:pt x="22872" y="1473666"/>
                  <a:pt x="29558" y="1490849"/>
                  <a:pt x="33130" y="1508709"/>
                </a:cubicBezTo>
                <a:cubicBezTo>
                  <a:pt x="38400" y="1535057"/>
                  <a:pt x="41575" y="1561785"/>
                  <a:pt x="46382" y="1588222"/>
                </a:cubicBezTo>
                <a:cubicBezTo>
                  <a:pt x="50411" y="1610383"/>
                  <a:pt x="55217" y="1632396"/>
                  <a:pt x="59634" y="1654483"/>
                </a:cubicBezTo>
                <a:cubicBezTo>
                  <a:pt x="20481" y="1771944"/>
                  <a:pt x="30045" y="1706229"/>
                  <a:pt x="46382" y="1853265"/>
                </a:cubicBezTo>
                <a:cubicBezTo>
                  <a:pt x="30336" y="1901403"/>
                  <a:pt x="0" y="1870935"/>
                  <a:pt x="6626" y="1879770"/>
                </a:cubicBezTo>
                <a:close/>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51792" y="3180522"/>
            <a:ext cx="2097625" cy="3412603"/>
          </a:xfrm>
          <a:custGeom>
            <a:avLst/>
            <a:gdLst>
              <a:gd name="connsiteX0" fmla="*/ 39756 w 2097625"/>
              <a:gd name="connsiteY0" fmla="*/ 0 h 3412603"/>
              <a:gd name="connsiteX1" fmla="*/ 106017 w 2097625"/>
              <a:gd name="connsiteY1" fmla="*/ 66261 h 3412603"/>
              <a:gd name="connsiteX2" fmla="*/ 132521 w 2097625"/>
              <a:gd name="connsiteY2" fmla="*/ 172278 h 3412603"/>
              <a:gd name="connsiteX3" fmla="*/ 198782 w 2097625"/>
              <a:gd name="connsiteY3" fmla="*/ 238539 h 3412603"/>
              <a:gd name="connsiteX4" fmla="*/ 265043 w 2097625"/>
              <a:gd name="connsiteY4" fmla="*/ 278295 h 3412603"/>
              <a:gd name="connsiteX5" fmla="*/ 304800 w 2097625"/>
              <a:gd name="connsiteY5" fmla="*/ 265043 h 3412603"/>
              <a:gd name="connsiteX6" fmla="*/ 344556 w 2097625"/>
              <a:gd name="connsiteY6" fmla="*/ 238539 h 3412603"/>
              <a:gd name="connsiteX7" fmla="*/ 410817 w 2097625"/>
              <a:gd name="connsiteY7" fmla="*/ 225287 h 3412603"/>
              <a:gd name="connsiteX8" fmla="*/ 490330 w 2097625"/>
              <a:gd name="connsiteY8" fmla="*/ 198782 h 3412603"/>
              <a:gd name="connsiteX9" fmla="*/ 636104 w 2097625"/>
              <a:gd name="connsiteY9" fmla="*/ 212035 h 3412603"/>
              <a:gd name="connsiteX10" fmla="*/ 715617 w 2097625"/>
              <a:gd name="connsiteY10" fmla="*/ 225287 h 3412603"/>
              <a:gd name="connsiteX11" fmla="*/ 861391 w 2097625"/>
              <a:gd name="connsiteY11" fmla="*/ 238539 h 3412603"/>
              <a:gd name="connsiteX12" fmla="*/ 954156 w 2097625"/>
              <a:gd name="connsiteY12" fmla="*/ 265043 h 3412603"/>
              <a:gd name="connsiteX13" fmla="*/ 993913 w 2097625"/>
              <a:gd name="connsiteY13" fmla="*/ 278295 h 3412603"/>
              <a:gd name="connsiteX14" fmla="*/ 1060174 w 2097625"/>
              <a:gd name="connsiteY14" fmla="*/ 331304 h 3412603"/>
              <a:gd name="connsiteX15" fmla="*/ 1086678 w 2097625"/>
              <a:gd name="connsiteY15" fmla="*/ 371061 h 3412603"/>
              <a:gd name="connsiteX16" fmla="*/ 1126435 w 2097625"/>
              <a:gd name="connsiteY16" fmla="*/ 397565 h 3412603"/>
              <a:gd name="connsiteX17" fmla="*/ 1152939 w 2097625"/>
              <a:gd name="connsiteY17" fmla="*/ 450574 h 3412603"/>
              <a:gd name="connsiteX18" fmla="*/ 1258956 w 2097625"/>
              <a:gd name="connsiteY18" fmla="*/ 490330 h 3412603"/>
              <a:gd name="connsiteX19" fmla="*/ 1364974 w 2097625"/>
              <a:gd name="connsiteY19" fmla="*/ 516835 h 3412603"/>
              <a:gd name="connsiteX20" fmla="*/ 1404730 w 2097625"/>
              <a:gd name="connsiteY20" fmla="*/ 609600 h 3412603"/>
              <a:gd name="connsiteX21" fmla="*/ 1417982 w 2097625"/>
              <a:gd name="connsiteY21" fmla="*/ 649356 h 3412603"/>
              <a:gd name="connsiteX22" fmla="*/ 1444487 w 2097625"/>
              <a:gd name="connsiteY22" fmla="*/ 675861 h 3412603"/>
              <a:gd name="connsiteX23" fmla="*/ 1563756 w 2097625"/>
              <a:gd name="connsiteY23" fmla="*/ 742121 h 3412603"/>
              <a:gd name="connsiteX24" fmla="*/ 1696278 w 2097625"/>
              <a:gd name="connsiteY24" fmla="*/ 755374 h 3412603"/>
              <a:gd name="connsiteX25" fmla="*/ 1842052 w 2097625"/>
              <a:gd name="connsiteY25" fmla="*/ 795130 h 3412603"/>
              <a:gd name="connsiteX26" fmla="*/ 1961321 w 2097625"/>
              <a:gd name="connsiteY26" fmla="*/ 808382 h 3412603"/>
              <a:gd name="connsiteX27" fmla="*/ 1987826 w 2097625"/>
              <a:gd name="connsiteY27" fmla="*/ 834887 h 3412603"/>
              <a:gd name="connsiteX28" fmla="*/ 2054087 w 2097625"/>
              <a:gd name="connsiteY28" fmla="*/ 887895 h 3412603"/>
              <a:gd name="connsiteX29" fmla="*/ 2054087 w 2097625"/>
              <a:gd name="connsiteY29" fmla="*/ 993913 h 3412603"/>
              <a:gd name="connsiteX30" fmla="*/ 2027582 w 2097625"/>
              <a:gd name="connsiteY30" fmla="*/ 1033669 h 3412603"/>
              <a:gd name="connsiteX31" fmla="*/ 2014330 w 2097625"/>
              <a:gd name="connsiteY31" fmla="*/ 1073426 h 3412603"/>
              <a:gd name="connsiteX32" fmla="*/ 1974574 w 2097625"/>
              <a:gd name="connsiteY32" fmla="*/ 1099930 h 3412603"/>
              <a:gd name="connsiteX33" fmla="*/ 1921565 w 2097625"/>
              <a:gd name="connsiteY33" fmla="*/ 1166191 h 3412603"/>
              <a:gd name="connsiteX34" fmla="*/ 1895061 w 2097625"/>
              <a:gd name="connsiteY34" fmla="*/ 1245704 h 3412603"/>
              <a:gd name="connsiteX35" fmla="*/ 1881808 w 2097625"/>
              <a:gd name="connsiteY35" fmla="*/ 1311965 h 3412603"/>
              <a:gd name="connsiteX36" fmla="*/ 1855304 w 2097625"/>
              <a:gd name="connsiteY36" fmla="*/ 1391478 h 3412603"/>
              <a:gd name="connsiteX37" fmla="*/ 1828800 w 2097625"/>
              <a:gd name="connsiteY37" fmla="*/ 1470991 h 3412603"/>
              <a:gd name="connsiteX38" fmla="*/ 1762539 w 2097625"/>
              <a:gd name="connsiteY38" fmla="*/ 1590261 h 3412603"/>
              <a:gd name="connsiteX39" fmla="*/ 1722782 w 2097625"/>
              <a:gd name="connsiteY39" fmla="*/ 1603513 h 3412603"/>
              <a:gd name="connsiteX40" fmla="*/ 1683026 w 2097625"/>
              <a:gd name="connsiteY40" fmla="*/ 1630017 h 3412603"/>
              <a:gd name="connsiteX41" fmla="*/ 1603513 w 2097625"/>
              <a:gd name="connsiteY41" fmla="*/ 1656521 h 3412603"/>
              <a:gd name="connsiteX42" fmla="*/ 1550504 w 2097625"/>
              <a:gd name="connsiteY42" fmla="*/ 1762539 h 3412603"/>
              <a:gd name="connsiteX43" fmla="*/ 1550504 w 2097625"/>
              <a:gd name="connsiteY43" fmla="*/ 1762539 h 3412603"/>
              <a:gd name="connsiteX44" fmla="*/ 1497495 w 2097625"/>
              <a:gd name="connsiteY44" fmla="*/ 1828800 h 3412603"/>
              <a:gd name="connsiteX45" fmla="*/ 1470991 w 2097625"/>
              <a:gd name="connsiteY45" fmla="*/ 1868556 h 3412603"/>
              <a:gd name="connsiteX46" fmla="*/ 1417982 w 2097625"/>
              <a:gd name="connsiteY46" fmla="*/ 1948069 h 3412603"/>
              <a:gd name="connsiteX47" fmla="*/ 1404730 w 2097625"/>
              <a:gd name="connsiteY47" fmla="*/ 1987826 h 3412603"/>
              <a:gd name="connsiteX48" fmla="*/ 1325217 w 2097625"/>
              <a:gd name="connsiteY48" fmla="*/ 2027582 h 3412603"/>
              <a:gd name="connsiteX49" fmla="*/ 1311965 w 2097625"/>
              <a:gd name="connsiteY49" fmla="*/ 2067339 h 3412603"/>
              <a:gd name="connsiteX50" fmla="*/ 1272208 w 2097625"/>
              <a:gd name="connsiteY50" fmla="*/ 2093843 h 3412603"/>
              <a:gd name="connsiteX51" fmla="*/ 1245704 w 2097625"/>
              <a:gd name="connsiteY51" fmla="*/ 2120348 h 3412603"/>
              <a:gd name="connsiteX52" fmla="*/ 1179443 w 2097625"/>
              <a:gd name="connsiteY52" fmla="*/ 2213113 h 3412603"/>
              <a:gd name="connsiteX53" fmla="*/ 1060174 w 2097625"/>
              <a:gd name="connsiteY53" fmla="*/ 2292626 h 3412603"/>
              <a:gd name="connsiteX54" fmla="*/ 1020417 w 2097625"/>
              <a:gd name="connsiteY54" fmla="*/ 2319130 h 3412603"/>
              <a:gd name="connsiteX55" fmla="*/ 967408 w 2097625"/>
              <a:gd name="connsiteY55" fmla="*/ 2345635 h 3412603"/>
              <a:gd name="connsiteX56" fmla="*/ 940904 w 2097625"/>
              <a:gd name="connsiteY56" fmla="*/ 2398643 h 3412603"/>
              <a:gd name="connsiteX57" fmla="*/ 887895 w 2097625"/>
              <a:gd name="connsiteY57" fmla="*/ 2451652 h 3412603"/>
              <a:gd name="connsiteX58" fmla="*/ 874643 w 2097625"/>
              <a:gd name="connsiteY58" fmla="*/ 2504661 h 3412603"/>
              <a:gd name="connsiteX59" fmla="*/ 808382 w 2097625"/>
              <a:gd name="connsiteY59" fmla="*/ 2570921 h 3412603"/>
              <a:gd name="connsiteX60" fmla="*/ 781878 w 2097625"/>
              <a:gd name="connsiteY60" fmla="*/ 2650435 h 3412603"/>
              <a:gd name="connsiteX61" fmla="*/ 768626 w 2097625"/>
              <a:gd name="connsiteY61" fmla="*/ 2690191 h 3412603"/>
              <a:gd name="connsiteX62" fmla="*/ 755374 w 2097625"/>
              <a:gd name="connsiteY62" fmla="*/ 2796208 h 3412603"/>
              <a:gd name="connsiteX63" fmla="*/ 702365 w 2097625"/>
              <a:gd name="connsiteY63" fmla="*/ 3101008 h 3412603"/>
              <a:gd name="connsiteX64" fmla="*/ 728869 w 2097625"/>
              <a:gd name="connsiteY64" fmla="*/ 3193774 h 3412603"/>
              <a:gd name="connsiteX65" fmla="*/ 755374 w 2097625"/>
              <a:gd name="connsiteY65" fmla="*/ 3220278 h 3412603"/>
              <a:gd name="connsiteX66" fmla="*/ 795130 w 2097625"/>
              <a:gd name="connsiteY66" fmla="*/ 3299791 h 3412603"/>
              <a:gd name="connsiteX67" fmla="*/ 742121 w 2097625"/>
              <a:gd name="connsiteY67" fmla="*/ 3352800 h 3412603"/>
              <a:gd name="connsiteX68" fmla="*/ 689113 w 2097625"/>
              <a:gd name="connsiteY68" fmla="*/ 3366052 h 3412603"/>
              <a:gd name="connsiteX69" fmla="*/ 569843 w 2097625"/>
              <a:gd name="connsiteY69" fmla="*/ 3352800 h 3412603"/>
              <a:gd name="connsiteX70" fmla="*/ 530087 w 2097625"/>
              <a:gd name="connsiteY70" fmla="*/ 3220278 h 3412603"/>
              <a:gd name="connsiteX71" fmla="*/ 503582 w 2097625"/>
              <a:gd name="connsiteY71" fmla="*/ 3140765 h 3412603"/>
              <a:gd name="connsiteX72" fmla="*/ 477078 w 2097625"/>
              <a:gd name="connsiteY72" fmla="*/ 3101008 h 3412603"/>
              <a:gd name="connsiteX73" fmla="*/ 424069 w 2097625"/>
              <a:gd name="connsiteY73" fmla="*/ 2994991 h 3412603"/>
              <a:gd name="connsiteX74" fmla="*/ 410817 w 2097625"/>
              <a:gd name="connsiteY74" fmla="*/ 2875721 h 3412603"/>
              <a:gd name="connsiteX75" fmla="*/ 397565 w 2097625"/>
              <a:gd name="connsiteY75" fmla="*/ 2822713 h 3412603"/>
              <a:gd name="connsiteX76" fmla="*/ 371061 w 2097625"/>
              <a:gd name="connsiteY76" fmla="*/ 2676939 h 3412603"/>
              <a:gd name="connsiteX77" fmla="*/ 397565 w 2097625"/>
              <a:gd name="connsiteY77" fmla="*/ 2531165 h 3412603"/>
              <a:gd name="connsiteX78" fmla="*/ 424069 w 2097625"/>
              <a:gd name="connsiteY78" fmla="*/ 2491408 h 3412603"/>
              <a:gd name="connsiteX79" fmla="*/ 463826 w 2097625"/>
              <a:gd name="connsiteY79" fmla="*/ 2372139 h 3412603"/>
              <a:gd name="connsiteX80" fmla="*/ 477078 w 2097625"/>
              <a:gd name="connsiteY80" fmla="*/ 2332382 h 3412603"/>
              <a:gd name="connsiteX81" fmla="*/ 490330 w 2097625"/>
              <a:gd name="connsiteY81" fmla="*/ 2292626 h 3412603"/>
              <a:gd name="connsiteX82" fmla="*/ 503582 w 2097625"/>
              <a:gd name="connsiteY82" fmla="*/ 2239617 h 3412603"/>
              <a:gd name="connsiteX83" fmla="*/ 530087 w 2097625"/>
              <a:gd name="connsiteY83" fmla="*/ 2213113 h 3412603"/>
              <a:gd name="connsiteX84" fmla="*/ 543339 w 2097625"/>
              <a:gd name="connsiteY84" fmla="*/ 2093843 h 3412603"/>
              <a:gd name="connsiteX85" fmla="*/ 556591 w 2097625"/>
              <a:gd name="connsiteY85" fmla="*/ 2027582 h 3412603"/>
              <a:gd name="connsiteX86" fmla="*/ 583095 w 2097625"/>
              <a:gd name="connsiteY86" fmla="*/ 1881808 h 3412603"/>
              <a:gd name="connsiteX87" fmla="*/ 583095 w 2097625"/>
              <a:gd name="connsiteY87" fmla="*/ 1722782 h 3412603"/>
              <a:gd name="connsiteX88" fmla="*/ 569843 w 2097625"/>
              <a:gd name="connsiteY88" fmla="*/ 1656521 h 3412603"/>
              <a:gd name="connsiteX89" fmla="*/ 543339 w 2097625"/>
              <a:gd name="connsiteY89" fmla="*/ 1470991 h 3412603"/>
              <a:gd name="connsiteX90" fmla="*/ 516835 w 2097625"/>
              <a:gd name="connsiteY90" fmla="*/ 1378226 h 3412603"/>
              <a:gd name="connsiteX91" fmla="*/ 490330 w 2097625"/>
              <a:gd name="connsiteY91" fmla="*/ 1351721 h 3412603"/>
              <a:gd name="connsiteX92" fmla="*/ 437321 w 2097625"/>
              <a:gd name="connsiteY92" fmla="*/ 1272208 h 3412603"/>
              <a:gd name="connsiteX93" fmla="*/ 397565 w 2097625"/>
              <a:gd name="connsiteY93" fmla="*/ 1258956 h 3412603"/>
              <a:gd name="connsiteX94" fmla="*/ 357808 w 2097625"/>
              <a:gd name="connsiteY94" fmla="*/ 1219200 h 3412603"/>
              <a:gd name="connsiteX95" fmla="*/ 344556 w 2097625"/>
              <a:gd name="connsiteY95" fmla="*/ 1179443 h 3412603"/>
              <a:gd name="connsiteX96" fmla="*/ 318052 w 2097625"/>
              <a:gd name="connsiteY96" fmla="*/ 1139687 h 3412603"/>
              <a:gd name="connsiteX97" fmla="*/ 291548 w 2097625"/>
              <a:gd name="connsiteY97" fmla="*/ 1046921 h 3412603"/>
              <a:gd name="connsiteX98" fmla="*/ 265043 w 2097625"/>
              <a:gd name="connsiteY98" fmla="*/ 967408 h 3412603"/>
              <a:gd name="connsiteX99" fmla="*/ 251791 w 2097625"/>
              <a:gd name="connsiteY99" fmla="*/ 927652 h 3412603"/>
              <a:gd name="connsiteX100" fmla="*/ 225287 w 2097625"/>
              <a:gd name="connsiteY100" fmla="*/ 887895 h 3412603"/>
              <a:gd name="connsiteX101" fmla="*/ 198782 w 2097625"/>
              <a:gd name="connsiteY101" fmla="*/ 781878 h 3412603"/>
              <a:gd name="connsiteX102" fmla="*/ 185530 w 2097625"/>
              <a:gd name="connsiteY102" fmla="*/ 742121 h 3412603"/>
              <a:gd name="connsiteX103" fmla="*/ 212035 w 2097625"/>
              <a:gd name="connsiteY103" fmla="*/ 636104 h 3412603"/>
              <a:gd name="connsiteX104" fmla="*/ 251791 w 2097625"/>
              <a:gd name="connsiteY104" fmla="*/ 609600 h 3412603"/>
              <a:gd name="connsiteX105" fmla="*/ 304800 w 2097625"/>
              <a:gd name="connsiteY105" fmla="*/ 556591 h 3412603"/>
              <a:gd name="connsiteX106" fmla="*/ 357808 w 2097625"/>
              <a:gd name="connsiteY106" fmla="*/ 490330 h 3412603"/>
              <a:gd name="connsiteX107" fmla="*/ 331304 w 2097625"/>
              <a:gd name="connsiteY107" fmla="*/ 410817 h 3412603"/>
              <a:gd name="connsiteX108" fmla="*/ 318052 w 2097625"/>
              <a:gd name="connsiteY108" fmla="*/ 357808 h 3412603"/>
              <a:gd name="connsiteX109" fmla="*/ 278295 w 2097625"/>
              <a:gd name="connsiteY109" fmla="*/ 344556 h 3412603"/>
              <a:gd name="connsiteX110" fmla="*/ 106017 w 2097625"/>
              <a:gd name="connsiteY110" fmla="*/ 318052 h 3412603"/>
              <a:gd name="connsiteX111" fmla="*/ 92765 w 2097625"/>
              <a:gd name="connsiteY111" fmla="*/ 278295 h 3412603"/>
              <a:gd name="connsiteX112" fmla="*/ 13252 w 2097625"/>
              <a:gd name="connsiteY112" fmla="*/ 251791 h 3412603"/>
              <a:gd name="connsiteX113" fmla="*/ 0 w 2097625"/>
              <a:gd name="connsiteY113" fmla="*/ 212035 h 3412603"/>
              <a:gd name="connsiteX114" fmla="*/ 13252 w 2097625"/>
              <a:gd name="connsiteY114" fmla="*/ 106017 h 3412603"/>
              <a:gd name="connsiteX115" fmla="*/ 13252 w 2097625"/>
              <a:gd name="connsiteY115" fmla="*/ 92765 h 3412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2097625" h="3412603">
                <a:moveTo>
                  <a:pt x="39756" y="0"/>
                </a:moveTo>
                <a:cubicBezTo>
                  <a:pt x="71563" y="21204"/>
                  <a:pt x="91881" y="27386"/>
                  <a:pt x="106017" y="66261"/>
                </a:cubicBezTo>
                <a:cubicBezTo>
                  <a:pt x="118465" y="100495"/>
                  <a:pt x="112315" y="141969"/>
                  <a:pt x="132521" y="172278"/>
                </a:cubicBezTo>
                <a:cubicBezTo>
                  <a:pt x="177957" y="240431"/>
                  <a:pt x="135678" y="188056"/>
                  <a:pt x="198782" y="238539"/>
                </a:cubicBezTo>
                <a:cubicBezTo>
                  <a:pt x="250756" y="280117"/>
                  <a:pt x="196003" y="255282"/>
                  <a:pt x="265043" y="278295"/>
                </a:cubicBezTo>
                <a:cubicBezTo>
                  <a:pt x="278295" y="273878"/>
                  <a:pt x="292306" y="271290"/>
                  <a:pt x="304800" y="265043"/>
                </a:cubicBezTo>
                <a:cubicBezTo>
                  <a:pt x="319046" y="257920"/>
                  <a:pt x="329643" y="244131"/>
                  <a:pt x="344556" y="238539"/>
                </a:cubicBezTo>
                <a:cubicBezTo>
                  <a:pt x="365646" y="230630"/>
                  <a:pt x="389086" y="231214"/>
                  <a:pt x="410817" y="225287"/>
                </a:cubicBezTo>
                <a:cubicBezTo>
                  <a:pt x="437771" y="217936"/>
                  <a:pt x="490330" y="198782"/>
                  <a:pt x="490330" y="198782"/>
                </a:cubicBezTo>
                <a:cubicBezTo>
                  <a:pt x="538921" y="203200"/>
                  <a:pt x="587646" y="206334"/>
                  <a:pt x="636104" y="212035"/>
                </a:cubicBezTo>
                <a:cubicBezTo>
                  <a:pt x="662790" y="215175"/>
                  <a:pt x="688931" y="222148"/>
                  <a:pt x="715617" y="225287"/>
                </a:cubicBezTo>
                <a:cubicBezTo>
                  <a:pt x="764075" y="230988"/>
                  <a:pt x="812800" y="234122"/>
                  <a:pt x="861391" y="238539"/>
                </a:cubicBezTo>
                <a:cubicBezTo>
                  <a:pt x="956715" y="270313"/>
                  <a:pt x="837675" y="231763"/>
                  <a:pt x="954156" y="265043"/>
                </a:cubicBezTo>
                <a:cubicBezTo>
                  <a:pt x="967588" y="268881"/>
                  <a:pt x="980661" y="273878"/>
                  <a:pt x="993913" y="278295"/>
                </a:cubicBezTo>
                <a:cubicBezTo>
                  <a:pt x="1069870" y="392233"/>
                  <a:pt x="968730" y="258149"/>
                  <a:pt x="1060174" y="331304"/>
                </a:cubicBezTo>
                <a:cubicBezTo>
                  <a:pt x="1072611" y="341254"/>
                  <a:pt x="1075416" y="359799"/>
                  <a:pt x="1086678" y="371061"/>
                </a:cubicBezTo>
                <a:cubicBezTo>
                  <a:pt x="1097940" y="382323"/>
                  <a:pt x="1113183" y="388730"/>
                  <a:pt x="1126435" y="397565"/>
                </a:cubicBezTo>
                <a:cubicBezTo>
                  <a:pt x="1135270" y="415235"/>
                  <a:pt x="1140292" y="435398"/>
                  <a:pt x="1152939" y="450574"/>
                </a:cubicBezTo>
                <a:cubicBezTo>
                  <a:pt x="1181085" y="484350"/>
                  <a:pt x="1220001" y="481340"/>
                  <a:pt x="1258956" y="490330"/>
                </a:cubicBezTo>
                <a:cubicBezTo>
                  <a:pt x="1294450" y="498521"/>
                  <a:pt x="1364974" y="516835"/>
                  <a:pt x="1364974" y="516835"/>
                </a:cubicBezTo>
                <a:cubicBezTo>
                  <a:pt x="1396052" y="610070"/>
                  <a:pt x="1355604" y="494970"/>
                  <a:pt x="1404730" y="609600"/>
                </a:cubicBezTo>
                <a:cubicBezTo>
                  <a:pt x="1410233" y="622439"/>
                  <a:pt x="1410795" y="637378"/>
                  <a:pt x="1417982" y="649356"/>
                </a:cubicBezTo>
                <a:cubicBezTo>
                  <a:pt x="1424410" y="660070"/>
                  <a:pt x="1434491" y="668364"/>
                  <a:pt x="1444487" y="675861"/>
                </a:cubicBezTo>
                <a:cubicBezTo>
                  <a:pt x="1474840" y="698626"/>
                  <a:pt x="1520435" y="735456"/>
                  <a:pt x="1563756" y="742121"/>
                </a:cubicBezTo>
                <a:cubicBezTo>
                  <a:pt x="1607634" y="748872"/>
                  <a:pt x="1652104" y="750956"/>
                  <a:pt x="1696278" y="755374"/>
                </a:cubicBezTo>
                <a:cubicBezTo>
                  <a:pt x="1741933" y="770592"/>
                  <a:pt x="1797215" y="790148"/>
                  <a:pt x="1842052" y="795130"/>
                </a:cubicBezTo>
                <a:lnTo>
                  <a:pt x="1961321" y="808382"/>
                </a:lnTo>
                <a:cubicBezTo>
                  <a:pt x="1970156" y="817217"/>
                  <a:pt x="1978069" y="827082"/>
                  <a:pt x="1987826" y="834887"/>
                </a:cubicBezTo>
                <a:cubicBezTo>
                  <a:pt x="2071420" y="901763"/>
                  <a:pt x="1990085" y="823895"/>
                  <a:pt x="2054087" y="887895"/>
                </a:cubicBezTo>
                <a:cubicBezTo>
                  <a:pt x="2090625" y="997512"/>
                  <a:pt x="2097625" y="939491"/>
                  <a:pt x="2054087" y="993913"/>
                </a:cubicBezTo>
                <a:cubicBezTo>
                  <a:pt x="2044137" y="1006350"/>
                  <a:pt x="2036417" y="1020417"/>
                  <a:pt x="2027582" y="1033669"/>
                </a:cubicBezTo>
                <a:cubicBezTo>
                  <a:pt x="2023165" y="1046921"/>
                  <a:pt x="2023056" y="1062518"/>
                  <a:pt x="2014330" y="1073426"/>
                </a:cubicBezTo>
                <a:cubicBezTo>
                  <a:pt x="2004381" y="1085863"/>
                  <a:pt x="1987011" y="1089981"/>
                  <a:pt x="1974574" y="1099930"/>
                </a:cubicBezTo>
                <a:cubicBezTo>
                  <a:pt x="1947597" y="1121511"/>
                  <a:pt x="1941245" y="1136671"/>
                  <a:pt x="1921565" y="1166191"/>
                </a:cubicBezTo>
                <a:cubicBezTo>
                  <a:pt x="1912730" y="1192695"/>
                  <a:pt x="1900540" y="1218309"/>
                  <a:pt x="1895061" y="1245704"/>
                </a:cubicBezTo>
                <a:cubicBezTo>
                  <a:pt x="1890643" y="1267791"/>
                  <a:pt x="1887735" y="1290234"/>
                  <a:pt x="1881808" y="1311965"/>
                </a:cubicBezTo>
                <a:cubicBezTo>
                  <a:pt x="1874457" y="1338919"/>
                  <a:pt x="1864139" y="1364974"/>
                  <a:pt x="1855304" y="1391478"/>
                </a:cubicBezTo>
                <a:lnTo>
                  <a:pt x="1828800" y="1470991"/>
                </a:lnTo>
                <a:cubicBezTo>
                  <a:pt x="1817131" y="1505997"/>
                  <a:pt x="1796716" y="1578869"/>
                  <a:pt x="1762539" y="1590261"/>
                </a:cubicBezTo>
                <a:lnTo>
                  <a:pt x="1722782" y="1603513"/>
                </a:lnTo>
                <a:cubicBezTo>
                  <a:pt x="1709530" y="1612348"/>
                  <a:pt x="1697580" y="1623549"/>
                  <a:pt x="1683026" y="1630017"/>
                </a:cubicBezTo>
                <a:cubicBezTo>
                  <a:pt x="1657496" y="1641364"/>
                  <a:pt x="1603513" y="1656521"/>
                  <a:pt x="1603513" y="1656521"/>
                </a:cubicBezTo>
                <a:cubicBezTo>
                  <a:pt x="1557253" y="1702781"/>
                  <a:pt x="1580959" y="1671173"/>
                  <a:pt x="1550504" y="1762539"/>
                </a:cubicBezTo>
                <a:lnTo>
                  <a:pt x="1550504" y="1762539"/>
                </a:lnTo>
                <a:cubicBezTo>
                  <a:pt x="1468929" y="1884901"/>
                  <a:pt x="1573028" y="1734385"/>
                  <a:pt x="1497495" y="1828800"/>
                </a:cubicBezTo>
                <a:cubicBezTo>
                  <a:pt x="1487546" y="1841237"/>
                  <a:pt x="1479826" y="1855304"/>
                  <a:pt x="1470991" y="1868556"/>
                </a:cubicBezTo>
                <a:cubicBezTo>
                  <a:pt x="1439481" y="1963089"/>
                  <a:pt x="1484161" y="1848801"/>
                  <a:pt x="1417982" y="1948069"/>
                </a:cubicBezTo>
                <a:cubicBezTo>
                  <a:pt x="1410233" y="1959692"/>
                  <a:pt x="1413456" y="1976918"/>
                  <a:pt x="1404730" y="1987826"/>
                </a:cubicBezTo>
                <a:cubicBezTo>
                  <a:pt x="1386047" y="2011180"/>
                  <a:pt x="1351407" y="2018852"/>
                  <a:pt x="1325217" y="2027582"/>
                </a:cubicBezTo>
                <a:cubicBezTo>
                  <a:pt x="1320800" y="2040834"/>
                  <a:pt x="1320691" y="2056431"/>
                  <a:pt x="1311965" y="2067339"/>
                </a:cubicBezTo>
                <a:cubicBezTo>
                  <a:pt x="1302015" y="2079776"/>
                  <a:pt x="1284645" y="2083893"/>
                  <a:pt x="1272208" y="2093843"/>
                </a:cubicBezTo>
                <a:cubicBezTo>
                  <a:pt x="1262452" y="2101648"/>
                  <a:pt x="1254539" y="2111513"/>
                  <a:pt x="1245704" y="2120348"/>
                </a:cubicBezTo>
                <a:cubicBezTo>
                  <a:pt x="1214783" y="2213113"/>
                  <a:pt x="1245704" y="2191026"/>
                  <a:pt x="1179443" y="2213113"/>
                </a:cubicBezTo>
                <a:cubicBezTo>
                  <a:pt x="1100303" y="2292253"/>
                  <a:pt x="1143485" y="2271798"/>
                  <a:pt x="1060174" y="2292626"/>
                </a:cubicBezTo>
                <a:cubicBezTo>
                  <a:pt x="1046922" y="2301461"/>
                  <a:pt x="1034246" y="2311228"/>
                  <a:pt x="1020417" y="2319130"/>
                </a:cubicBezTo>
                <a:cubicBezTo>
                  <a:pt x="1003265" y="2328931"/>
                  <a:pt x="981377" y="2331666"/>
                  <a:pt x="967408" y="2345635"/>
                </a:cubicBezTo>
                <a:cubicBezTo>
                  <a:pt x="953439" y="2359604"/>
                  <a:pt x="952757" y="2382839"/>
                  <a:pt x="940904" y="2398643"/>
                </a:cubicBezTo>
                <a:cubicBezTo>
                  <a:pt x="925911" y="2418634"/>
                  <a:pt x="887895" y="2451652"/>
                  <a:pt x="887895" y="2451652"/>
                </a:cubicBezTo>
                <a:cubicBezTo>
                  <a:pt x="883478" y="2469322"/>
                  <a:pt x="884746" y="2489507"/>
                  <a:pt x="874643" y="2504661"/>
                </a:cubicBezTo>
                <a:cubicBezTo>
                  <a:pt x="857317" y="2530650"/>
                  <a:pt x="808382" y="2570921"/>
                  <a:pt x="808382" y="2570921"/>
                </a:cubicBezTo>
                <a:lnTo>
                  <a:pt x="781878" y="2650435"/>
                </a:lnTo>
                <a:lnTo>
                  <a:pt x="768626" y="2690191"/>
                </a:lnTo>
                <a:cubicBezTo>
                  <a:pt x="764209" y="2725530"/>
                  <a:pt x="760411" y="2760952"/>
                  <a:pt x="755374" y="2796208"/>
                </a:cubicBezTo>
                <a:cubicBezTo>
                  <a:pt x="717031" y="3064608"/>
                  <a:pt x="743323" y="2978135"/>
                  <a:pt x="702365" y="3101008"/>
                </a:cubicBezTo>
                <a:cubicBezTo>
                  <a:pt x="704840" y="3110908"/>
                  <a:pt x="720722" y="3180195"/>
                  <a:pt x="728869" y="3193774"/>
                </a:cubicBezTo>
                <a:cubicBezTo>
                  <a:pt x="735297" y="3204488"/>
                  <a:pt x="747569" y="3210522"/>
                  <a:pt x="755374" y="3220278"/>
                </a:cubicBezTo>
                <a:cubicBezTo>
                  <a:pt x="784732" y="3256976"/>
                  <a:pt x="781134" y="3257802"/>
                  <a:pt x="795130" y="3299791"/>
                </a:cubicBezTo>
                <a:cubicBezTo>
                  <a:pt x="772568" y="3412603"/>
                  <a:pt x="807321" y="3352800"/>
                  <a:pt x="742121" y="3352800"/>
                </a:cubicBezTo>
                <a:cubicBezTo>
                  <a:pt x="723908" y="3352800"/>
                  <a:pt x="706782" y="3361635"/>
                  <a:pt x="689113" y="3366052"/>
                </a:cubicBezTo>
                <a:cubicBezTo>
                  <a:pt x="649356" y="3361635"/>
                  <a:pt x="603591" y="3374276"/>
                  <a:pt x="569843" y="3352800"/>
                </a:cubicBezTo>
                <a:cubicBezTo>
                  <a:pt x="558261" y="3345430"/>
                  <a:pt x="536632" y="3242095"/>
                  <a:pt x="530087" y="3220278"/>
                </a:cubicBezTo>
                <a:cubicBezTo>
                  <a:pt x="522059" y="3193518"/>
                  <a:pt x="519079" y="3164011"/>
                  <a:pt x="503582" y="3140765"/>
                </a:cubicBezTo>
                <a:cubicBezTo>
                  <a:pt x="494747" y="3127513"/>
                  <a:pt x="483547" y="3115562"/>
                  <a:pt x="477078" y="3101008"/>
                </a:cubicBezTo>
                <a:cubicBezTo>
                  <a:pt x="428351" y="2991371"/>
                  <a:pt x="478501" y="3049421"/>
                  <a:pt x="424069" y="2994991"/>
                </a:cubicBezTo>
                <a:cubicBezTo>
                  <a:pt x="419652" y="2955234"/>
                  <a:pt x="416899" y="2915257"/>
                  <a:pt x="410817" y="2875721"/>
                </a:cubicBezTo>
                <a:cubicBezTo>
                  <a:pt x="408048" y="2857720"/>
                  <a:pt x="400559" y="2840678"/>
                  <a:pt x="397565" y="2822713"/>
                </a:cubicBezTo>
                <a:cubicBezTo>
                  <a:pt x="372591" y="2672864"/>
                  <a:pt x="399494" y="2762237"/>
                  <a:pt x="371061" y="2676939"/>
                </a:cubicBezTo>
                <a:cubicBezTo>
                  <a:pt x="374132" y="2655442"/>
                  <a:pt x="384176" y="2562407"/>
                  <a:pt x="397565" y="2531165"/>
                </a:cubicBezTo>
                <a:cubicBezTo>
                  <a:pt x="403839" y="2516526"/>
                  <a:pt x="417600" y="2505962"/>
                  <a:pt x="424069" y="2491408"/>
                </a:cubicBezTo>
                <a:cubicBezTo>
                  <a:pt x="424071" y="2491403"/>
                  <a:pt x="457199" y="2392020"/>
                  <a:pt x="463826" y="2372139"/>
                </a:cubicBezTo>
                <a:lnTo>
                  <a:pt x="477078" y="2332382"/>
                </a:lnTo>
                <a:cubicBezTo>
                  <a:pt x="481495" y="2319130"/>
                  <a:pt x="486942" y="2306178"/>
                  <a:pt x="490330" y="2292626"/>
                </a:cubicBezTo>
                <a:cubicBezTo>
                  <a:pt x="494747" y="2274956"/>
                  <a:pt x="495437" y="2255908"/>
                  <a:pt x="503582" y="2239617"/>
                </a:cubicBezTo>
                <a:cubicBezTo>
                  <a:pt x="509170" y="2228442"/>
                  <a:pt x="521252" y="2221948"/>
                  <a:pt x="530087" y="2213113"/>
                </a:cubicBezTo>
                <a:cubicBezTo>
                  <a:pt x="534504" y="2173356"/>
                  <a:pt x="537682" y="2133442"/>
                  <a:pt x="543339" y="2093843"/>
                </a:cubicBezTo>
                <a:cubicBezTo>
                  <a:pt x="546524" y="2071545"/>
                  <a:pt x="552562" y="2049743"/>
                  <a:pt x="556591" y="2027582"/>
                </a:cubicBezTo>
                <a:cubicBezTo>
                  <a:pt x="590501" y="1841075"/>
                  <a:pt x="550361" y="2045483"/>
                  <a:pt x="583095" y="1881808"/>
                </a:cubicBezTo>
                <a:cubicBezTo>
                  <a:pt x="553273" y="1762520"/>
                  <a:pt x="583095" y="1908917"/>
                  <a:pt x="583095" y="1722782"/>
                </a:cubicBezTo>
                <a:cubicBezTo>
                  <a:pt x="583095" y="1700258"/>
                  <a:pt x="574260" y="1678608"/>
                  <a:pt x="569843" y="1656521"/>
                </a:cubicBezTo>
                <a:cubicBezTo>
                  <a:pt x="548648" y="1423373"/>
                  <a:pt x="573932" y="1578068"/>
                  <a:pt x="543339" y="1470991"/>
                </a:cubicBezTo>
                <a:cubicBezTo>
                  <a:pt x="540189" y="1459964"/>
                  <a:pt x="525501" y="1392669"/>
                  <a:pt x="516835" y="1378226"/>
                </a:cubicBezTo>
                <a:cubicBezTo>
                  <a:pt x="510407" y="1367512"/>
                  <a:pt x="497261" y="1362117"/>
                  <a:pt x="490330" y="1351721"/>
                </a:cubicBezTo>
                <a:cubicBezTo>
                  <a:pt x="468850" y="1319501"/>
                  <a:pt x="471083" y="1292465"/>
                  <a:pt x="437321" y="1272208"/>
                </a:cubicBezTo>
                <a:cubicBezTo>
                  <a:pt x="425343" y="1265021"/>
                  <a:pt x="410817" y="1263373"/>
                  <a:pt x="397565" y="1258956"/>
                </a:cubicBezTo>
                <a:cubicBezTo>
                  <a:pt x="384313" y="1245704"/>
                  <a:pt x="368204" y="1234794"/>
                  <a:pt x="357808" y="1219200"/>
                </a:cubicBezTo>
                <a:cubicBezTo>
                  <a:pt x="350059" y="1207577"/>
                  <a:pt x="350803" y="1191937"/>
                  <a:pt x="344556" y="1179443"/>
                </a:cubicBezTo>
                <a:cubicBezTo>
                  <a:pt x="337433" y="1165197"/>
                  <a:pt x="326887" y="1152939"/>
                  <a:pt x="318052" y="1139687"/>
                </a:cubicBezTo>
                <a:cubicBezTo>
                  <a:pt x="273503" y="1006038"/>
                  <a:pt x="341484" y="1213373"/>
                  <a:pt x="291548" y="1046921"/>
                </a:cubicBezTo>
                <a:cubicBezTo>
                  <a:pt x="283520" y="1020161"/>
                  <a:pt x="273878" y="993912"/>
                  <a:pt x="265043" y="967408"/>
                </a:cubicBezTo>
                <a:cubicBezTo>
                  <a:pt x="260626" y="954156"/>
                  <a:pt x="259539" y="939275"/>
                  <a:pt x="251791" y="927652"/>
                </a:cubicBezTo>
                <a:cubicBezTo>
                  <a:pt x="242956" y="914400"/>
                  <a:pt x="232410" y="902141"/>
                  <a:pt x="225287" y="887895"/>
                </a:cubicBezTo>
                <a:cubicBezTo>
                  <a:pt x="210142" y="857604"/>
                  <a:pt x="206342" y="812118"/>
                  <a:pt x="198782" y="781878"/>
                </a:cubicBezTo>
                <a:cubicBezTo>
                  <a:pt x="195394" y="768326"/>
                  <a:pt x="189947" y="755373"/>
                  <a:pt x="185530" y="742121"/>
                </a:cubicBezTo>
                <a:cubicBezTo>
                  <a:pt x="186191" y="738817"/>
                  <a:pt x="201167" y="649689"/>
                  <a:pt x="212035" y="636104"/>
                </a:cubicBezTo>
                <a:cubicBezTo>
                  <a:pt x="221984" y="623667"/>
                  <a:pt x="239698" y="619965"/>
                  <a:pt x="251791" y="609600"/>
                </a:cubicBezTo>
                <a:cubicBezTo>
                  <a:pt x="270764" y="593338"/>
                  <a:pt x="290939" y="577383"/>
                  <a:pt x="304800" y="556591"/>
                </a:cubicBezTo>
                <a:cubicBezTo>
                  <a:pt x="338235" y="506439"/>
                  <a:pt x="320042" y="528097"/>
                  <a:pt x="357808" y="490330"/>
                </a:cubicBezTo>
                <a:cubicBezTo>
                  <a:pt x="348973" y="463826"/>
                  <a:pt x="338080" y="437921"/>
                  <a:pt x="331304" y="410817"/>
                </a:cubicBezTo>
                <a:cubicBezTo>
                  <a:pt x="326887" y="393147"/>
                  <a:pt x="329430" y="372030"/>
                  <a:pt x="318052" y="357808"/>
                </a:cubicBezTo>
                <a:cubicBezTo>
                  <a:pt x="309326" y="346900"/>
                  <a:pt x="291727" y="348394"/>
                  <a:pt x="278295" y="344556"/>
                </a:cubicBezTo>
                <a:cubicBezTo>
                  <a:pt x="205259" y="323689"/>
                  <a:pt x="202145" y="328733"/>
                  <a:pt x="106017" y="318052"/>
                </a:cubicBezTo>
                <a:cubicBezTo>
                  <a:pt x="101600" y="304800"/>
                  <a:pt x="104132" y="286414"/>
                  <a:pt x="92765" y="278295"/>
                </a:cubicBezTo>
                <a:cubicBezTo>
                  <a:pt x="70031" y="262056"/>
                  <a:pt x="13252" y="251791"/>
                  <a:pt x="13252" y="251791"/>
                </a:cubicBezTo>
                <a:cubicBezTo>
                  <a:pt x="8835" y="238539"/>
                  <a:pt x="0" y="226004"/>
                  <a:pt x="0" y="212035"/>
                </a:cubicBezTo>
                <a:cubicBezTo>
                  <a:pt x="0" y="176421"/>
                  <a:pt x="9319" y="141414"/>
                  <a:pt x="13252" y="106017"/>
                </a:cubicBezTo>
                <a:cubicBezTo>
                  <a:pt x="13740" y="101627"/>
                  <a:pt x="13252" y="97182"/>
                  <a:pt x="13252" y="92765"/>
                </a:cubicBezTo>
              </a:path>
            </a:pathLst>
          </a:custGeom>
          <a:noFill/>
          <a:ln w="381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2976627" y="2252870"/>
            <a:ext cx="1886921" cy="3118304"/>
          </a:xfrm>
          <a:custGeom>
            <a:avLst/>
            <a:gdLst>
              <a:gd name="connsiteX0" fmla="*/ 1078539 w 1886921"/>
              <a:gd name="connsiteY0" fmla="*/ 26504 h 3118304"/>
              <a:gd name="connsiteX1" fmla="*/ 932765 w 1886921"/>
              <a:gd name="connsiteY1" fmla="*/ 66260 h 3118304"/>
              <a:gd name="connsiteX2" fmla="*/ 813495 w 1886921"/>
              <a:gd name="connsiteY2" fmla="*/ 92765 h 3118304"/>
              <a:gd name="connsiteX3" fmla="*/ 601460 w 1886921"/>
              <a:gd name="connsiteY3" fmla="*/ 106017 h 3118304"/>
              <a:gd name="connsiteX4" fmla="*/ 561704 w 1886921"/>
              <a:gd name="connsiteY4" fmla="*/ 132521 h 3118304"/>
              <a:gd name="connsiteX5" fmla="*/ 482191 w 1886921"/>
              <a:gd name="connsiteY5" fmla="*/ 159026 h 3118304"/>
              <a:gd name="connsiteX6" fmla="*/ 455686 w 1886921"/>
              <a:gd name="connsiteY6" fmla="*/ 185530 h 3118304"/>
              <a:gd name="connsiteX7" fmla="*/ 415930 w 1886921"/>
              <a:gd name="connsiteY7" fmla="*/ 212034 h 3118304"/>
              <a:gd name="connsiteX8" fmla="*/ 402678 w 1886921"/>
              <a:gd name="connsiteY8" fmla="*/ 265043 h 3118304"/>
              <a:gd name="connsiteX9" fmla="*/ 349669 w 1886921"/>
              <a:gd name="connsiteY9" fmla="*/ 318052 h 3118304"/>
              <a:gd name="connsiteX10" fmla="*/ 296660 w 1886921"/>
              <a:gd name="connsiteY10" fmla="*/ 384313 h 3118304"/>
              <a:gd name="connsiteX11" fmla="*/ 270156 w 1886921"/>
              <a:gd name="connsiteY11" fmla="*/ 424069 h 3118304"/>
              <a:gd name="connsiteX12" fmla="*/ 190643 w 1886921"/>
              <a:gd name="connsiteY12" fmla="*/ 463826 h 3118304"/>
              <a:gd name="connsiteX13" fmla="*/ 164139 w 1886921"/>
              <a:gd name="connsiteY13" fmla="*/ 503582 h 3118304"/>
              <a:gd name="connsiteX14" fmla="*/ 124382 w 1886921"/>
              <a:gd name="connsiteY14" fmla="*/ 516834 h 3118304"/>
              <a:gd name="connsiteX15" fmla="*/ 84626 w 1886921"/>
              <a:gd name="connsiteY15" fmla="*/ 543339 h 3118304"/>
              <a:gd name="connsiteX16" fmla="*/ 58121 w 1886921"/>
              <a:gd name="connsiteY16" fmla="*/ 583095 h 3118304"/>
              <a:gd name="connsiteX17" fmla="*/ 31617 w 1886921"/>
              <a:gd name="connsiteY17" fmla="*/ 662608 h 3118304"/>
              <a:gd name="connsiteX18" fmla="*/ 31617 w 1886921"/>
              <a:gd name="connsiteY18" fmla="*/ 834887 h 3118304"/>
              <a:gd name="connsiteX19" fmla="*/ 5113 w 1886921"/>
              <a:gd name="connsiteY19" fmla="*/ 914400 h 3118304"/>
              <a:gd name="connsiteX20" fmla="*/ 31617 w 1886921"/>
              <a:gd name="connsiteY20" fmla="*/ 1152939 h 3118304"/>
              <a:gd name="connsiteX21" fmla="*/ 97878 w 1886921"/>
              <a:gd name="connsiteY21" fmla="*/ 1219200 h 3118304"/>
              <a:gd name="connsiteX22" fmla="*/ 137634 w 1886921"/>
              <a:gd name="connsiteY22" fmla="*/ 1272208 h 3118304"/>
              <a:gd name="connsiteX23" fmla="*/ 203895 w 1886921"/>
              <a:gd name="connsiteY23" fmla="*/ 1338469 h 3118304"/>
              <a:gd name="connsiteX24" fmla="*/ 230400 w 1886921"/>
              <a:gd name="connsiteY24" fmla="*/ 1364973 h 3118304"/>
              <a:gd name="connsiteX25" fmla="*/ 349669 w 1886921"/>
              <a:gd name="connsiteY25" fmla="*/ 1404730 h 3118304"/>
              <a:gd name="connsiteX26" fmla="*/ 389426 w 1886921"/>
              <a:gd name="connsiteY26" fmla="*/ 1417982 h 3118304"/>
              <a:gd name="connsiteX27" fmla="*/ 667721 w 1886921"/>
              <a:gd name="connsiteY27" fmla="*/ 1444487 h 3118304"/>
              <a:gd name="connsiteX28" fmla="*/ 786991 w 1886921"/>
              <a:gd name="connsiteY28" fmla="*/ 1431234 h 3118304"/>
              <a:gd name="connsiteX29" fmla="*/ 840000 w 1886921"/>
              <a:gd name="connsiteY29" fmla="*/ 1417982 h 3118304"/>
              <a:gd name="connsiteX30" fmla="*/ 879756 w 1886921"/>
              <a:gd name="connsiteY30" fmla="*/ 1431234 h 3118304"/>
              <a:gd name="connsiteX31" fmla="*/ 959269 w 1886921"/>
              <a:gd name="connsiteY31" fmla="*/ 1444487 h 3118304"/>
              <a:gd name="connsiteX32" fmla="*/ 999026 w 1886921"/>
              <a:gd name="connsiteY32" fmla="*/ 1470991 h 3118304"/>
              <a:gd name="connsiteX33" fmla="*/ 1091791 w 1886921"/>
              <a:gd name="connsiteY33" fmla="*/ 1497495 h 3118304"/>
              <a:gd name="connsiteX34" fmla="*/ 1105043 w 1886921"/>
              <a:gd name="connsiteY34" fmla="*/ 1537252 h 3118304"/>
              <a:gd name="connsiteX35" fmla="*/ 1078539 w 1886921"/>
              <a:gd name="connsiteY35" fmla="*/ 1722782 h 3118304"/>
              <a:gd name="connsiteX36" fmla="*/ 1131547 w 1886921"/>
              <a:gd name="connsiteY36" fmla="*/ 1828800 h 3118304"/>
              <a:gd name="connsiteX37" fmla="*/ 1144800 w 1886921"/>
              <a:gd name="connsiteY37" fmla="*/ 1868556 h 3118304"/>
              <a:gd name="connsiteX38" fmla="*/ 1158052 w 1886921"/>
              <a:gd name="connsiteY38" fmla="*/ 1987826 h 3118304"/>
              <a:gd name="connsiteX39" fmla="*/ 1184556 w 1886921"/>
              <a:gd name="connsiteY39" fmla="*/ 2067339 h 3118304"/>
              <a:gd name="connsiteX40" fmla="*/ 1197808 w 1886921"/>
              <a:gd name="connsiteY40" fmla="*/ 2199860 h 3118304"/>
              <a:gd name="connsiteX41" fmla="*/ 1184556 w 1886921"/>
              <a:gd name="connsiteY41" fmla="*/ 2239617 h 3118304"/>
              <a:gd name="connsiteX42" fmla="*/ 1158052 w 1886921"/>
              <a:gd name="connsiteY42" fmla="*/ 2372139 h 3118304"/>
              <a:gd name="connsiteX43" fmla="*/ 1171304 w 1886921"/>
              <a:gd name="connsiteY43" fmla="*/ 2478156 h 3118304"/>
              <a:gd name="connsiteX44" fmla="*/ 1184556 w 1886921"/>
              <a:gd name="connsiteY44" fmla="*/ 2570921 h 3118304"/>
              <a:gd name="connsiteX45" fmla="*/ 1250817 w 1886921"/>
              <a:gd name="connsiteY45" fmla="*/ 2637182 h 3118304"/>
              <a:gd name="connsiteX46" fmla="*/ 1264069 w 1886921"/>
              <a:gd name="connsiteY46" fmla="*/ 2676939 h 3118304"/>
              <a:gd name="connsiteX47" fmla="*/ 1317078 w 1886921"/>
              <a:gd name="connsiteY47" fmla="*/ 2743200 h 3118304"/>
              <a:gd name="connsiteX48" fmla="*/ 1356834 w 1886921"/>
              <a:gd name="connsiteY48" fmla="*/ 2822713 h 3118304"/>
              <a:gd name="connsiteX49" fmla="*/ 1409843 w 1886921"/>
              <a:gd name="connsiteY49" fmla="*/ 2941982 h 3118304"/>
              <a:gd name="connsiteX50" fmla="*/ 1449600 w 1886921"/>
              <a:gd name="connsiteY50" fmla="*/ 2955234 h 3118304"/>
              <a:gd name="connsiteX51" fmla="*/ 1462852 w 1886921"/>
              <a:gd name="connsiteY51" fmla="*/ 3008243 h 3118304"/>
              <a:gd name="connsiteX52" fmla="*/ 1489356 w 1886921"/>
              <a:gd name="connsiteY52" fmla="*/ 3048000 h 3118304"/>
              <a:gd name="connsiteX53" fmla="*/ 1635130 w 1886921"/>
              <a:gd name="connsiteY53" fmla="*/ 3101008 h 3118304"/>
              <a:gd name="connsiteX54" fmla="*/ 1688139 w 1886921"/>
              <a:gd name="connsiteY54" fmla="*/ 3114260 h 3118304"/>
              <a:gd name="connsiteX55" fmla="*/ 1794156 w 1886921"/>
              <a:gd name="connsiteY55" fmla="*/ 3101008 h 3118304"/>
              <a:gd name="connsiteX56" fmla="*/ 1807408 w 1886921"/>
              <a:gd name="connsiteY56" fmla="*/ 3048000 h 3118304"/>
              <a:gd name="connsiteX57" fmla="*/ 1833913 w 1886921"/>
              <a:gd name="connsiteY57" fmla="*/ 2968487 h 3118304"/>
              <a:gd name="connsiteX58" fmla="*/ 1807408 w 1886921"/>
              <a:gd name="connsiteY58" fmla="*/ 2875721 h 3118304"/>
              <a:gd name="connsiteX59" fmla="*/ 1794156 w 1886921"/>
              <a:gd name="connsiteY59" fmla="*/ 2676939 h 3118304"/>
              <a:gd name="connsiteX60" fmla="*/ 1833913 w 1886921"/>
              <a:gd name="connsiteY60" fmla="*/ 2504660 h 3118304"/>
              <a:gd name="connsiteX61" fmla="*/ 1847165 w 1886921"/>
              <a:gd name="connsiteY61" fmla="*/ 2464904 h 3118304"/>
              <a:gd name="connsiteX62" fmla="*/ 1860417 w 1886921"/>
              <a:gd name="connsiteY62" fmla="*/ 2305878 h 3118304"/>
              <a:gd name="connsiteX63" fmla="*/ 1833913 w 1886921"/>
              <a:gd name="connsiteY63" fmla="*/ 2001078 h 3118304"/>
              <a:gd name="connsiteX64" fmla="*/ 1807408 w 1886921"/>
              <a:gd name="connsiteY64" fmla="*/ 1749287 h 3118304"/>
              <a:gd name="connsiteX65" fmla="*/ 1820660 w 1886921"/>
              <a:gd name="connsiteY65" fmla="*/ 1563756 h 3118304"/>
              <a:gd name="connsiteX66" fmla="*/ 1794156 w 1886921"/>
              <a:gd name="connsiteY66" fmla="*/ 1311965 h 3118304"/>
              <a:gd name="connsiteX67" fmla="*/ 1807408 w 1886921"/>
              <a:gd name="connsiteY67" fmla="*/ 1166191 h 3118304"/>
              <a:gd name="connsiteX68" fmla="*/ 1807408 w 1886921"/>
              <a:gd name="connsiteY68" fmla="*/ 1020417 h 3118304"/>
              <a:gd name="connsiteX69" fmla="*/ 1794156 w 1886921"/>
              <a:gd name="connsiteY69" fmla="*/ 914400 h 3118304"/>
              <a:gd name="connsiteX70" fmla="*/ 1807408 w 1886921"/>
              <a:gd name="connsiteY70" fmla="*/ 861391 h 3118304"/>
              <a:gd name="connsiteX71" fmla="*/ 1833913 w 1886921"/>
              <a:gd name="connsiteY71" fmla="*/ 702365 h 3118304"/>
              <a:gd name="connsiteX72" fmla="*/ 1847165 w 1886921"/>
              <a:gd name="connsiteY72" fmla="*/ 662608 h 3118304"/>
              <a:gd name="connsiteX73" fmla="*/ 1873669 w 1886921"/>
              <a:gd name="connsiteY73" fmla="*/ 543339 h 3118304"/>
              <a:gd name="connsiteX74" fmla="*/ 1886921 w 1886921"/>
              <a:gd name="connsiteY74" fmla="*/ 437321 h 3118304"/>
              <a:gd name="connsiteX75" fmla="*/ 1873669 w 1886921"/>
              <a:gd name="connsiteY75" fmla="*/ 331304 h 3118304"/>
              <a:gd name="connsiteX76" fmla="*/ 1860417 w 1886921"/>
              <a:gd name="connsiteY76" fmla="*/ 265043 h 3118304"/>
              <a:gd name="connsiteX77" fmla="*/ 1820660 w 1886921"/>
              <a:gd name="connsiteY77" fmla="*/ 251791 h 3118304"/>
              <a:gd name="connsiteX78" fmla="*/ 1701391 w 1886921"/>
              <a:gd name="connsiteY78" fmla="*/ 265043 h 3118304"/>
              <a:gd name="connsiteX79" fmla="*/ 1595373 w 1886921"/>
              <a:gd name="connsiteY79" fmla="*/ 291547 h 3118304"/>
              <a:gd name="connsiteX80" fmla="*/ 1568869 w 1886921"/>
              <a:gd name="connsiteY80" fmla="*/ 318052 h 3118304"/>
              <a:gd name="connsiteX81" fmla="*/ 1502608 w 1886921"/>
              <a:gd name="connsiteY81" fmla="*/ 357808 h 3118304"/>
              <a:gd name="connsiteX82" fmla="*/ 1423095 w 1886921"/>
              <a:gd name="connsiteY82" fmla="*/ 344556 h 3118304"/>
              <a:gd name="connsiteX83" fmla="*/ 1383339 w 1886921"/>
              <a:gd name="connsiteY83" fmla="*/ 331304 h 3118304"/>
              <a:gd name="connsiteX84" fmla="*/ 1277321 w 1886921"/>
              <a:gd name="connsiteY84" fmla="*/ 304800 h 3118304"/>
              <a:gd name="connsiteX85" fmla="*/ 1171304 w 1886921"/>
              <a:gd name="connsiteY85" fmla="*/ 278295 h 3118304"/>
              <a:gd name="connsiteX86" fmla="*/ 1171304 w 1886921"/>
              <a:gd name="connsiteY86" fmla="*/ 198782 h 3118304"/>
              <a:gd name="connsiteX87" fmla="*/ 1158052 w 1886921"/>
              <a:gd name="connsiteY87" fmla="*/ 132521 h 3118304"/>
              <a:gd name="connsiteX88" fmla="*/ 1144800 w 1886921"/>
              <a:gd name="connsiteY88" fmla="*/ 53008 h 3118304"/>
              <a:gd name="connsiteX89" fmla="*/ 1131547 w 1886921"/>
              <a:gd name="connsiteY89" fmla="*/ 13252 h 3118304"/>
              <a:gd name="connsiteX90" fmla="*/ 1091791 w 1886921"/>
              <a:gd name="connsiteY90" fmla="*/ 0 h 3118304"/>
              <a:gd name="connsiteX91" fmla="*/ 786991 w 1886921"/>
              <a:gd name="connsiteY91" fmla="*/ 26504 h 3118304"/>
              <a:gd name="connsiteX92" fmla="*/ 707478 w 1886921"/>
              <a:gd name="connsiteY92" fmla="*/ 39756 h 3118304"/>
              <a:gd name="connsiteX93" fmla="*/ 667721 w 1886921"/>
              <a:gd name="connsiteY93" fmla="*/ 53008 h 3118304"/>
              <a:gd name="connsiteX94" fmla="*/ 548452 w 1886921"/>
              <a:gd name="connsiteY94" fmla="*/ 66260 h 3118304"/>
              <a:gd name="connsiteX95" fmla="*/ 521947 w 1886921"/>
              <a:gd name="connsiteY95" fmla="*/ 92765 h 3118304"/>
              <a:gd name="connsiteX96" fmla="*/ 508695 w 1886921"/>
              <a:gd name="connsiteY96" fmla="*/ 145773 h 311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886921" h="3118304">
                <a:moveTo>
                  <a:pt x="1078539" y="26504"/>
                </a:moveTo>
                <a:cubicBezTo>
                  <a:pt x="907940" y="83370"/>
                  <a:pt x="1082630" y="28793"/>
                  <a:pt x="932765" y="66260"/>
                </a:cubicBezTo>
                <a:cubicBezTo>
                  <a:pt x="856431" y="85344"/>
                  <a:pt x="928112" y="82345"/>
                  <a:pt x="813495" y="92765"/>
                </a:cubicBezTo>
                <a:cubicBezTo>
                  <a:pt x="742970" y="99176"/>
                  <a:pt x="672138" y="101600"/>
                  <a:pt x="601460" y="106017"/>
                </a:cubicBezTo>
                <a:cubicBezTo>
                  <a:pt x="588208" y="114852"/>
                  <a:pt x="576258" y="126052"/>
                  <a:pt x="561704" y="132521"/>
                </a:cubicBezTo>
                <a:cubicBezTo>
                  <a:pt x="536174" y="143868"/>
                  <a:pt x="482191" y="159026"/>
                  <a:pt x="482191" y="159026"/>
                </a:cubicBezTo>
                <a:cubicBezTo>
                  <a:pt x="473356" y="167861"/>
                  <a:pt x="465442" y="177725"/>
                  <a:pt x="455686" y="185530"/>
                </a:cubicBezTo>
                <a:cubicBezTo>
                  <a:pt x="443249" y="195479"/>
                  <a:pt x="424765" y="198782"/>
                  <a:pt x="415930" y="212034"/>
                </a:cubicBezTo>
                <a:cubicBezTo>
                  <a:pt x="405827" y="227189"/>
                  <a:pt x="412331" y="249598"/>
                  <a:pt x="402678" y="265043"/>
                </a:cubicBezTo>
                <a:cubicBezTo>
                  <a:pt x="389434" y="286233"/>
                  <a:pt x="363530" y="297260"/>
                  <a:pt x="349669" y="318052"/>
                </a:cubicBezTo>
                <a:cubicBezTo>
                  <a:pt x="268094" y="440414"/>
                  <a:pt x="372193" y="289898"/>
                  <a:pt x="296660" y="384313"/>
                </a:cubicBezTo>
                <a:cubicBezTo>
                  <a:pt x="286711" y="396750"/>
                  <a:pt x="281418" y="412807"/>
                  <a:pt x="270156" y="424069"/>
                </a:cubicBezTo>
                <a:cubicBezTo>
                  <a:pt x="244467" y="449758"/>
                  <a:pt x="222977" y="453047"/>
                  <a:pt x="190643" y="463826"/>
                </a:cubicBezTo>
                <a:cubicBezTo>
                  <a:pt x="181808" y="477078"/>
                  <a:pt x="176576" y="493633"/>
                  <a:pt x="164139" y="503582"/>
                </a:cubicBezTo>
                <a:cubicBezTo>
                  <a:pt x="153231" y="512308"/>
                  <a:pt x="136876" y="510587"/>
                  <a:pt x="124382" y="516834"/>
                </a:cubicBezTo>
                <a:cubicBezTo>
                  <a:pt x="110136" y="523957"/>
                  <a:pt x="97878" y="534504"/>
                  <a:pt x="84626" y="543339"/>
                </a:cubicBezTo>
                <a:cubicBezTo>
                  <a:pt x="75791" y="556591"/>
                  <a:pt x="64590" y="568541"/>
                  <a:pt x="58121" y="583095"/>
                </a:cubicBezTo>
                <a:cubicBezTo>
                  <a:pt x="46774" y="608625"/>
                  <a:pt x="31617" y="662608"/>
                  <a:pt x="31617" y="662608"/>
                </a:cubicBezTo>
                <a:cubicBezTo>
                  <a:pt x="48354" y="746294"/>
                  <a:pt x="53196" y="734184"/>
                  <a:pt x="31617" y="834887"/>
                </a:cubicBezTo>
                <a:cubicBezTo>
                  <a:pt x="25763" y="862205"/>
                  <a:pt x="5113" y="914400"/>
                  <a:pt x="5113" y="914400"/>
                </a:cubicBezTo>
                <a:cubicBezTo>
                  <a:pt x="6768" y="939233"/>
                  <a:pt x="0" y="1089705"/>
                  <a:pt x="31617" y="1152939"/>
                </a:cubicBezTo>
                <a:cubicBezTo>
                  <a:pt x="66954" y="1223614"/>
                  <a:pt x="44871" y="1166193"/>
                  <a:pt x="97878" y="1219200"/>
                </a:cubicBezTo>
                <a:cubicBezTo>
                  <a:pt x="113496" y="1234818"/>
                  <a:pt x="122960" y="1255700"/>
                  <a:pt x="137634" y="1272208"/>
                </a:cubicBezTo>
                <a:cubicBezTo>
                  <a:pt x="158386" y="1295554"/>
                  <a:pt x="181808" y="1316382"/>
                  <a:pt x="203895" y="1338469"/>
                </a:cubicBezTo>
                <a:cubicBezTo>
                  <a:pt x="212730" y="1347304"/>
                  <a:pt x="218547" y="1361022"/>
                  <a:pt x="230400" y="1364973"/>
                </a:cubicBezTo>
                <a:lnTo>
                  <a:pt x="349669" y="1404730"/>
                </a:lnTo>
                <a:cubicBezTo>
                  <a:pt x="362921" y="1409147"/>
                  <a:pt x="375597" y="1416006"/>
                  <a:pt x="389426" y="1417982"/>
                </a:cubicBezTo>
                <a:cubicBezTo>
                  <a:pt x="543569" y="1440002"/>
                  <a:pt x="451035" y="1429008"/>
                  <a:pt x="667721" y="1444487"/>
                </a:cubicBezTo>
                <a:cubicBezTo>
                  <a:pt x="707478" y="1440069"/>
                  <a:pt x="747455" y="1437317"/>
                  <a:pt x="786991" y="1431234"/>
                </a:cubicBezTo>
                <a:cubicBezTo>
                  <a:pt x="804993" y="1428464"/>
                  <a:pt x="821787" y="1417982"/>
                  <a:pt x="840000" y="1417982"/>
                </a:cubicBezTo>
                <a:cubicBezTo>
                  <a:pt x="853969" y="1417982"/>
                  <a:pt x="866120" y="1428204"/>
                  <a:pt x="879756" y="1431234"/>
                </a:cubicBezTo>
                <a:cubicBezTo>
                  <a:pt x="905986" y="1437063"/>
                  <a:pt x="932765" y="1440069"/>
                  <a:pt x="959269" y="1444487"/>
                </a:cubicBezTo>
                <a:cubicBezTo>
                  <a:pt x="972521" y="1453322"/>
                  <a:pt x="984780" y="1463868"/>
                  <a:pt x="999026" y="1470991"/>
                </a:cubicBezTo>
                <a:cubicBezTo>
                  <a:pt x="1018039" y="1480497"/>
                  <a:pt x="1074806" y="1493249"/>
                  <a:pt x="1091791" y="1497495"/>
                </a:cubicBezTo>
                <a:cubicBezTo>
                  <a:pt x="1096208" y="1510747"/>
                  <a:pt x="1105043" y="1523283"/>
                  <a:pt x="1105043" y="1537252"/>
                </a:cubicBezTo>
                <a:cubicBezTo>
                  <a:pt x="1105043" y="1653387"/>
                  <a:pt x="1103064" y="1649206"/>
                  <a:pt x="1078539" y="1722782"/>
                </a:cubicBezTo>
                <a:cubicBezTo>
                  <a:pt x="1124798" y="1769043"/>
                  <a:pt x="1101091" y="1737432"/>
                  <a:pt x="1131547" y="1828800"/>
                </a:cubicBezTo>
                <a:lnTo>
                  <a:pt x="1144800" y="1868556"/>
                </a:lnTo>
                <a:cubicBezTo>
                  <a:pt x="1149217" y="1908313"/>
                  <a:pt x="1150207" y="1948601"/>
                  <a:pt x="1158052" y="1987826"/>
                </a:cubicBezTo>
                <a:cubicBezTo>
                  <a:pt x="1163531" y="2015221"/>
                  <a:pt x="1184556" y="2067339"/>
                  <a:pt x="1184556" y="2067339"/>
                </a:cubicBezTo>
                <a:cubicBezTo>
                  <a:pt x="1188973" y="2111513"/>
                  <a:pt x="1197808" y="2155466"/>
                  <a:pt x="1197808" y="2199860"/>
                </a:cubicBezTo>
                <a:cubicBezTo>
                  <a:pt x="1197808" y="2213829"/>
                  <a:pt x="1188394" y="2226185"/>
                  <a:pt x="1184556" y="2239617"/>
                </a:cubicBezTo>
                <a:cubicBezTo>
                  <a:pt x="1168741" y="2294971"/>
                  <a:pt x="1168465" y="2309658"/>
                  <a:pt x="1158052" y="2372139"/>
                </a:cubicBezTo>
                <a:cubicBezTo>
                  <a:pt x="1162469" y="2407478"/>
                  <a:pt x="1166597" y="2442854"/>
                  <a:pt x="1171304" y="2478156"/>
                </a:cubicBezTo>
                <a:cubicBezTo>
                  <a:pt x="1175432" y="2509118"/>
                  <a:pt x="1170587" y="2542983"/>
                  <a:pt x="1184556" y="2570921"/>
                </a:cubicBezTo>
                <a:cubicBezTo>
                  <a:pt x="1198525" y="2598859"/>
                  <a:pt x="1250817" y="2637182"/>
                  <a:pt x="1250817" y="2637182"/>
                </a:cubicBezTo>
                <a:cubicBezTo>
                  <a:pt x="1255234" y="2650434"/>
                  <a:pt x="1257822" y="2664445"/>
                  <a:pt x="1264069" y="2676939"/>
                </a:cubicBezTo>
                <a:cubicBezTo>
                  <a:pt x="1280786" y="2710373"/>
                  <a:pt x="1292426" y="2718548"/>
                  <a:pt x="1317078" y="2743200"/>
                </a:cubicBezTo>
                <a:cubicBezTo>
                  <a:pt x="1365406" y="2888183"/>
                  <a:pt x="1288331" y="2668582"/>
                  <a:pt x="1356834" y="2822713"/>
                </a:cubicBezTo>
                <a:cubicBezTo>
                  <a:pt x="1369120" y="2850357"/>
                  <a:pt x="1378819" y="2917163"/>
                  <a:pt x="1409843" y="2941982"/>
                </a:cubicBezTo>
                <a:cubicBezTo>
                  <a:pt x="1420751" y="2950708"/>
                  <a:pt x="1436348" y="2950817"/>
                  <a:pt x="1449600" y="2955234"/>
                </a:cubicBezTo>
                <a:cubicBezTo>
                  <a:pt x="1454017" y="2972904"/>
                  <a:pt x="1455677" y="2991502"/>
                  <a:pt x="1462852" y="3008243"/>
                </a:cubicBezTo>
                <a:cubicBezTo>
                  <a:pt x="1469126" y="3022882"/>
                  <a:pt x="1478094" y="3036738"/>
                  <a:pt x="1489356" y="3048000"/>
                </a:cubicBezTo>
                <a:cubicBezTo>
                  <a:pt x="1527952" y="3086596"/>
                  <a:pt x="1585542" y="3089989"/>
                  <a:pt x="1635130" y="3101008"/>
                </a:cubicBezTo>
                <a:cubicBezTo>
                  <a:pt x="1652910" y="3104959"/>
                  <a:pt x="1670469" y="3109843"/>
                  <a:pt x="1688139" y="3114260"/>
                </a:cubicBezTo>
                <a:cubicBezTo>
                  <a:pt x="1723478" y="3109843"/>
                  <a:pt x="1763024" y="3118304"/>
                  <a:pt x="1794156" y="3101008"/>
                </a:cubicBezTo>
                <a:cubicBezTo>
                  <a:pt x="1810077" y="3092163"/>
                  <a:pt x="1802174" y="3065445"/>
                  <a:pt x="1807408" y="3048000"/>
                </a:cubicBezTo>
                <a:cubicBezTo>
                  <a:pt x="1815436" y="3021240"/>
                  <a:pt x="1833913" y="2968487"/>
                  <a:pt x="1833913" y="2968487"/>
                </a:cubicBezTo>
                <a:cubicBezTo>
                  <a:pt x="1825699" y="2943846"/>
                  <a:pt x="1809968" y="2900046"/>
                  <a:pt x="1807408" y="2875721"/>
                </a:cubicBezTo>
                <a:cubicBezTo>
                  <a:pt x="1800456" y="2809678"/>
                  <a:pt x="1798573" y="2743200"/>
                  <a:pt x="1794156" y="2676939"/>
                </a:cubicBezTo>
                <a:cubicBezTo>
                  <a:pt x="1811359" y="2556514"/>
                  <a:pt x="1797530" y="2613808"/>
                  <a:pt x="1833913" y="2504660"/>
                </a:cubicBezTo>
                <a:lnTo>
                  <a:pt x="1847165" y="2464904"/>
                </a:lnTo>
                <a:cubicBezTo>
                  <a:pt x="1851582" y="2411895"/>
                  <a:pt x="1860417" y="2359070"/>
                  <a:pt x="1860417" y="2305878"/>
                </a:cubicBezTo>
                <a:cubicBezTo>
                  <a:pt x="1860417" y="2106497"/>
                  <a:pt x="1850475" y="2144615"/>
                  <a:pt x="1833913" y="2001078"/>
                </a:cubicBezTo>
                <a:cubicBezTo>
                  <a:pt x="1824239" y="1917240"/>
                  <a:pt x="1807408" y="1749287"/>
                  <a:pt x="1807408" y="1749287"/>
                </a:cubicBezTo>
                <a:cubicBezTo>
                  <a:pt x="1811825" y="1687443"/>
                  <a:pt x="1820660" y="1625757"/>
                  <a:pt x="1820660" y="1563756"/>
                </a:cubicBezTo>
                <a:cubicBezTo>
                  <a:pt x="1820660" y="1404654"/>
                  <a:pt x="1819548" y="1413531"/>
                  <a:pt x="1794156" y="1311965"/>
                </a:cubicBezTo>
                <a:cubicBezTo>
                  <a:pt x="1798573" y="1263374"/>
                  <a:pt x="1807408" y="1214983"/>
                  <a:pt x="1807408" y="1166191"/>
                </a:cubicBezTo>
                <a:cubicBezTo>
                  <a:pt x="1807408" y="992083"/>
                  <a:pt x="1777351" y="1140646"/>
                  <a:pt x="1807408" y="1020417"/>
                </a:cubicBezTo>
                <a:cubicBezTo>
                  <a:pt x="1802991" y="985078"/>
                  <a:pt x="1794156" y="950014"/>
                  <a:pt x="1794156" y="914400"/>
                </a:cubicBezTo>
                <a:cubicBezTo>
                  <a:pt x="1794156" y="896187"/>
                  <a:pt x="1804051" y="879292"/>
                  <a:pt x="1807408" y="861391"/>
                </a:cubicBezTo>
                <a:cubicBezTo>
                  <a:pt x="1817312" y="808572"/>
                  <a:pt x="1816919" y="753347"/>
                  <a:pt x="1833913" y="702365"/>
                </a:cubicBezTo>
                <a:cubicBezTo>
                  <a:pt x="1838330" y="689113"/>
                  <a:pt x="1843327" y="676040"/>
                  <a:pt x="1847165" y="662608"/>
                </a:cubicBezTo>
                <a:cubicBezTo>
                  <a:pt x="1855959" y="631828"/>
                  <a:pt x="1869114" y="572946"/>
                  <a:pt x="1873669" y="543339"/>
                </a:cubicBezTo>
                <a:cubicBezTo>
                  <a:pt x="1879084" y="508139"/>
                  <a:pt x="1882504" y="472660"/>
                  <a:pt x="1886921" y="437321"/>
                </a:cubicBezTo>
                <a:cubicBezTo>
                  <a:pt x="1882504" y="401982"/>
                  <a:pt x="1879084" y="366504"/>
                  <a:pt x="1873669" y="331304"/>
                </a:cubicBezTo>
                <a:cubicBezTo>
                  <a:pt x="1870244" y="309042"/>
                  <a:pt x="1872911" y="283784"/>
                  <a:pt x="1860417" y="265043"/>
                </a:cubicBezTo>
                <a:cubicBezTo>
                  <a:pt x="1852668" y="253420"/>
                  <a:pt x="1833912" y="256208"/>
                  <a:pt x="1820660" y="251791"/>
                </a:cubicBezTo>
                <a:cubicBezTo>
                  <a:pt x="1780904" y="256208"/>
                  <a:pt x="1740783" y="258092"/>
                  <a:pt x="1701391" y="265043"/>
                </a:cubicBezTo>
                <a:cubicBezTo>
                  <a:pt x="1665518" y="271373"/>
                  <a:pt x="1595373" y="291547"/>
                  <a:pt x="1595373" y="291547"/>
                </a:cubicBezTo>
                <a:cubicBezTo>
                  <a:pt x="1586538" y="300382"/>
                  <a:pt x="1579583" y="311624"/>
                  <a:pt x="1568869" y="318052"/>
                </a:cubicBezTo>
                <a:cubicBezTo>
                  <a:pt x="1482847" y="369666"/>
                  <a:pt x="1569771" y="290648"/>
                  <a:pt x="1502608" y="357808"/>
                </a:cubicBezTo>
                <a:cubicBezTo>
                  <a:pt x="1476104" y="353391"/>
                  <a:pt x="1449325" y="350385"/>
                  <a:pt x="1423095" y="344556"/>
                </a:cubicBezTo>
                <a:cubicBezTo>
                  <a:pt x="1409459" y="341526"/>
                  <a:pt x="1396816" y="334979"/>
                  <a:pt x="1383339" y="331304"/>
                </a:cubicBezTo>
                <a:cubicBezTo>
                  <a:pt x="1348196" y="321720"/>
                  <a:pt x="1313040" y="311944"/>
                  <a:pt x="1277321" y="304800"/>
                </a:cubicBezTo>
                <a:cubicBezTo>
                  <a:pt x="1197362" y="288807"/>
                  <a:pt x="1232429" y="298670"/>
                  <a:pt x="1171304" y="278295"/>
                </a:cubicBezTo>
                <a:cubicBezTo>
                  <a:pt x="1135966" y="172280"/>
                  <a:pt x="1171304" y="304799"/>
                  <a:pt x="1171304" y="198782"/>
                </a:cubicBezTo>
                <a:cubicBezTo>
                  <a:pt x="1171304" y="176258"/>
                  <a:pt x="1162081" y="154682"/>
                  <a:pt x="1158052" y="132521"/>
                </a:cubicBezTo>
                <a:cubicBezTo>
                  <a:pt x="1153245" y="106084"/>
                  <a:pt x="1150629" y="79238"/>
                  <a:pt x="1144800" y="53008"/>
                </a:cubicBezTo>
                <a:cubicBezTo>
                  <a:pt x="1141770" y="39372"/>
                  <a:pt x="1141425" y="23129"/>
                  <a:pt x="1131547" y="13252"/>
                </a:cubicBezTo>
                <a:cubicBezTo>
                  <a:pt x="1121669" y="3375"/>
                  <a:pt x="1105043" y="4417"/>
                  <a:pt x="1091791" y="0"/>
                </a:cubicBezTo>
                <a:cubicBezTo>
                  <a:pt x="990191" y="8835"/>
                  <a:pt x="887587" y="9738"/>
                  <a:pt x="786991" y="26504"/>
                </a:cubicBezTo>
                <a:cubicBezTo>
                  <a:pt x="760487" y="30921"/>
                  <a:pt x="733708" y="33927"/>
                  <a:pt x="707478" y="39756"/>
                </a:cubicBezTo>
                <a:cubicBezTo>
                  <a:pt x="693841" y="42786"/>
                  <a:pt x="681500" y="50712"/>
                  <a:pt x="667721" y="53008"/>
                </a:cubicBezTo>
                <a:cubicBezTo>
                  <a:pt x="628264" y="59584"/>
                  <a:pt x="588208" y="61843"/>
                  <a:pt x="548452" y="66260"/>
                </a:cubicBezTo>
                <a:cubicBezTo>
                  <a:pt x="539617" y="75095"/>
                  <a:pt x="528375" y="82051"/>
                  <a:pt x="521947" y="92765"/>
                </a:cubicBezTo>
                <a:cubicBezTo>
                  <a:pt x="507298" y="117180"/>
                  <a:pt x="508695" y="124729"/>
                  <a:pt x="508695" y="145773"/>
                </a:cubicBez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13" name="Freeform 12"/>
          <p:cNvSpPr/>
          <p:nvPr/>
        </p:nvSpPr>
        <p:spPr>
          <a:xfrm>
            <a:off x="3320817" y="19740"/>
            <a:ext cx="1542731" cy="2325895"/>
          </a:xfrm>
          <a:custGeom>
            <a:avLst/>
            <a:gdLst>
              <a:gd name="connsiteX0" fmla="*/ 31983 w 1542731"/>
              <a:gd name="connsiteY0" fmla="*/ 1941582 h 2325895"/>
              <a:gd name="connsiteX1" fmla="*/ 5479 w 1542731"/>
              <a:gd name="connsiteY1" fmla="*/ 2021095 h 2325895"/>
              <a:gd name="connsiteX2" fmla="*/ 45236 w 1542731"/>
              <a:gd name="connsiteY2" fmla="*/ 2166869 h 2325895"/>
              <a:gd name="connsiteX3" fmla="*/ 58488 w 1542731"/>
              <a:gd name="connsiteY3" fmla="*/ 2206625 h 2325895"/>
              <a:gd name="connsiteX4" fmla="*/ 84992 w 1542731"/>
              <a:gd name="connsiteY4" fmla="*/ 2233130 h 2325895"/>
              <a:gd name="connsiteX5" fmla="*/ 124749 w 1542731"/>
              <a:gd name="connsiteY5" fmla="*/ 2299390 h 2325895"/>
              <a:gd name="connsiteX6" fmla="*/ 204262 w 1542731"/>
              <a:gd name="connsiteY6" fmla="*/ 2325895 h 2325895"/>
              <a:gd name="connsiteX7" fmla="*/ 244018 w 1542731"/>
              <a:gd name="connsiteY7" fmla="*/ 2312643 h 2325895"/>
              <a:gd name="connsiteX8" fmla="*/ 336783 w 1542731"/>
              <a:gd name="connsiteY8" fmla="*/ 2286138 h 2325895"/>
              <a:gd name="connsiteX9" fmla="*/ 376540 w 1542731"/>
              <a:gd name="connsiteY9" fmla="*/ 2153617 h 2325895"/>
              <a:gd name="connsiteX10" fmla="*/ 389792 w 1542731"/>
              <a:gd name="connsiteY10" fmla="*/ 2113860 h 2325895"/>
              <a:gd name="connsiteX11" fmla="*/ 469305 w 1542731"/>
              <a:gd name="connsiteY11" fmla="*/ 2087356 h 2325895"/>
              <a:gd name="connsiteX12" fmla="*/ 522314 w 1542731"/>
              <a:gd name="connsiteY12" fmla="*/ 2021095 h 2325895"/>
              <a:gd name="connsiteX13" fmla="*/ 535566 w 1542731"/>
              <a:gd name="connsiteY13" fmla="*/ 1981338 h 2325895"/>
              <a:gd name="connsiteX14" fmla="*/ 641583 w 1542731"/>
              <a:gd name="connsiteY14" fmla="*/ 1941582 h 2325895"/>
              <a:gd name="connsiteX15" fmla="*/ 694592 w 1542731"/>
              <a:gd name="connsiteY15" fmla="*/ 1928330 h 2325895"/>
              <a:gd name="connsiteX16" fmla="*/ 747601 w 1542731"/>
              <a:gd name="connsiteY16" fmla="*/ 1941582 h 2325895"/>
              <a:gd name="connsiteX17" fmla="*/ 813862 w 1542731"/>
              <a:gd name="connsiteY17" fmla="*/ 1994590 h 2325895"/>
              <a:gd name="connsiteX18" fmla="*/ 853618 w 1542731"/>
              <a:gd name="connsiteY18" fmla="*/ 2007843 h 2325895"/>
              <a:gd name="connsiteX19" fmla="*/ 866870 w 1542731"/>
              <a:gd name="connsiteY19" fmla="*/ 2047599 h 2325895"/>
              <a:gd name="connsiteX20" fmla="*/ 906627 w 1542731"/>
              <a:gd name="connsiteY20" fmla="*/ 2060851 h 2325895"/>
              <a:gd name="connsiteX21" fmla="*/ 972888 w 1542731"/>
              <a:gd name="connsiteY21" fmla="*/ 2113860 h 2325895"/>
              <a:gd name="connsiteX22" fmla="*/ 986140 w 1542731"/>
              <a:gd name="connsiteY22" fmla="*/ 2166869 h 2325895"/>
              <a:gd name="connsiteX23" fmla="*/ 986140 w 1542731"/>
              <a:gd name="connsiteY23" fmla="*/ 2259634 h 2325895"/>
              <a:gd name="connsiteX24" fmla="*/ 1025896 w 1542731"/>
              <a:gd name="connsiteY24" fmla="*/ 2233130 h 2325895"/>
              <a:gd name="connsiteX25" fmla="*/ 1078905 w 1542731"/>
              <a:gd name="connsiteY25" fmla="*/ 2219877 h 2325895"/>
              <a:gd name="connsiteX26" fmla="*/ 1052401 w 1542731"/>
              <a:gd name="connsiteY26" fmla="*/ 2180121 h 2325895"/>
              <a:gd name="connsiteX27" fmla="*/ 1078905 w 1542731"/>
              <a:gd name="connsiteY27" fmla="*/ 2127112 h 2325895"/>
              <a:gd name="connsiteX28" fmla="*/ 1105410 w 1542731"/>
              <a:gd name="connsiteY28" fmla="*/ 2153617 h 2325895"/>
              <a:gd name="connsiteX29" fmla="*/ 1184923 w 1542731"/>
              <a:gd name="connsiteY29" fmla="*/ 2180121 h 2325895"/>
              <a:gd name="connsiteX30" fmla="*/ 1158418 w 1542731"/>
              <a:gd name="connsiteY30" fmla="*/ 2153617 h 2325895"/>
              <a:gd name="connsiteX31" fmla="*/ 1131914 w 1542731"/>
              <a:gd name="connsiteY31" fmla="*/ 2060851 h 2325895"/>
              <a:gd name="connsiteX32" fmla="*/ 1092157 w 1542731"/>
              <a:gd name="connsiteY32" fmla="*/ 2047599 h 2325895"/>
              <a:gd name="connsiteX33" fmla="*/ 1052401 w 1542731"/>
              <a:gd name="connsiteY33" fmla="*/ 2021095 h 2325895"/>
              <a:gd name="connsiteX34" fmla="*/ 1025896 w 1542731"/>
              <a:gd name="connsiteY34" fmla="*/ 1994590 h 2325895"/>
              <a:gd name="connsiteX35" fmla="*/ 972888 w 1542731"/>
              <a:gd name="connsiteY35" fmla="*/ 1981338 h 2325895"/>
              <a:gd name="connsiteX36" fmla="*/ 946383 w 1542731"/>
              <a:gd name="connsiteY36" fmla="*/ 1941582 h 2325895"/>
              <a:gd name="connsiteX37" fmla="*/ 906627 w 1542731"/>
              <a:gd name="connsiteY37" fmla="*/ 1928330 h 2325895"/>
              <a:gd name="connsiteX38" fmla="*/ 880123 w 1542731"/>
              <a:gd name="connsiteY38" fmla="*/ 1901825 h 2325895"/>
              <a:gd name="connsiteX39" fmla="*/ 880123 w 1542731"/>
              <a:gd name="connsiteY39" fmla="*/ 1809060 h 2325895"/>
              <a:gd name="connsiteX40" fmla="*/ 959636 w 1542731"/>
              <a:gd name="connsiteY40" fmla="*/ 1835564 h 2325895"/>
              <a:gd name="connsiteX41" fmla="*/ 1025896 w 1542731"/>
              <a:gd name="connsiteY41" fmla="*/ 1848817 h 2325895"/>
              <a:gd name="connsiteX42" fmla="*/ 1065653 w 1542731"/>
              <a:gd name="connsiteY42" fmla="*/ 1862069 h 2325895"/>
              <a:gd name="connsiteX43" fmla="*/ 1078905 w 1542731"/>
              <a:gd name="connsiteY43" fmla="*/ 1901825 h 2325895"/>
              <a:gd name="connsiteX44" fmla="*/ 1105410 w 1542731"/>
              <a:gd name="connsiteY44" fmla="*/ 1928330 h 2325895"/>
              <a:gd name="connsiteX45" fmla="*/ 1131914 w 1542731"/>
              <a:gd name="connsiteY45" fmla="*/ 1968086 h 2325895"/>
              <a:gd name="connsiteX46" fmla="*/ 1145166 w 1542731"/>
              <a:gd name="connsiteY46" fmla="*/ 2007843 h 2325895"/>
              <a:gd name="connsiteX47" fmla="*/ 1158418 w 1542731"/>
              <a:gd name="connsiteY47" fmla="*/ 2060851 h 2325895"/>
              <a:gd name="connsiteX48" fmla="*/ 1184923 w 1542731"/>
              <a:gd name="connsiteY48" fmla="*/ 2087356 h 2325895"/>
              <a:gd name="connsiteX49" fmla="*/ 1211427 w 1542731"/>
              <a:gd name="connsiteY49" fmla="*/ 2127112 h 2325895"/>
              <a:gd name="connsiteX50" fmla="*/ 1251183 w 1542731"/>
              <a:gd name="connsiteY50" fmla="*/ 2206625 h 2325895"/>
              <a:gd name="connsiteX51" fmla="*/ 1290940 w 1542731"/>
              <a:gd name="connsiteY51" fmla="*/ 2286138 h 2325895"/>
              <a:gd name="connsiteX52" fmla="*/ 1330696 w 1542731"/>
              <a:gd name="connsiteY52" fmla="*/ 2299390 h 2325895"/>
              <a:gd name="connsiteX53" fmla="*/ 1343949 w 1542731"/>
              <a:gd name="connsiteY53" fmla="*/ 2193373 h 2325895"/>
              <a:gd name="connsiteX54" fmla="*/ 1383705 w 1542731"/>
              <a:gd name="connsiteY54" fmla="*/ 2113860 h 2325895"/>
              <a:gd name="connsiteX55" fmla="*/ 1423462 w 1542731"/>
              <a:gd name="connsiteY55" fmla="*/ 2140364 h 2325895"/>
              <a:gd name="connsiteX56" fmla="*/ 1463218 w 1542731"/>
              <a:gd name="connsiteY56" fmla="*/ 2153617 h 2325895"/>
              <a:gd name="connsiteX57" fmla="*/ 1476470 w 1542731"/>
              <a:gd name="connsiteY57" fmla="*/ 2193373 h 2325895"/>
              <a:gd name="connsiteX58" fmla="*/ 1502975 w 1542731"/>
              <a:gd name="connsiteY58" fmla="*/ 2219877 h 2325895"/>
              <a:gd name="connsiteX59" fmla="*/ 1476470 w 1542731"/>
              <a:gd name="connsiteY59" fmla="*/ 2127112 h 2325895"/>
              <a:gd name="connsiteX60" fmla="*/ 1516227 w 1542731"/>
              <a:gd name="connsiteY60" fmla="*/ 1888573 h 2325895"/>
              <a:gd name="connsiteX61" fmla="*/ 1542731 w 1542731"/>
              <a:gd name="connsiteY61" fmla="*/ 1809060 h 2325895"/>
              <a:gd name="connsiteX62" fmla="*/ 1516227 w 1542731"/>
              <a:gd name="connsiteY62" fmla="*/ 1544017 h 2325895"/>
              <a:gd name="connsiteX63" fmla="*/ 1489723 w 1542731"/>
              <a:gd name="connsiteY63" fmla="*/ 1358486 h 2325895"/>
              <a:gd name="connsiteX64" fmla="*/ 1502975 w 1542731"/>
              <a:gd name="connsiteY64" fmla="*/ 1278973 h 2325895"/>
              <a:gd name="connsiteX65" fmla="*/ 1516227 w 1542731"/>
              <a:gd name="connsiteY65" fmla="*/ 1212712 h 2325895"/>
              <a:gd name="connsiteX66" fmla="*/ 1502975 w 1542731"/>
              <a:gd name="connsiteY66" fmla="*/ 1106695 h 2325895"/>
              <a:gd name="connsiteX67" fmla="*/ 1516227 w 1542731"/>
              <a:gd name="connsiteY67" fmla="*/ 947669 h 2325895"/>
              <a:gd name="connsiteX68" fmla="*/ 1529479 w 1542731"/>
              <a:gd name="connsiteY68" fmla="*/ 907912 h 2325895"/>
              <a:gd name="connsiteX69" fmla="*/ 1502975 w 1542731"/>
              <a:gd name="connsiteY69" fmla="*/ 828399 h 2325895"/>
              <a:gd name="connsiteX70" fmla="*/ 1489723 w 1542731"/>
              <a:gd name="connsiteY70" fmla="*/ 642869 h 2325895"/>
              <a:gd name="connsiteX71" fmla="*/ 1463218 w 1542731"/>
              <a:gd name="connsiteY71" fmla="*/ 483843 h 2325895"/>
              <a:gd name="connsiteX72" fmla="*/ 1476470 w 1542731"/>
              <a:gd name="connsiteY72" fmla="*/ 46521 h 2325895"/>
              <a:gd name="connsiteX73" fmla="*/ 1463218 w 1542731"/>
              <a:gd name="connsiteY73" fmla="*/ 6764 h 2325895"/>
              <a:gd name="connsiteX74" fmla="*/ 1410210 w 1542731"/>
              <a:gd name="connsiteY74" fmla="*/ 20017 h 2325895"/>
              <a:gd name="connsiteX75" fmla="*/ 1264436 w 1542731"/>
              <a:gd name="connsiteY75" fmla="*/ 6764 h 2325895"/>
              <a:gd name="connsiteX76" fmla="*/ 1224679 w 1542731"/>
              <a:gd name="connsiteY76" fmla="*/ 20017 h 2325895"/>
              <a:gd name="connsiteX77" fmla="*/ 1171670 w 1542731"/>
              <a:gd name="connsiteY77" fmla="*/ 33269 h 2325895"/>
              <a:gd name="connsiteX78" fmla="*/ 1131914 w 1542731"/>
              <a:gd name="connsiteY78" fmla="*/ 46521 h 2325895"/>
              <a:gd name="connsiteX79" fmla="*/ 1052401 w 1542731"/>
              <a:gd name="connsiteY79" fmla="*/ 59773 h 2325895"/>
              <a:gd name="connsiteX80" fmla="*/ 1039149 w 1542731"/>
              <a:gd name="connsiteY80" fmla="*/ 99530 h 2325895"/>
              <a:gd name="connsiteX81" fmla="*/ 1025896 w 1542731"/>
              <a:gd name="connsiteY81" fmla="*/ 152538 h 2325895"/>
              <a:gd name="connsiteX82" fmla="*/ 986140 w 1542731"/>
              <a:gd name="connsiteY82" fmla="*/ 179043 h 2325895"/>
              <a:gd name="connsiteX83" fmla="*/ 959636 w 1542731"/>
              <a:gd name="connsiteY83" fmla="*/ 218799 h 2325895"/>
              <a:gd name="connsiteX84" fmla="*/ 906627 w 1542731"/>
              <a:gd name="connsiteY84" fmla="*/ 271808 h 2325895"/>
              <a:gd name="connsiteX85" fmla="*/ 880123 w 1542731"/>
              <a:gd name="connsiteY85" fmla="*/ 311564 h 2325895"/>
              <a:gd name="connsiteX86" fmla="*/ 866870 w 1542731"/>
              <a:gd name="connsiteY86" fmla="*/ 351321 h 2325895"/>
              <a:gd name="connsiteX87" fmla="*/ 840366 w 1542731"/>
              <a:gd name="connsiteY87" fmla="*/ 404330 h 2325895"/>
              <a:gd name="connsiteX88" fmla="*/ 813862 w 1542731"/>
              <a:gd name="connsiteY88" fmla="*/ 444086 h 2325895"/>
              <a:gd name="connsiteX89" fmla="*/ 721096 w 1542731"/>
              <a:gd name="connsiteY89" fmla="*/ 536851 h 2325895"/>
              <a:gd name="connsiteX90" fmla="*/ 668088 w 1542731"/>
              <a:gd name="connsiteY90" fmla="*/ 603112 h 2325895"/>
              <a:gd name="connsiteX91" fmla="*/ 641583 w 1542731"/>
              <a:gd name="connsiteY91" fmla="*/ 629617 h 2325895"/>
              <a:gd name="connsiteX92" fmla="*/ 588575 w 1542731"/>
              <a:gd name="connsiteY92" fmla="*/ 709130 h 2325895"/>
              <a:gd name="connsiteX93" fmla="*/ 575323 w 1542731"/>
              <a:gd name="connsiteY93" fmla="*/ 762138 h 2325895"/>
              <a:gd name="connsiteX94" fmla="*/ 562070 w 1542731"/>
              <a:gd name="connsiteY94" fmla="*/ 828399 h 2325895"/>
              <a:gd name="connsiteX95" fmla="*/ 548818 w 1542731"/>
              <a:gd name="connsiteY95" fmla="*/ 868156 h 2325895"/>
              <a:gd name="connsiteX96" fmla="*/ 601827 w 1542731"/>
              <a:gd name="connsiteY96" fmla="*/ 934417 h 2325895"/>
              <a:gd name="connsiteX97" fmla="*/ 707844 w 1542731"/>
              <a:gd name="connsiteY97" fmla="*/ 987425 h 2325895"/>
              <a:gd name="connsiteX98" fmla="*/ 760853 w 1542731"/>
              <a:gd name="connsiteY98" fmla="*/ 974173 h 2325895"/>
              <a:gd name="connsiteX99" fmla="*/ 800610 w 1542731"/>
              <a:gd name="connsiteY99" fmla="*/ 960921 h 2325895"/>
              <a:gd name="connsiteX100" fmla="*/ 880123 w 1542731"/>
              <a:gd name="connsiteY100" fmla="*/ 1000677 h 2325895"/>
              <a:gd name="connsiteX101" fmla="*/ 893375 w 1542731"/>
              <a:gd name="connsiteY101" fmla="*/ 1040434 h 2325895"/>
              <a:gd name="connsiteX102" fmla="*/ 853618 w 1542731"/>
              <a:gd name="connsiteY102" fmla="*/ 1119947 h 2325895"/>
              <a:gd name="connsiteX103" fmla="*/ 734349 w 1542731"/>
              <a:gd name="connsiteY103" fmla="*/ 1119947 h 2325895"/>
              <a:gd name="connsiteX104" fmla="*/ 721096 w 1542731"/>
              <a:gd name="connsiteY104" fmla="*/ 1265721 h 2325895"/>
              <a:gd name="connsiteX105" fmla="*/ 668088 w 1542731"/>
              <a:gd name="connsiteY105" fmla="*/ 1345234 h 2325895"/>
              <a:gd name="connsiteX106" fmla="*/ 641583 w 1542731"/>
              <a:gd name="connsiteY106" fmla="*/ 1371738 h 2325895"/>
              <a:gd name="connsiteX107" fmla="*/ 548818 w 1542731"/>
              <a:gd name="connsiteY107" fmla="*/ 1411495 h 2325895"/>
              <a:gd name="connsiteX108" fmla="*/ 509062 w 1542731"/>
              <a:gd name="connsiteY108" fmla="*/ 1437999 h 2325895"/>
              <a:gd name="connsiteX109" fmla="*/ 482557 w 1542731"/>
              <a:gd name="connsiteY109" fmla="*/ 1464503 h 2325895"/>
              <a:gd name="connsiteX110" fmla="*/ 442801 w 1542731"/>
              <a:gd name="connsiteY110" fmla="*/ 1477756 h 2325895"/>
              <a:gd name="connsiteX111" fmla="*/ 389792 w 1542731"/>
              <a:gd name="connsiteY111" fmla="*/ 1544017 h 2325895"/>
              <a:gd name="connsiteX112" fmla="*/ 376540 w 1542731"/>
              <a:gd name="connsiteY112" fmla="*/ 1583773 h 2325895"/>
              <a:gd name="connsiteX113" fmla="*/ 310279 w 1542731"/>
              <a:gd name="connsiteY113" fmla="*/ 1597025 h 2325895"/>
              <a:gd name="connsiteX114" fmla="*/ 283775 w 1542731"/>
              <a:gd name="connsiteY114" fmla="*/ 1623530 h 2325895"/>
              <a:gd name="connsiteX115" fmla="*/ 283775 w 1542731"/>
              <a:gd name="connsiteY115" fmla="*/ 1729547 h 2325895"/>
              <a:gd name="connsiteX116" fmla="*/ 297027 w 1542731"/>
              <a:gd name="connsiteY116" fmla="*/ 1769303 h 2325895"/>
              <a:gd name="connsiteX117" fmla="*/ 323531 w 1542731"/>
              <a:gd name="connsiteY117" fmla="*/ 1795808 h 2325895"/>
              <a:gd name="connsiteX118" fmla="*/ 336783 w 1542731"/>
              <a:gd name="connsiteY118" fmla="*/ 1835564 h 2325895"/>
              <a:gd name="connsiteX119" fmla="*/ 283775 w 1542731"/>
              <a:gd name="connsiteY119" fmla="*/ 1901825 h 2325895"/>
              <a:gd name="connsiteX120" fmla="*/ 204262 w 1542731"/>
              <a:gd name="connsiteY120" fmla="*/ 1915077 h 2325895"/>
              <a:gd name="connsiteX121" fmla="*/ 45236 w 1542731"/>
              <a:gd name="connsiteY121" fmla="*/ 1915077 h 2325895"/>
              <a:gd name="connsiteX122" fmla="*/ 18731 w 1542731"/>
              <a:gd name="connsiteY122" fmla="*/ 1941582 h 2325895"/>
              <a:gd name="connsiteX123" fmla="*/ 31983 w 1542731"/>
              <a:gd name="connsiteY123" fmla="*/ 1941582 h 2325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1542731" h="2325895">
                <a:moveTo>
                  <a:pt x="31983" y="1941582"/>
                </a:moveTo>
                <a:cubicBezTo>
                  <a:pt x="29774" y="1954834"/>
                  <a:pt x="0" y="1993700"/>
                  <a:pt x="5479" y="2021095"/>
                </a:cubicBezTo>
                <a:cubicBezTo>
                  <a:pt x="24210" y="2114753"/>
                  <a:pt x="11608" y="2065985"/>
                  <a:pt x="45236" y="2166869"/>
                </a:cubicBezTo>
                <a:cubicBezTo>
                  <a:pt x="49653" y="2180121"/>
                  <a:pt x="48611" y="2196747"/>
                  <a:pt x="58488" y="2206625"/>
                </a:cubicBezTo>
                <a:lnTo>
                  <a:pt x="84992" y="2233130"/>
                </a:lnTo>
                <a:cubicBezTo>
                  <a:pt x="94060" y="2260335"/>
                  <a:pt x="95642" y="2284837"/>
                  <a:pt x="124749" y="2299390"/>
                </a:cubicBezTo>
                <a:cubicBezTo>
                  <a:pt x="149738" y="2311884"/>
                  <a:pt x="204262" y="2325895"/>
                  <a:pt x="204262" y="2325895"/>
                </a:cubicBezTo>
                <a:cubicBezTo>
                  <a:pt x="217514" y="2321478"/>
                  <a:pt x="230587" y="2316481"/>
                  <a:pt x="244018" y="2312643"/>
                </a:cubicBezTo>
                <a:cubicBezTo>
                  <a:pt x="360498" y="2279362"/>
                  <a:pt x="241462" y="2317912"/>
                  <a:pt x="336783" y="2286138"/>
                </a:cubicBezTo>
                <a:cubicBezTo>
                  <a:pt x="391356" y="2231567"/>
                  <a:pt x="353515" y="2280255"/>
                  <a:pt x="376540" y="2153617"/>
                </a:cubicBezTo>
                <a:cubicBezTo>
                  <a:pt x="379039" y="2139873"/>
                  <a:pt x="378425" y="2121979"/>
                  <a:pt x="389792" y="2113860"/>
                </a:cubicBezTo>
                <a:cubicBezTo>
                  <a:pt x="412526" y="2097621"/>
                  <a:pt x="469305" y="2087356"/>
                  <a:pt x="469305" y="2087356"/>
                </a:cubicBezTo>
                <a:cubicBezTo>
                  <a:pt x="493957" y="2062704"/>
                  <a:pt x="505597" y="2054529"/>
                  <a:pt x="522314" y="2021095"/>
                </a:cubicBezTo>
                <a:cubicBezTo>
                  <a:pt x="528561" y="2008601"/>
                  <a:pt x="526840" y="1992246"/>
                  <a:pt x="535566" y="1981338"/>
                </a:cubicBezTo>
                <a:cubicBezTo>
                  <a:pt x="562114" y="1948154"/>
                  <a:pt x="604890" y="1949736"/>
                  <a:pt x="641583" y="1941582"/>
                </a:cubicBezTo>
                <a:cubicBezTo>
                  <a:pt x="659363" y="1937631"/>
                  <a:pt x="676922" y="1932747"/>
                  <a:pt x="694592" y="1928330"/>
                </a:cubicBezTo>
                <a:cubicBezTo>
                  <a:pt x="712262" y="1932747"/>
                  <a:pt x="730860" y="1934407"/>
                  <a:pt x="747601" y="1941582"/>
                </a:cubicBezTo>
                <a:cubicBezTo>
                  <a:pt x="840415" y="1981359"/>
                  <a:pt x="742627" y="1951849"/>
                  <a:pt x="813862" y="1994590"/>
                </a:cubicBezTo>
                <a:cubicBezTo>
                  <a:pt x="825840" y="2001777"/>
                  <a:pt x="840366" y="2003425"/>
                  <a:pt x="853618" y="2007843"/>
                </a:cubicBezTo>
                <a:cubicBezTo>
                  <a:pt x="858035" y="2021095"/>
                  <a:pt x="856992" y="2037722"/>
                  <a:pt x="866870" y="2047599"/>
                </a:cubicBezTo>
                <a:cubicBezTo>
                  <a:pt x="876748" y="2057477"/>
                  <a:pt x="894133" y="2054604"/>
                  <a:pt x="906627" y="2060851"/>
                </a:cubicBezTo>
                <a:cubicBezTo>
                  <a:pt x="940058" y="2077567"/>
                  <a:pt x="948237" y="2089210"/>
                  <a:pt x="972888" y="2113860"/>
                </a:cubicBezTo>
                <a:cubicBezTo>
                  <a:pt x="977305" y="2131530"/>
                  <a:pt x="986140" y="2148656"/>
                  <a:pt x="986140" y="2166869"/>
                </a:cubicBezTo>
                <a:cubicBezTo>
                  <a:pt x="986140" y="2283350"/>
                  <a:pt x="954366" y="2164310"/>
                  <a:pt x="986140" y="2259634"/>
                </a:cubicBezTo>
                <a:cubicBezTo>
                  <a:pt x="999392" y="2250799"/>
                  <a:pt x="1011257" y="2239404"/>
                  <a:pt x="1025896" y="2233130"/>
                </a:cubicBezTo>
                <a:cubicBezTo>
                  <a:pt x="1042637" y="2225955"/>
                  <a:pt x="1070760" y="2236168"/>
                  <a:pt x="1078905" y="2219877"/>
                </a:cubicBezTo>
                <a:cubicBezTo>
                  <a:pt x="1086028" y="2205632"/>
                  <a:pt x="1061236" y="2193373"/>
                  <a:pt x="1052401" y="2180121"/>
                </a:cubicBezTo>
                <a:cubicBezTo>
                  <a:pt x="1044829" y="2157404"/>
                  <a:pt x="1015800" y="2114490"/>
                  <a:pt x="1078905" y="2127112"/>
                </a:cubicBezTo>
                <a:cubicBezTo>
                  <a:pt x="1091157" y="2129563"/>
                  <a:pt x="1094235" y="2148029"/>
                  <a:pt x="1105410" y="2153617"/>
                </a:cubicBezTo>
                <a:cubicBezTo>
                  <a:pt x="1130398" y="2166111"/>
                  <a:pt x="1184923" y="2180121"/>
                  <a:pt x="1184923" y="2180121"/>
                </a:cubicBezTo>
                <a:cubicBezTo>
                  <a:pt x="1176088" y="2171286"/>
                  <a:pt x="1164006" y="2164792"/>
                  <a:pt x="1158418" y="2153617"/>
                </a:cubicBezTo>
                <a:cubicBezTo>
                  <a:pt x="1158074" y="2152930"/>
                  <a:pt x="1138427" y="2067364"/>
                  <a:pt x="1131914" y="2060851"/>
                </a:cubicBezTo>
                <a:cubicBezTo>
                  <a:pt x="1122036" y="2050973"/>
                  <a:pt x="1105409" y="2052016"/>
                  <a:pt x="1092157" y="2047599"/>
                </a:cubicBezTo>
                <a:cubicBezTo>
                  <a:pt x="1078905" y="2038764"/>
                  <a:pt x="1064838" y="2031044"/>
                  <a:pt x="1052401" y="2021095"/>
                </a:cubicBezTo>
                <a:cubicBezTo>
                  <a:pt x="1042644" y="2013290"/>
                  <a:pt x="1037071" y="2000178"/>
                  <a:pt x="1025896" y="1994590"/>
                </a:cubicBezTo>
                <a:cubicBezTo>
                  <a:pt x="1009606" y="1986445"/>
                  <a:pt x="990557" y="1985755"/>
                  <a:pt x="972888" y="1981338"/>
                </a:cubicBezTo>
                <a:cubicBezTo>
                  <a:pt x="964053" y="1968086"/>
                  <a:pt x="958820" y="1951531"/>
                  <a:pt x="946383" y="1941582"/>
                </a:cubicBezTo>
                <a:cubicBezTo>
                  <a:pt x="935475" y="1932856"/>
                  <a:pt x="918605" y="1935517"/>
                  <a:pt x="906627" y="1928330"/>
                </a:cubicBezTo>
                <a:cubicBezTo>
                  <a:pt x="895913" y="1921902"/>
                  <a:pt x="888958" y="1910660"/>
                  <a:pt x="880123" y="1901825"/>
                </a:cubicBezTo>
                <a:cubicBezTo>
                  <a:pt x="875538" y="1888070"/>
                  <a:pt x="844670" y="1819190"/>
                  <a:pt x="880123" y="1809060"/>
                </a:cubicBezTo>
                <a:cubicBezTo>
                  <a:pt x="906986" y="1801385"/>
                  <a:pt x="932241" y="1830085"/>
                  <a:pt x="959636" y="1835564"/>
                </a:cubicBezTo>
                <a:cubicBezTo>
                  <a:pt x="981723" y="1839982"/>
                  <a:pt x="1004044" y="1843354"/>
                  <a:pt x="1025896" y="1848817"/>
                </a:cubicBezTo>
                <a:cubicBezTo>
                  <a:pt x="1039448" y="1852205"/>
                  <a:pt x="1052401" y="1857652"/>
                  <a:pt x="1065653" y="1862069"/>
                </a:cubicBezTo>
                <a:cubicBezTo>
                  <a:pt x="1070070" y="1875321"/>
                  <a:pt x="1071718" y="1889847"/>
                  <a:pt x="1078905" y="1901825"/>
                </a:cubicBezTo>
                <a:cubicBezTo>
                  <a:pt x="1085333" y="1912539"/>
                  <a:pt x="1097605" y="1918573"/>
                  <a:pt x="1105410" y="1928330"/>
                </a:cubicBezTo>
                <a:cubicBezTo>
                  <a:pt x="1115359" y="1940767"/>
                  <a:pt x="1123079" y="1954834"/>
                  <a:pt x="1131914" y="1968086"/>
                </a:cubicBezTo>
                <a:cubicBezTo>
                  <a:pt x="1136331" y="1981338"/>
                  <a:pt x="1141328" y="1994411"/>
                  <a:pt x="1145166" y="2007843"/>
                </a:cubicBezTo>
                <a:cubicBezTo>
                  <a:pt x="1150169" y="2025355"/>
                  <a:pt x="1150273" y="2044561"/>
                  <a:pt x="1158418" y="2060851"/>
                </a:cubicBezTo>
                <a:cubicBezTo>
                  <a:pt x="1164006" y="2072026"/>
                  <a:pt x="1177118" y="2077599"/>
                  <a:pt x="1184923" y="2087356"/>
                </a:cubicBezTo>
                <a:cubicBezTo>
                  <a:pt x="1194872" y="2099793"/>
                  <a:pt x="1202592" y="2113860"/>
                  <a:pt x="1211427" y="2127112"/>
                </a:cubicBezTo>
                <a:cubicBezTo>
                  <a:pt x="1244734" y="2227036"/>
                  <a:pt x="1199807" y="2103873"/>
                  <a:pt x="1251183" y="2206625"/>
                </a:cubicBezTo>
                <a:cubicBezTo>
                  <a:pt x="1267187" y="2238633"/>
                  <a:pt x="1259293" y="2260820"/>
                  <a:pt x="1290940" y="2286138"/>
                </a:cubicBezTo>
                <a:cubicBezTo>
                  <a:pt x="1301848" y="2294864"/>
                  <a:pt x="1317444" y="2294973"/>
                  <a:pt x="1330696" y="2299390"/>
                </a:cubicBezTo>
                <a:cubicBezTo>
                  <a:pt x="1381275" y="2223525"/>
                  <a:pt x="1343949" y="2299814"/>
                  <a:pt x="1343949" y="2193373"/>
                </a:cubicBezTo>
                <a:cubicBezTo>
                  <a:pt x="1343949" y="2165941"/>
                  <a:pt x="1370305" y="2133960"/>
                  <a:pt x="1383705" y="2113860"/>
                </a:cubicBezTo>
                <a:cubicBezTo>
                  <a:pt x="1396957" y="2122695"/>
                  <a:pt x="1409216" y="2133241"/>
                  <a:pt x="1423462" y="2140364"/>
                </a:cubicBezTo>
                <a:cubicBezTo>
                  <a:pt x="1435956" y="2146611"/>
                  <a:pt x="1453341" y="2143739"/>
                  <a:pt x="1463218" y="2153617"/>
                </a:cubicBezTo>
                <a:cubicBezTo>
                  <a:pt x="1473095" y="2163495"/>
                  <a:pt x="1469283" y="2181395"/>
                  <a:pt x="1476470" y="2193373"/>
                </a:cubicBezTo>
                <a:cubicBezTo>
                  <a:pt x="1482898" y="2204087"/>
                  <a:pt x="1494140" y="2211042"/>
                  <a:pt x="1502975" y="2219877"/>
                </a:cubicBezTo>
                <a:cubicBezTo>
                  <a:pt x="1496726" y="2201131"/>
                  <a:pt x="1476470" y="2143749"/>
                  <a:pt x="1476470" y="2127112"/>
                </a:cubicBezTo>
                <a:cubicBezTo>
                  <a:pt x="1476470" y="2085868"/>
                  <a:pt x="1506571" y="1917542"/>
                  <a:pt x="1516227" y="1888573"/>
                </a:cubicBezTo>
                <a:lnTo>
                  <a:pt x="1542731" y="1809060"/>
                </a:lnTo>
                <a:cubicBezTo>
                  <a:pt x="1519637" y="1647398"/>
                  <a:pt x="1535004" y="1769345"/>
                  <a:pt x="1516227" y="1544017"/>
                </a:cubicBezTo>
                <a:cubicBezTo>
                  <a:pt x="1503323" y="1389170"/>
                  <a:pt x="1517942" y="1443146"/>
                  <a:pt x="1489723" y="1358486"/>
                </a:cubicBezTo>
                <a:cubicBezTo>
                  <a:pt x="1494140" y="1331982"/>
                  <a:pt x="1498168" y="1305410"/>
                  <a:pt x="1502975" y="1278973"/>
                </a:cubicBezTo>
                <a:cubicBezTo>
                  <a:pt x="1507004" y="1256812"/>
                  <a:pt x="1516227" y="1235236"/>
                  <a:pt x="1516227" y="1212712"/>
                </a:cubicBezTo>
                <a:cubicBezTo>
                  <a:pt x="1516227" y="1177098"/>
                  <a:pt x="1507392" y="1142034"/>
                  <a:pt x="1502975" y="1106695"/>
                </a:cubicBezTo>
                <a:cubicBezTo>
                  <a:pt x="1507392" y="1053686"/>
                  <a:pt x="1509197" y="1000395"/>
                  <a:pt x="1516227" y="947669"/>
                </a:cubicBezTo>
                <a:cubicBezTo>
                  <a:pt x="1518073" y="933822"/>
                  <a:pt x="1531022" y="921796"/>
                  <a:pt x="1529479" y="907912"/>
                </a:cubicBezTo>
                <a:cubicBezTo>
                  <a:pt x="1526394" y="880145"/>
                  <a:pt x="1502975" y="828399"/>
                  <a:pt x="1502975" y="828399"/>
                </a:cubicBezTo>
                <a:cubicBezTo>
                  <a:pt x="1498558" y="766556"/>
                  <a:pt x="1495094" y="704637"/>
                  <a:pt x="1489723" y="642869"/>
                </a:cubicBezTo>
                <a:cubicBezTo>
                  <a:pt x="1479280" y="522772"/>
                  <a:pt x="1487600" y="556988"/>
                  <a:pt x="1463218" y="483843"/>
                </a:cubicBezTo>
                <a:cubicBezTo>
                  <a:pt x="1467635" y="338069"/>
                  <a:pt x="1476470" y="192362"/>
                  <a:pt x="1476470" y="46521"/>
                </a:cubicBezTo>
                <a:cubicBezTo>
                  <a:pt x="1476470" y="32552"/>
                  <a:pt x="1476188" y="11952"/>
                  <a:pt x="1463218" y="6764"/>
                </a:cubicBezTo>
                <a:cubicBezTo>
                  <a:pt x="1446307" y="0"/>
                  <a:pt x="1427879" y="15599"/>
                  <a:pt x="1410210" y="20017"/>
                </a:cubicBezTo>
                <a:cubicBezTo>
                  <a:pt x="1361619" y="15599"/>
                  <a:pt x="1313228" y="6764"/>
                  <a:pt x="1264436" y="6764"/>
                </a:cubicBezTo>
                <a:cubicBezTo>
                  <a:pt x="1250467" y="6764"/>
                  <a:pt x="1238111" y="16179"/>
                  <a:pt x="1224679" y="20017"/>
                </a:cubicBezTo>
                <a:cubicBezTo>
                  <a:pt x="1207166" y="25021"/>
                  <a:pt x="1189183" y="28265"/>
                  <a:pt x="1171670" y="33269"/>
                </a:cubicBezTo>
                <a:cubicBezTo>
                  <a:pt x="1158239" y="37106"/>
                  <a:pt x="1145550" y="43491"/>
                  <a:pt x="1131914" y="46521"/>
                </a:cubicBezTo>
                <a:cubicBezTo>
                  <a:pt x="1105684" y="52350"/>
                  <a:pt x="1078905" y="55356"/>
                  <a:pt x="1052401" y="59773"/>
                </a:cubicBezTo>
                <a:cubicBezTo>
                  <a:pt x="1047984" y="73025"/>
                  <a:pt x="1042987" y="86098"/>
                  <a:pt x="1039149" y="99530"/>
                </a:cubicBezTo>
                <a:cubicBezTo>
                  <a:pt x="1034145" y="117042"/>
                  <a:pt x="1035999" y="137384"/>
                  <a:pt x="1025896" y="152538"/>
                </a:cubicBezTo>
                <a:cubicBezTo>
                  <a:pt x="1017061" y="165790"/>
                  <a:pt x="999392" y="170208"/>
                  <a:pt x="986140" y="179043"/>
                </a:cubicBezTo>
                <a:cubicBezTo>
                  <a:pt x="977305" y="192295"/>
                  <a:pt x="970001" y="206706"/>
                  <a:pt x="959636" y="218799"/>
                </a:cubicBezTo>
                <a:cubicBezTo>
                  <a:pt x="943374" y="237772"/>
                  <a:pt x="920488" y="251016"/>
                  <a:pt x="906627" y="271808"/>
                </a:cubicBezTo>
                <a:cubicBezTo>
                  <a:pt x="897792" y="285060"/>
                  <a:pt x="887246" y="297319"/>
                  <a:pt x="880123" y="311564"/>
                </a:cubicBezTo>
                <a:cubicBezTo>
                  <a:pt x="873876" y="324058"/>
                  <a:pt x="872373" y="338481"/>
                  <a:pt x="866870" y="351321"/>
                </a:cubicBezTo>
                <a:cubicBezTo>
                  <a:pt x="859088" y="369479"/>
                  <a:pt x="850167" y="387178"/>
                  <a:pt x="840366" y="404330"/>
                </a:cubicBezTo>
                <a:cubicBezTo>
                  <a:pt x="832464" y="418158"/>
                  <a:pt x="824350" y="432100"/>
                  <a:pt x="813862" y="444086"/>
                </a:cubicBezTo>
                <a:cubicBezTo>
                  <a:pt x="813830" y="444123"/>
                  <a:pt x="739663" y="518284"/>
                  <a:pt x="721096" y="536851"/>
                </a:cubicBezTo>
                <a:cubicBezTo>
                  <a:pt x="657106" y="600841"/>
                  <a:pt x="734951" y="519533"/>
                  <a:pt x="668088" y="603112"/>
                </a:cubicBezTo>
                <a:cubicBezTo>
                  <a:pt x="660283" y="612869"/>
                  <a:pt x="649080" y="619621"/>
                  <a:pt x="641583" y="629617"/>
                </a:cubicBezTo>
                <a:cubicBezTo>
                  <a:pt x="622471" y="655100"/>
                  <a:pt x="588575" y="709130"/>
                  <a:pt x="588575" y="709130"/>
                </a:cubicBezTo>
                <a:cubicBezTo>
                  <a:pt x="584158" y="726799"/>
                  <a:pt x="579274" y="744359"/>
                  <a:pt x="575323" y="762138"/>
                </a:cubicBezTo>
                <a:cubicBezTo>
                  <a:pt x="570437" y="784126"/>
                  <a:pt x="567533" y="806547"/>
                  <a:pt x="562070" y="828399"/>
                </a:cubicBezTo>
                <a:cubicBezTo>
                  <a:pt x="558682" y="841951"/>
                  <a:pt x="553235" y="854904"/>
                  <a:pt x="548818" y="868156"/>
                </a:cubicBezTo>
                <a:cubicBezTo>
                  <a:pt x="576302" y="978093"/>
                  <a:pt x="536474" y="882135"/>
                  <a:pt x="601827" y="934417"/>
                </a:cubicBezTo>
                <a:cubicBezTo>
                  <a:pt x="689003" y="1004158"/>
                  <a:pt x="535408" y="958686"/>
                  <a:pt x="707844" y="987425"/>
                </a:cubicBezTo>
                <a:cubicBezTo>
                  <a:pt x="725514" y="983008"/>
                  <a:pt x="743340" y="979177"/>
                  <a:pt x="760853" y="974173"/>
                </a:cubicBezTo>
                <a:cubicBezTo>
                  <a:pt x="774285" y="970335"/>
                  <a:pt x="786641" y="960921"/>
                  <a:pt x="800610" y="960921"/>
                </a:cubicBezTo>
                <a:cubicBezTo>
                  <a:pt x="828042" y="960921"/>
                  <a:pt x="860023" y="987277"/>
                  <a:pt x="880123" y="1000677"/>
                </a:cubicBezTo>
                <a:cubicBezTo>
                  <a:pt x="884540" y="1013929"/>
                  <a:pt x="893375" y="1026465"/>
                  <a:pt x="893375" y="1040434"/>
                </a:cubicBezTo>
                <a:cubicBezTo>
                  <a:pt x="893375" y="1089283"/>
                  <a:pt x="881833" y="1091734"/>
                  <a:pt x="853618" y="1119947"/>
                </a:cubicBezTo>
                <a:cubicBezTo>
                  <a:pt x="758995" y="1088407"/>
                  <a:pt x="797351" y="1077946"/>
                  <a:pt x="734349" y="1119947"/>
                </a:cubicBezTo>
                <a:cubicBezTo>
                  <a:pt x="700721" y="1220828"/>
                  <a:pt x="702365" y="1172064"/>
                  <a:pt x="721096" y="1265721"/>
                </a:cubicBezTo>
                <a:cubicBezTo>
                  <a:pt x="619998" y="1366819"/>
                  <a:pt x="725627" y="1249337"/>
                  <a:pt x="668088" y="1345234"/>
                </a:cubicBezTo>
                <a:cubicBezTo>
                  <a:pt x="661660" y="1355948"/>
                  <a:pt x="651979" y="1364807"/>
                  <a:pt x="641583" y="1371738"/>
                </a:cubicBezTo>
                <a:cubicBezTo>
                  <a:pt x="608828" y="1393575"/>
                  <a:pt x="584160" y="1399715"/>
                  <a:pt x="548818" y="1411495"/>
                </a:cubicBezTo>
                <a:cubicBezTo>
                  <a:pt x="535566" y="1420330"/>
                  <a:pt x="521499" y="1428050"/>
                  <a:pt x="509062" y="1437999"/>
                </a:cubicBezTo>
                <a:cubicBezTo>
                  <a:pt x="499306" y="1445804"/>
                  <a:pt x="493271" y="1458075"/>
                  <a:pt x="482557" y="1464503"/>
                </a:cubicBezTo>
                <a:cubicBezTo>
                  <a:pt x="470579" y="1471690"/>
                  <a:pt x="456053" y="1473338"/>
                  <a:pt x="442801" y="1477756"/>
                </a:cubicBezTo>
                <a:cubicBezTo>
                  <a:pt x="418147" y="1502410"/>
                  <a:pt x="406511" y="1510579"/>
                  <a:pt x="389792" y="1544017"/>
                </a:cubicBezTo>
                <a:cubicBezTo>
                  <a:pt x="383545" y="1556511"/>
                  <a:pt x="388163" y="1576025"/>
                  <a:pt x="376540" y="1583773"/>
                </a:cubicBezTo>
                <a:cubicBezTo>
                  <a:pt x="357798" y="1596267"/>
                  <a:pt x="332366" y="1592608"/>
                  <a:pt x="310279" y="1597025"/>
                </a:cubicBezTo>
                <a:cubicBezTo>
                  <a:pt x="301444" y="1605860"/>
                  <a:pt x="290203" y="1612816"/>
                  <a:pt x="283775" y="1623530"/>
                </a:cubicBezTo>
                <a:cubicBezTo>
                  <a:pt x="260356" y="1662562"/>
                  <a:pt x="272692" y="1685213"/>
                  <a:pt x="283775" y="1729547"/>
                </a:cubicBezTo>
                <a:cubicBezTo>
                  <a:pt x="287163" y="1743099"/>
                  <a:pt x="289840" y="1757325"/>
                  <a:pt x="297027" y="1769303"/>
                </a:cubicBezTo>
                <a:cubicBezTo>
                  <a:pt x="303455" y="1780017"/>
                  <a:pt x="314696" y="1786973"/>
                  <a:pt x="323531" y="1795808"/>
                </a:cubicBezTo>
                <a:cubicBezTo>
                  <a:pt x="327948" y="1809060"/>
                  <a:pt x="336783" y="1821595"/>
                  <a:pt x="336783" y="1835564"/>
                </a:cubicBezTo>
                <a:cubicBezTo>
                  <a:pt x="336783" y="1869313"/>
                  <a:pt x="314302" y="1891649"/>
                  <a:pt x="283775" y="1901825"/>
                </a:cubicBezTo>
                <a:cubicBezTo>
                  <a:pt x="258284" y="1910322"/>
                  <a:pt x="230766" y="1910660"/>
                  <a:pt x="204262" y="1915077"/>
                </a:cubicBezTo>
                <a:cubicBezTo>
                  <a:pt x="137006" y="1901626"/>
                  <a:pt x="119204" y="1890421"/>
                  <a:pt x="45236" y="1915077"/>
                </a:cubicBezTo>
                <a:cubicBezTo>
                  <a:pt x="33383" y="1919028"/>
                  <a:pt x="24319" y="1930407"/>
                  <a:pt x="18731" y="1941582"/>
                </a:cubicBezTo>
                <a:cubicBezTo>
                  <a:pt x="14780" y="1949484"/>
                  <a:pt x="34192" y="1928330"/>
                  <a:pt x="31983" y="1941582"/>
                </a:cubicBezTo>
                <a:close/>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1431235" y="-13252"/>
            <a:ext cx="1285461" cy="874643"/>
          </a:xfrm>
          <a:custGeom>
            <a:avLst/>
            <a:gdLst>
              <a:gd name="connsiteX0" fmla="*/ 0 w 1285461"/>
              <a:gd name="connsiteY0" fmla="*/ 13252 h 874643"/>
              <a:gd name="connsiteX1" fmla="*/ 39757 w 1285461"/>
              <a:gd name="connsiteY1" fmla="*/ 39756 h 874643"/>
              <a:gd name="connsiteX2" fmla="*/ 66261 w 1285461"/>
              <a:gd name="connsiteY2" fmla="*/ 119269 h 874643"/>
              <a:gd name="connsiteX3" fmla="*/ 79513 w 1285461"/>
              <a:gd name="connsiteY3" fmla="*/ 159026 h 874643"/>
              <a:gd name="connsiteX4" fmla="*/ 119270 w 1285461"/>
              <a:gd name="connsiteY4" fmla="*/ 172278 h 874643"/>
              <a:gd name="connsiteX5" fmla="*/ 132522 w 1285461"/>
              <a:gd name="connsiteY5" fmla="*/ 212035 h 874643"/>
              <a:gd name="connsiteX6" fmla="*/ 159026 w 1285461"/>
              <a:gd name="connsiteY6" fmla="*/ 331304 h 874643"/>
              <a:gd name="connsiteX7" fmla="*/ 172278 w 1285461"/>
              <a:gd name="connsiteY7" fmla="*/ 371061 h 874643"/>
              <a:gd name="connsiteX8" fmla="*/ 198783 w 1285461"/>
              <a:gd name="connsiteY8" fmla="*/ 397565 h 874643"/>
              <a:gd name="connsiteX9" fmla="*/ 238539 w 1285461"/>
              <a:gd name="connsiteY9" fmla="*/ 530087 h 874643"/>
              <a:gd name="connsiteX10" fmla="*/ 251792 w 1285461"/>
              <a:gd name="connsiteY10" fmla="*/ 569843 h 874643"/>
              <a:gd name="connsiteX11" fmla="*/ 265044 w 1285461"/>
              <a:gd name="connsiteY11" fmla="*/ 609600 h 874643"/>
              <a:gd name="connsiteX12" fmla="*/ 318052 w 1285461"/>
              <a:gd name="connsiteY12" fmla="*/ 675861 h 874643"/>
              <a:gd name="connsiteX13" fmla="*/ 384313 w 1285461"/>
              <a:gd name="connsiteY13" fmla="*/ 795130 h 874643"/>
              <a:gd name="connsiteX14" fmla="*/ 397565 w 1285461"/>
              <a:gd name="connsiteY14" fmla="*/ 834887 h 874643"/>
              <a:gd name="connsiteX15" fmla="*/ 490331 w 1285461"/>
              <a:gd name="connsiteY15" fmla="*/ 874643 h 874643"/>
              <a:gd name="connsiteX16" fmla="*/ 543339 w 1285461"/>
              <a:gd name="connsiteY16" fmla="*/ 861391 h 874643"/>
              <a:gd name="connsiteX17" fmla="*/ 596348 w 1285461"/>
              <a:gd name="connsiteY17" fmla="*/ 755374 h 874643"/>
              <a:gd name="connsiteX18" fmla="*/ 596348 w 1285461"/>
              <a:gd name="connsiteY18" fmla="*/ 755374 h 874643"/>
              <a:gd name="connsiteX19" fmla="*/ 636105 w 1285461"/>
              <a:gd name="connsiteY19" fmla="*/ 728869 h 874643"/>
              <a:gd name="connsiteX20" fmla="*/ 689113 w 1285461"/>
              <a:gd name="connsiteY20" fmla="*/ 609600 h 874643"/>
              <a:gd name="connsiteX21" fmla="*/ 728870 w 1285461"/>
              <a:gd name="connsiteY21" fmla="*/ 543339 h 874643"/>
              <a:gd name="connsiteX22" fmla="*/ 742122 w 1285461"/>
              <a:gd name="connsiteY22" fmla="*/ 503582 h 874643"/>
              <a:gd name="connsiteX23" fmla="*/ 821635 w 1285461"/>
              <a:gd name="connsiteY23" fmla="*/ 450574 h 874643"/>
              <a:gd name="connsiteX24" fmla="*/ 834887 w 1285461"/>
              <a:gd name="connsiteY24" fmla="*/ 410817 h 874643"/>
              <a:gd name="connsiteX25" fmla="*/ 901148 w 1285461"/>
              <a:gd name="connsiteY25" fmla="*/ 357809 h 874643"/>
              <a:gd name="connsiteX26" fmla="*/ 927652 w 1285461"/>
              <a:gd name="connsiteY26" fmla="*/ 318052 h 874643"/>
              <a:gd name="connsiteX27" fmla="*/ 967409 w 1285461"/>
              <a:gd name="connsiteY27" fmla="*/ 304800 h 874643"/>
              <a:gd name="connsiteX28" fmla="*/ 980661 w 1285461"/>
              <a:gd name="connsiteY28" fmla="*/ 265043 h 874643"/>
              <a:gd name="connsiteX29" fmla="*/ 1086678 w 1285461"/>
              <a:gd name="connsiteY29" fmla="*/ 172278 h 874643"/>
              <a:gd name="connsiteX30" fmla="*/ 1152939 w 1285461"/>
              <a:gd name="connsiteY30" fmla="*/ 119269 h 874643"/>
              <a:gd name="connsiteX31" fmla="*/ 1245705 w 1285461"/>
              <a:gd name="connsiteY31" fmla="*/ 92765 h 874643"/>
              <a:gd name="connsiteX32" fmla="*/ 1285461 w 1285461"/>
              <a:gd name="connsiteY32" fmla="*/ 79513 h 874643"/>
              <a:gd name="connsiteX33" fmla="*/ 1272209 w 1285461"/>
              <a:gd name="connsiteY33" fmla="*/ 39756 h 874643"/>
              <a:gd name="connsiteX34" fmla="*/ 1179444 w 1285461"/>
              <a:gd name="connsiteY34" fmla="*/ 0 h 874643"/>
              <a:gd name="connsiteX35" fmla="*/ 1033670 w 1285461"/>
              <a:gd name="connsiteY35" fmla="*/ 26504 h 874643"/>
              <a:gd name="connsiteX36" fmla="*/ 993913 w 1285461"/>
              <a:gd name="connsiteY36" fmla="*/ 39756 h 874643"/>
              <a:gd name="connsiteX37" fmla="*/ 887896 w 1285461"/>
              <a:gd name="connsiteY37" fmla="*/ 66261 h 874643"/>
              <a:gd name="connsiteX38" fmla="*/ 689113 w 1285461"/>
              <a:gd name="connsiteY38" fmla="*/ 53009 h 874643"/>
              <a:gd name="connsiteX39" fmla="*/ 649357 w 1285461"/>
              <a:gd name="connsiteY39" fmla="*/ 39756 h 874643"/>
              <a:gd name="connsiteX40" fmla="*/ 516835 w 1285461"/>
              <a:gd name="connsiteY40" fmla="*/ 26504 h 874643"/>
              <a:gd name="connsiteX41" fmla="*/ 424070 w 1285461"/>
              <a:gd name="connsiteY41" fmla="*/ 13252 h 874643"/>
              <a:gd name="connsiteX42" fmla="*/ 119270 w 1285461"/>
              <a:gd name="connsiteY42" fmla="*/ 26504 h 874643"/>
              <a:gd name="connsiteX43" fmla="*/ 39757 w 1285461"/>
              <a:gd name="connsiteY43" fmla="*/ 13252 h 874643"/>
              <a:gd name="connsiteX44" fmla="*/ 0 w 1285461"/>
              <a:gd name="connsiteY44" fmla="*/ 13252 h 874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285461" h="874643">
                <a:moveTo>
                  <a:pt x="0" y="13252"/>
                </a:moveTo>
                <a:cubicBezTo>
                  <a:pt x="0" y="17669"/>
                  <a:pt x="31316" y="26250"/>
                  <a:pt x="39757" y="39756"/>
                </a:cubicBezTo>
                <a:cubicBezTo>
                  <a:pt x="54564" y="63447"/>
                  <a:pt x="57426" y="92765"/>
                  <a:pt x="66261" y="119269"/>
                </a:cubicBezTo>
                <a:cubicBezTo>
                  <a:pt x="70678" y="132521"/>
                  <a:pt x="66261" y="154609"/>
                  <a:pt x="79513" y="159026"/>
                </a:cubicBezTo>
                <a:lnTo>
                  <a:pt x="119270" y="172278"/>
                </a:lnTo>
                <a:cubicBezTo>
                  <a:pt x="123687" y="185530"/>
                  <a:pt x="129134" y="198483"/>
                  <a:pt x="132522" y="212035"/>
                </a:cubicBezTo>
                <a:cubicBezTo>
                  <a:pt x="159849" y="321345"/>
                  <a:pt x="131818" y="236074"/>
                  <a:pt x="159026" y="331304"/>
                </a:cubicBezTo>
                <a:cubicBezTo>
                  <a:pt x="162864" y="344736"/>
                  <a:pt x="165091" y="359083"/>
                  <a:pt x="172278" y="371061"/>
                </a:cubicBezTo>
                <a:cubicBezTo>
                  <a:pt x="178706" y="381775"/>
                  <a:pt x="189948" y="388730"/>
                  <a:pt x="198783" y="397565"/>
                </a:cubicBezTo>
                <a:cubicBezTo>
                  <a:pt x="218809" y="477670"/>
                  <a:pt x="206278" y="433307"/>
                  <a:pt x="238539" y="530087"/>
                </a:cubicBezTo>
                <a:lnTo>
                  <a:pt x="251792" y="569843"/>
                </a:lnTo>
                <a:cubicBezTo>
                  <a:pt x="256210" y="583095"/>
                  <a:pt x="257295" y="597977"/>
                  <a:pt x="265044" y="609600"/>
                </a:cubicBezTo>
                <a:cubicBezTo>
                  <a:pt x="298479" y="659752"/>
                  <a:pt x="280286" y="638094"/>
                  <a:pt x="318052" y="675861"/>
                </a:cubicBezTo>
                <a:cubicBezTo>
                  <a:pt x="350484" y="773153"/>
                  <a:pt x="324802" y="735619"/>
                  <a:pt x="384313" y="795130"/>
                </a:cubicBezTo>
                <a:cubicBezTo>
                  <a:pt x="388730" y="808382"/>
                  <a:pt x="390378" y="822909"/>
                  <a:pt x="397565" y="834887"/>
                </a:cubicBezTo>
                <a:cubicBezTo>
                  <a:pt x="420709" y="873460"/>
                  <a:pt x="446591" y="865895"/>
                  <a:pt x="490331" y="874643"/>
                </a:cubicBezTo>
                <a:cubicBezTo>
                  <a:pt x="508000" y="870226"/>
                  <a:pt x="527049" y="869536"/>
                  <a:pt x="543339" y="861391"/>
                </a:cubicBezTo>
                <a:cubicBezTo>
                  <a:pt x="580348" y="842887"/>
                  <a:pt x="586579" y="784680"/>
                  <a:pt x="596348" y="755374"/>
                </a:cubicBezTo>
                <a:lnTo>
                  <a:pt x="596348" y="755374"/>
                </a:lnTo>
                <a:lnTo>
                  <a:pt x="636105" y="728869"/>
                </a:lnTo>
                <a:cubicBezTo>
                  <a:pt x="667645" y="634246"/>
                  <a:pt x="647112" y="672602"/>
                  <a:pt x="689113" y="609600"/>
                </a:cubicBezTo>
                <a:cubicBezTo>
                  <a:pt x="726654" y="496974"/>
                  <a:pt x="674296" y="634294"/>
                  <a:pt x="728870" y="543339"/>
                </a:cubicBezTo>
                <a:cubicBezTo>
                  <a:pt x="736057" y="531361"/>
                  <a:pt x="732244" y="513460"/>
                  <a:pt x="742122" y="503582"/>
                </a:cubicBezTo>
                <a:cubicBezTo>
                  <a:pt x="764646" y="481058"/>
                  <a:pt x="821635" y="450574"/>
                  <a:pt x="821635" y="450574"/>
                </a:cubicBezTo>
                <a:cubicBezTo>
                  <a:pt x="826052" y="437322"/>
                  <a:pt x="827700" y="422795"/>
                  <a:pt x="834887" y="410817"/>
                </a:cubicBezTo>
                <a:cubicBezTo>
                  <a:pt x="847475" y="389837"/>
                  <a:pt x="883093" y="369846"/>
                  <a:pt x="901148" y="357809"/>
                </a:cubicBezTo>
                <a:cubicBezTo>
                  <a:pt x="909983" y="344557"/>
                  <a:pt x="915215" y="328002"/>
                  <a:pt x="927652" y="318052"/>
                </a:cubicBezTo>
                <a:cubicBezTo>
                  <a:pt x="938560" y="309326"/>
                  <a:pt x="957531" y="314678"/>
                  <a:pt x="967409" y="304800"/>
                </a:cubicBezTo>
                <a:cubicBezTo>
                  <a:pt x="977287" y="294922"/>
                  <a:pt x="972280" y="276218"/>
                  <a:pt x="980661" y="265043"/>
                </a:cubicBezTo>
                <a:cubicBezTo>
                  <a:pt x="1041964" y="183306"/>
                  <a:pt x="1029203" y="218257"/>
                  <a:pt x="1086678" y="172278"/>
                </a:cubicBezTo>
                <a:cubicBezTo>
                  <a:pt x="1127761" y="139412"/>
                  <a:pt x="1098560" y="146459"/>
                  <a:pt x="1152939" y="119269"/>
                </a:cubicBezTo>
                <a:cubicBezTo>
                  <a:pt x="1174120" y="108678"/>
                  <a:pt x="1225893" y="98426"/>
                  <a:pt x="1245705" y="92765"/>
                </a:cubicBezTo>
                <a:cubicBezTo>
                  <a:pt x="1259136" y="88928"/>
                  <a:pt x="1272209" y="83930"/>
                  <a:pt x="1285461" y="79513"/>
                </a:cubicBezTo>
                <a:cubicBezTo>
                  <a:pt x="1281044" y="66261"/>
                  <a:pt x="1280935" y="50664"/>
                  <a:pt x="1272209" y="39756"/>
                </a:cubicBezTo>
                <a:cubicBezTo>
                  <a:pt x="1249330" y="11157"/>
                  <a:pt x="1211274" y="7957"/>
                  <a:pt x="1179444" y="0"/>
                </a:cubicBezTo>
                <a:cubicBezTo>
                  <a:pt x="1143998" y="5908"/>
                  <a:pt x="1070714" y="17243"/>
                  <a:pt x="1033670" y="26504"/>
                </a:cubicBezTo>
                <a:cubicBezTo>
                  <a:pt x="1020118" y="29892"/>
                  <a:pt x="1007390" y="36080"/>
                  <a:pt x="993913" y="39756"/>
                </a:cubicBezTo>
                <a:cubicBezTo>
                  <a:pt x="958770" y="49341"/>
                  <a:pt x="887896" y="66261"/>
                  <a:pt x="887896" y="66261"/>
                </a:cubicBezTo>
                <a:cubicBezTo>
                  <a:pt x="821635" y="61844"/>
                  <a:pt x="755115" y="60343"/>
                  <a:pt x="689113" y="53009"/>
                </a:cubicBezTo>
                <a:cubicBezTo>
                  <a:pt x="675230" y="51466"/>
                  <a:pt x="663163" y="41880"/>
                  <a:pt x="649357" y="39756"/>
                </a:cubicBezTo>
                <a:cubicBezTo>
                  <a:pt x="605479" y="33005"/>
                  <a:pt x="560925" y="31691"/>
                  <a:pt x="516835" y="26504"/>
                </a:cubicBezTo>
                <a:cubicBezTo>
                  <a:pt x="485813" y="22854"/>
                  <a:pt x="454992" y="17669"/>
                  <a:pt x="424070" y="13252"/>
                </a:cubicBezTo>
                <a:cubicBezTo>
                  <a:pt x="322470" y="17669"/>
                  <a:pt x="220966" y="26504"/>
                  <a:pt x="119270" y="26504"/>
                </a:cubicBezTo>
                <a:cubicBezTo>
                  <a:pt x="92400" y="26504"/>
                  <a:pt x="66463" y="16219"/>
                  <a:pt x="39757" y="13252"/>
                </a:cubicBezTo>
                <a:cubicBezTo>
                  <a:pt x="26586" y="11789"/>
                  <a:pt x="0" y="8835"/>
                  <a:pt x="0" y="13252"/>
                </a:cubicBezTo>
                <a:close/>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rot="4449612">
            <a:off x="-152038" y="3339373"/>
            <a:ext cx="5486638" cy="584775"/>
          </a:xfrm>
          <a:prstGeom prst="rect">
            <a:avLst/>
          </a:prstGeom>
          <a:noFill/>
          <a:effectLst>
            <a:outerShdw blurRad="50800" dist="50800" dir="5400000" algn="ctr" rotWithShape="0">
              <a:schemeClr val="bg1"/>
            </a:outerShdw>
          </a:effectLst>
        </p:spPr>
        <p:txBody>
          <a:bodyPr wrap="square" rtlCol="0">
            <a:spAutoFit/>
          </a:bodyPr>
          <a:lstStyle/>
          <a:p>
            <a:pPr algn="ctr"/>
            <a:r>
              <a:rPr lang="en-US" sz="3200" b="1" dirty="0" smtClean="0">
                <a:effectLst>
                  <a:outerShdw blurRad="38100" dist="38100" dir="2700000" algn="tl">
                    <a:srgbClr val="000000">
                      <a:alpha val="43137"/>
                    </a:srgbClr>
                  </a:outerShdw>
                </a:effectLst>
                <a:latin typeface="Arial" pitchFamily="34" charset="0"/>
                <a:cs typeface="Arial" pitchFamily="34" charset="0"/>
              </a:rPr>
              <a:t>ATLANTIC   OCEAN</a:t>
            </a:r>
            <a:endParaRPr lang="en-US" sz="3200" b="1" dirty="0">
              <a:effectLst>
                <a:outerShdw blurRad="38100" dist="38100" dir="2700000" algn="tl">
                  <a:srgbClr val="000000">
                    <a:alpha val="43137"/>
                  </a:srgbClr>
                </a:outerShdw>
              </a:effectLst>
              <a:latin typeface="Arial" pitchFamily="34" charset="0"/>
              <a:cs typeface="Arial" pitchFamily="34" charset="0"/>
            </a:endParaRPr>
          </a:p>
        </p:txBody>
      </p:sp>
      <p:sp>
        <p:nvSpPr>
          <p:cNvPr id="16" name="TextBox 15"/>
          <p:cNvSpPr txBox="1"/>
          <p:nvPr/>
        </p:nvSpPr>
        <p:spPr>
          <a:xfrm>
            <a:off x="702365" y="2332382"/>
            <a:ext cx="914400" cy="646331"/>
          </a:xfrm>
          <a:prstGeom prst="rect">
            <a:avLst/>
          </a:prstGeom>
          <a:noFill/>
        </p:spPr>
        <p:txBody>
          <a:bodyPr wrap="square" rtlCol="0">
            <a:spAutoFit/>
          </a:bodyPr>
          <a:lstStyle/>
          <a:p>
            <a:r>
              <a:rPr lang="en-US" b="1" dirty="0" smtClean="0">
                <a:ln>
                  <a:solidFill>
                    <a:schemeClr val="tx1"/>
                  </a:solidFill>
                </a:ln>
              </a:rPr>
              <a:t>Older rocks</a:t>
            </a:r>
            <a:endParaRPr lang="en-US" b="1" dirty="0">
              <a:ln>
                <a:solidFill>
                  <a:schemeClr val="tx1"/>
                </a:solidFill>
              </a:ln>
            </a:endParaRPr>
          </a:p>
        </p:txBody>
      </p:sp>
      <p:sp>
        <p:nvSpPr>
          <p:cNvPr id="17" name="TextBox 16"/>
          <p:cNvSpPr txBox="1"/>
          <p:nvPr/>
        </p:nvSpPr>
        <p:spPr>
          <a:xfrm>
            <a:off x="2557670" y="2193234"/>
            <a:ext cx="914400" cy="646331"/>
          </a:xfrm>
          <a:prstGeom prst="rect">
            <a:avLst/>
          </a:prstGeom>
          <a:noFill/>
        </p:spPr>
        <p:txBody>
          <a:bodyPr wrap="square" rtlCol="0">
            <a:spAutoFit/>
          </a:bodyPr>
          <a:lstStyle/>
          <a:p>
            <a:r>
              <a:rPr lang="en-US" b="1" dirty="0" smtClean="0">
                <a:ln>
                  <a:solidFill>
                    <a:schemeClr val="tx1"/>
                  </a:solidFill>
                </a:ln>
              </a:rPr>
              <a:t>Older rocks</a:t>
            </a:r>
            <a:endParaRPr lang="en-US" b="1" dirty="0">
              <a:ln>
                <a:solidFill>
                  <a:schemeClr val="tx1"/>
                </a:solidFill>
              </a:ln>
            </a:endParaRPr>
          </a:p>
        </p:txBody>
      </p:sp>
      <p:sp>
        <p:nvSpPr>
          <p:cNvPr id="18" name="TextBox 17"/>
          <p:cNvSpPr txBox="1"/>
          <p:nvPr/>
        </p:nvSpPr>
        <p:spPr>
          <a:xfrm>
            <a:off x="1391479" y="2782669"/>
            <a:ext cx="1000539" cy="646331"/>
          </a:xfrm>
          <a:prstGeom prst="rect">
            <a:avLst/>
          </a:prstGeom>
          <a:noFill/>
        </p:spPr>
        <p:txBody>
          <a:bodyPr wrap="square" rtlCol="0">
            <a:spAutoFit/>
          </a:bodyPr>
          <a:lstStyle/>
          <a:p>
            <a:r>
              <a:rPr lang="en-US" b="1" dirty="0" smtClean="0">
                <a:ln>
                  <a:solidFill>
                    <a:schemeClr val="tx1"/>
                  </a:solidFill>
                </a:ln>
              </a:rPr>
              <a:t>Younger rocks</a:t>
            </a:r>
            <a:endParaRPr lang="en-US" b="1" dirty="0">
              <a:ln>
                <a:solidFill>
                  <a:schemeClr val="tx1"/>
                </a:solidFill>
              </a:ln>
            </a:endParaRPr>
          </a:p>
        </p:txBody>
      </p:sp>
      <p:sp>
        <p:nvSpPr>
          <p:cNvPr id="19" name="TextBox 18"/>
          <p:cNvSpPr txBox="1"/>
          <p:nvPr/>
        </p:nvSpPr>
        <p:spPr>
          <a:xfrm>
            <a:off x="4848726" y="0"/>
            <a:ext cx="4295273" cy="954107"/>
          </a:xfrm>
          <a:prstGeom prst="rect">
            <a:avLst/>
          </a:prstGeom>
          <a:noFill/>
        </p:spPr>
        <p:txBody>
          <a:bodyPr wrap="square" rtlCol="0">
            <a:spAutoFit/>
          </a:bodyPr>
          <a:lstStyle/>
          <a:p>
            <a:pPr algn="ctr"/>
            <a:r>
              <a:rPr lang="en-US" sz="2800" b="1" dirty="0" smtClean="0"/>
              <a:t>ANOTHER CAUSE OF MOVEMENT – </a:t>
            </a:r>
            <a:r>
              <a:rPr lang="en-US" sz="2800" b="1" dirty="0" smtClean="0">
                <a:solidFill>
                  <a:srgbClr val="FF0000"/>
                </a:solidFill>
              </a:rPr>
              <a:t>SPREADING</a:t>
            </a:r>
            <a:endParaRPr lang="en-US" sz="2800" b="1" dirty="0">
              <a:solidFill>
                <a:srgbClr val="FF0000"/>
              </a:solidFill>
            </a:endParaRPr>
          </a:p>
        </p:txBody>
      </p:sp>
      <p:sp>
        <p:nvSpPr>
          <p:cNvPr id="20" name="TextBox 19"/>
          <p:cNvSpPr txBox="1"/>
          <p:nvPr/>
        </p:nvSpPr>
        <p:spPr>
          <a:xfrm>
            <a:off x="4823792" y="1225689"/>
            <a:ext cx="4320208" cy="5632311"/>
          </a:xfrm>
          <a:prstGeom prst="rect">
            <a:avLst/>
          </a:prstGeom>
          <a:noFill/>
        </p:spPr>
        <p:txBody>
          <a:bodyPr wrap="square" rtlCol="0">
            <a:spAutoFit/>
          </a:bodyPr>
          <a:lstStyle/>
          <a:p>
            <a:pPr marL="173038" indent="-171450">
              <a:buFont typeface="Arial" pitchFamily="34" charset="0"/>
              <a:buChar char="•"/>
            </a:pPr>
            <a:r>
              <a:rPr lang="en-US" sz="2400" dirty="0" smtClean="0"/>
              <a:t>At certain places on the Earth’s crust, there are cracks that extend all the way down to the upper mantle</a:t>
            </a:r>
          </a:p>
          <a:p>
            <a:pPr marL="173038" indent="-171450">
              <a:buFont typeface="Arial" pitchFamily="34" charset="0"/>
              <a:buChar char="•"/>
            </a:pPr>
            <a:endParaRPr lang="en-US" sz="2400" dirty="0" smtClean="0"/>
          </a:p>
          <a:p>
            <a:pPr marL="173038" indent="-171450">
              <a:buFont typeface="Arial" pitchFamily="34" charset="0"/>
              <a:buChar char="•"/>
            </a:pPr>
            <a:r>
              <a:rPr lang="en-US" sz="2400" dirty="0" smtClean="0"/>
              <a:t>Upper mantle material oozes from those cracks, forming new crustal plate material as it cools</a:t>
            </a:r>
          </a:p>
          <a:p>
            <a:pPr marL="173038" indent="-171450">
              <a:buFont typeface="Arial" pitchFamily="34" charset="0"/>
              <a:buChar char="•"/>
            </a:pPr>
            <a:endParaRPr lang="en-US" sz="2400" dirty="0" smtClean="0"/>
          </a:p>
          <a:p>
            <a:pPr marL="173038" indent="-171450">
              <a:buFont typeface="Arial" pitchFamily="34" charset="0"/>
              <a:buChar char="•"/>
            </a:pPr>
            <a:r>
              <a:rPr lang="en-US" sz="2400" dirty="0" smtClean="0"/>
              <a:t>This new plate material is pushed out of the way by new upper mantle material oozing out.  This pushing motion causes the new material to “spread”</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1000"/>
                                        <p:tgtEl>
                                          <p:spTgt spid="14"/>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1000"/>
                                        <p:tgtEl>
                                          <p:spTgt spid="10"/>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1000"/>
                                        <p:tgtEl>
                                          <p:spTgt spid="11"/>
                                        </p:tgtEl>
                                      </p:cBhvr>
                                    </p:animEffect>
                                  </p:childTnLst>
                                </p:cTn>
                              </p:par>
                            </p:childTnLst>
                          </p:cTn>
                        </p:par>
                        <p:par>
                          <p:cTn id="16" fill="hold">
                            <p:stCondLst>
                              <p:cond delay="3000"/>
                            </p:stCondLst>
                            <p:childTnLst>
                              <p:par>
                                <p:cTn id="17" presetID="22" presetClass="entr" presetSubtype="1"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up)">
                                      <p:cBhvr>
                                        <p:cTn id="19" dur="1000"/>
                                        <p:tgtEl>
                                          <p:spTgt spid="13"/>
                                        </p:tgtEl>
                                      </p:cBhvr>
                                    </p:animEffect>
                                  </p:childTnLst>
                                </p:cTn>
                              </p:par>
                            </p:childTnLst>
                          </p:cTn>
                        </p:par>
                        <p:par>
                          <p:cTn id="20" fill="hold">
                            <p:stCondLst>
                              <p:cond delay="4000"/>
                            </p:stCondLst>
                            <p:childTnLst>
                              <p:par>
                                <p:cTn id="21" presetID="22" presetClass="entr" presetSubtype="1"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up)">
                                      <p:cBhvr>
                                        <p:cTn id="23" dur="10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up)">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1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20">
                                            <p:txEl>
                                              <p:pRg st="0" end="0"/>
                                            </p:txEl>
                                          </p:spTgt>
                                        </p:tgtEl>
                                        <p:attrNameLst>
                                          <p:attrName>style.visibility</p:attrName>
                                        </p:attrNameLst>
                                      </p:cBhvr>
                                      <p:to>
                                        <p:strVal val="visible"/>
                                      </p:to>
                                    </p:set>
                                    <p:animEffect transition="in" filter="wipe(up)">
                                      <p:cBhvr>
                                        <p:cTn id="37" dur="500"/>
                                        <p:tgtEl>
                                          <p:spTgt spid="20">
                                            <p:txEl>
                                              <p:pRg st="0" end="0"/>
                                            </p:txEl>
                                          </p:spTgt>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up)">
                                      <p:cBhvr>
                                        <p:cTn id="40" dur="50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20">
                                            <p:txEl>
                                              <p:pRg st="2" end="2"/>
                                            </p:txEl>
                                          </p:spTgt>
                                        </p:tgtEl>
                                        <p:attrNameLst>
                                          <p:attrName>style.visibility</p:attrName>
                                        </p:attrNameLst>
                                      </p:cBhvr>
                                      <p:to>
                                        <p:strVal val="visible"/>
                                      </p:to>
                                    </p:set>
                                    <p:animEffect transition="in" filter="wipe(up)">
                                      <p:cBhvr>
                                        <p:cTn id="45" dur="500"/>
                                        <p:tgtEl>
                                          <p:spTgt spid="20">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left)">
                                      <p:cBhvr>
                                        <p:cTn id="50" dur="500"/>
                                        <p:tgtEl>
                                          <p:spTgt spid="3"/>
                                        </p:tgtEl>
                                      </p:cBhvr>
                                    </p:animEffect>
                                  </p:childTnLst>
                                </p:cTn>
                              </p:par>
                              <p:par>
                                <p:cTn id="51" presetID="22" presetClass="entr" presetSubtype="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wipe(right)">
                                      <p:cBhvr>
                                        <p:cTn id="53" dur="1000"/>
                                        <p:tgtEl>
                                          <p:spTgt spid="5"/>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nodeType="clickEffect">
                                  <p:stCondLst>
                                    <p:cond delay="0"/>
                                  </p:stCondLst>
                                  <p:childTnLst>
                                    <p:set>
                                      <p:cBhvr>
                                        <p:cTn id="57" dur="1" fill="hold">
                                          <p:stCondLst>
                                            <p:cond delay="0"/>
                                          </p:stCondLst>
                                        </p:cTn>
                                        <p:tgtEl>
                                          <p:spTgt spid="20">
                                            <p:txEl>
                                              <p:pRg st="4" end="4"/>
                                            </p:txEl>
                                          </p:spTgt>
                                        </p:tgtEl>
                                        <p:attrNameLst>
                                          <p:attrName>style.visibility</p:attrName>
                                        </p:attrNameLst>
                                      </p:cBhvr>
                                      <p:to>
                                        <p:strVal val="visible"/>
                                      </p:to>
                                    </p:set>
                                    <p:animEffect transition="in" filter="wipe(up)">
                                      <p:cBhvr>
                                        <p:cTn id="58" dur="500"/>
                                        <p:tgtEl>
                                          <p:spTgt spid="20">
                                            <p:txEl>
                                              <p:pRg st="4" end="4"/>
                                            </p:txEl>
                                          </p:spTgt>
                                        </p:tgtEl>
                                      </p:cBhvr>
                                    </p:animEffect>
                                  </p:childTnLst>
                                </p:cTn>
                              </p:par>
                            </p:childTnLst>
                          </p:cTn>
                        </p:par>
                        <p:par>
                          <p:cTn id="59" fill="hold">
                            <p:stCondLst>
                              <p:cond delay="500"/>
                            </p:stCondLst>
                            <p:childTnLst>
                              <p:par>
                                <p:cTn id="60" presetID="22" presetClass="entr" presetSubtype="8" repeatCount="indefinite" fill="hold" nodeType="afterEffect">
                                  <p:stCondLst>
                                    <p:cond delay="500"/>
                                  </p:stCondLst>
                                  <p:childTnLst>
                                    <p:set>
                                      <p:cBhvr>
                                        <p:cTn id="61" dur="1" fill="hold">
                                          <p:stCondLst>
                                            <p:cond delay="0"/>
                                          </p:stCondLst>
                                        </p:cTn>
                                        <p:tgtEl>
                                          <p:spTgt spid="3"/>
                                        </p:tgtEl>
                                        <p:attrNameLst>
                                          <p:attrName>style.visibility</p:attrName>
                                        </p:attrNameLst>
                                      </p:cBhvr>
                                      <p:to>
                                        <p:strVal val="visible"/>
                                      </p:to>
                                    </p:set>
                                    <p:animEffect transition="in" filter="wipe(left)">
                                      <p:cBhvr>
                                        <p:cTn id="62" dur="500"/>
                                        <p:tgtEl>
                                          <p:spTgt spid="3"/>
                                        </p:tgtEl>
                                      </p:cBhvr>
                                    </p:animEffect>
                                  </p:childTnLst>
                                </p:cTn>
                              </p:par>
                              <p:par>
                                <p:cTn id="63" presetID="22" presetClass="entr" presetSubtype="2" repeatCount="indefinite" fill="hold" nodeType="withEffect">
                                  <p:stCondLst>
                                    <p:cond delay="500"/>
                                  </p:stCondLst>
                                  <p:childTnLst>
                                    <p:set>
                                      <p:cBhvr>
                                        <p:cTn id="64" dur="1" fill="hold">
                                          <p:stCondLst>
                                            <p:cond delay="0"/>
                                          </p:stCondLst>
                                        </p:cTn>
                                        <p:tgtEl>
                                          <p:spTgt spid="5"/>
                                        </p:tgtEl>
                                        <p:attrNameLst>
                                          <p:attrName>style.visibility</p:attrName>
                                        </p:attrNameLst>
                                      </p:cBhvr>
                                      <p:to>
                                        <p:strVal val="visible"/>
                                      </p:to>
                                    </p:set>
                                    <p:animEffect transition="in" filter="wipe(right)">
                                      <p:cBhvr>
                                        <p:cTn id="65" dur="500"/>
                                        <p:tgtEl>
                                          <p:spTgt spid="5"/>
                                        </p:tgtEl>
                                      </p:cBhvr>
                                    </p:animEffect>
                                  </p:childTnLst>
                                </p:cTn>
                              </p:par>
                            </p:childTnLst>
                          </p:cTn>
                        </p:par>
                      </p:childTnLst>
                    </p:cTn>
                  </p:par>
                  <p:par>
                    <p:cTn id="66" fill="hold">
                      <p:stCondLst>
                        <p:cond delay="indefinite"/>
                      </p:stCondLst>
                      <p:childTnLst>
                        <p:par>
                          <p:cTn id="67" fill="hold">
                            <p:stCondLst>
                              <p:cond delay="0"/>
                            </p:stCondLst>
                            <p:childTnLst>
                              <p:par>
                                <p:cTn id="68" presetID="49" presetClass="entr" presetSubtype="0" decel="100000" fill="hold" grpId="0" nodeType="clickEffect">
                                  <p:stCondLst>
                                    <p:cond delay="0"/>
                                  </p:stCondLst>
                                  <p:childTnLst>
                                    <p:set>
                                      <p:cBhvr>
                                        <p:cTn id="69" dur="1" fill="hold">
                                          <p:stCondLst>
                                            <p:cond delay="0"/>
                                          </p:stCondLst>
                                        </p:cTn>
                                        <p:tgtEl>
                                          <p:spTgt spid="16"/>
                                        </p:tgtEl>
                                        <p:attrNameLst>
                                          <p:attrName>style.visibility</p:attrName>
                                        </p:attrNameLst>
                                      </p:cBhvr>
                                      <p:to>
                                        <p:strVal val="visible"/>
                                      </p:to>
                                    </p:set>
                                    <p:anim calcmode="lin" valueType="num">
                                      <p:cBhvr>
                                        <p:cTn id="70" dur="500" fill="hold"/>
                                        <p:tgtEl>
                                          <p:spTgt spid="16"/>
                                        </p:tgtEl>
                                        <p:attrNameLst>
                                          <p:attrName>ppt_w</p:attrName>
                                        </p:attrNameLst>
                                      </p:cBhvr>
                                      <p:tavLst>
                                        <p:tav tm="0">
                                          <p:val>
                                            <p:fltVal val="0"/>
                                          </p:val>
                                        </p:tav>
                                        <p:tav tm="100000">
                                          <p:val>
                                            <p:strVal val="#ppt_w"/>
                                          </p:val>
                                        </p:tav>
                                      </p:tavLst>
                                    </p:anim>
                                    <p:anim calcmode="lin" valueType="num">
                                      <p:cBhvr>
                                        <p:cTn id="71" dur="500" fill="hold"/>
                                        <p:tgtEl>
                                          <p:spTgt spid="16"/>
                                        </p:tgtEl>
                                        <p:attrNameLst>
                                          <p:attrName>ppt_h</p:attrName>
                                        </p:attrNameLst>
                                      </p:cBhvr>
                                      <p:tavLst>
                                        <p:tav tm="0">
                                          <p:val>
                                            <p:fltVal val="0"/>
                                          </p:val>
                                        </p:tav>
                                        <p:tav tm="100000">
                                          <p:val>
                                            <p:strVal val="#ppt_h"/>
                                          </p:val>
                                        </p:tav>
                                      </p:tavLst>
                                    </p:anim>
                                    <p:anim calcmode="lin" valueType="num">
                                      <p:cBhvr>
                                        <p:cTn id="72" dur="500" fill="hold"/>
                                        <p:tgtEl>
                                          <p:spTgt spid="16"/>
                                        </p:tgtEl>
                                        <p:attrNameLst>
                                          <p:attrName>style.rotation</p:attrName>
                                        </p:attrNameLst>
                                      </p:cBhvr>
                                      <p:tavLst>
                                        <p:tav tm="0">
                                          <p:val>
                                            <p:fltVal val="360"/>
                                          </p:val>
                                        </p:tav>
                                        <p:tav tm="100000">
                                          <p:val>
                                            <p:fltVal val="0"/>
                                          </p:val>
                                        </p:tav>
                                      </p:tavLst>
                                    </p:anim>
                                    <p:animEffect transition="in" filter="fade">
                                      <p:cBhvr>
                                        <p:cTn id="73" dur="500"/>
                                        <p:tgtEl>
                                          <p:spTgt spid="16"/>
                                        </p:tgtEl>
                                      </p:cBhvr>
                                    </p:animEffect>
                                  </p:childTnLst>
                                </p:cTn>
                              </p:par>
                              <p:par>
                                <p:cTn id="74" presetID="49" presetClass="entr" presetSubtype="0" decel="100000" fill="hold" grpId="0" nodeType="withEffect">
                                  <p:stCondLst>
                                    <p:cond delay="0"/>
                                  </p:stCondLst>
                                  <p:childTnLst>
                                    <p:set>
                                      <p:cBhvr>
                                        <p:cTn id="75" dur="1" fill="hold">
                                          <p:stCondLst>
                                            <p:cond delay="0"/>
                                          </p:stCondLst>
                                        </p:cTn>
                                        <p:tgtEl>
                                          <p:spTgt spid="17"/>
                                        </p:tgtEl>
                                        <p:attrNameLst>
                                          <p:attrName>style.visibility</p:attrName>
                                        </p:attrNameLst>
                                      </p:cBhvr>
                                      <p:to>
                                        <p:strVal val="visible"/>
                                      </p:to>
                                    </p:set>
                                    <p:anim calcmode="lin" valueType="num">
                                      <p:cBhvr>
                                        <p:cTn id="76" dur="500" fill="hold"/>
                                        <p:tgtEl>
                                          <p:spTgt spid="17"/>
                                        </p:tgtEl>
                                        <p:attrNameLst>
                                          <p:attrName>ppt_w</p:attrName>
                                        </p:attrNameLst>
                                      </p:cBhvr>
                                      <p:tavLst>
                                        <p:tav tm="0">
                                          <p:val>
                                            <p:fltVal val="0"/>
                                          </p:val>
                                        </p:tav>
                                        <p:tav tm="100000">
                                          <p:val>
                                            <p:strVal val="#ppt_w"/>
                                          </p:val>
                                        </p:tav>
                                      </p:tavLst>
                                    </p:anim>
                                    <p:anim calcmode="lin" valueType="num">
                                      <p:cBhvr>
                                        <p:cTn id="77" dur="500" fill="hold"/>
                                        <p:tgtEl>
                                          <p:spTgt spid="17"/>
                                        </p:tgtEl>
                                        <p:attrNameLst>
                                          <p:attrName>ppt_h</p:attrName>
                                        </p:attrNameLst>
                                      </p:cBhvr>
                                      <p:tavLst>
                                        <p:tav tm="0">
                                          <p:val>
                                            <p:fltVal val="0"/>
                                          </p:val>
                                        </p:tav>
                                        <p:tav tm="100000">
                                          <p:val>
                                            <p:strVal val="#ppt_h"/>
                                          </p:val>
                                        </p:tav>
                                      </p:tavLst>
                                    </p:anim>
                                    <p:anim calcmode="lin" valueType="num">
                                      <p:cBhvr>
                                        <p:cTn id="78" dur="500" fill="hold"/>
                                        <p:tgtEl>
                                          <p:spTgt spid="17"/>
                                        </p:tgtEl>
                                        <p:attrNameLst>
                                          <p:attrName>style.rotation</p:attrName>
                                        </p:attrNameLst>
                                      </p:cBhvr>
                                      <p:tavLst>
                                        <p:tav tm="0">
                                          <p:val>
                                            <p:fltVal val="360"/>
                                          </p:val>
                                        </p:tav>
                                        <p:tav tm="100000">
                                          <p:val>
                                            <p:fltVal val="0"/>
                                          </p:val>
                                        </p:tav>
                                      </p:tavLst>
                                    </p:anim>
                                    <p:animEffect transition="in" filter="fade">
                                      <p:cBhvr>
                                        <p:cTn id="79" dur="500"/>
                                        <p:tgtEl>
                                          <p:spTgt spid="17"/>
                                        </p:tgtEl>
                                      </p:cBhvr>
                                    </p:animEffect>
                                  </p:childTnLst>
                                </p:cTn>
                              </p:par>
                            </p:childTnLst>
                          </p:cTn>
                        </p:par>
                      </p:childTnLst>
                    </p:cTn>
                  </p:par>
                  <p:par>
                    <p:cTn id="80" fill="hold">
                      <p:stCondLst>
                        <p:cond delay="indefinite"/>
                      </p:stCondLst>
                      <p:childTnLst>
                        <p:par>
                          <p:cTn id="81" fill="hold">
                            <p:stCondLst>
                              <p:cond delay="0"/>
                            </p:stCondLst>
                            <p:childTnLst>
                              <p:par>
                                <p:cTn id="82" presetID="49" presetClass="entr" presetSubtype="0" decel="100000" fill="hold" grpId="0" nodeType="clickEffect">
                                  <p:stCondLst>
                                    <p:cond delay="0"/>
                                  </p:stCondLst>
                                  <p:childTnLst>
                                    <p:set>
                                      <p:cBhvr>
                                        <p:cTn id="83" dur="1" fill="hold">
                                          <p:stCondLst>
                                            <p:cond delay="0"/>
                                          </p:stCondLst>
                                        </p:cTn>
                                        <p:tgtEl>
                                          <p:spTgt spid="18"/>
                                        </p:tgtEl>
                                        <p:attrNameLst>
                                          <p:attrName>style.visibility</p:attrName>
                                        </p:attrNameLst>
                                      </p:cBhvr>
                                      <p:to>
                                        <p:strVal val="visible"/>
                                      </p:to>
                                    </p:set>
                                    <p:anim calcmode="lin" valueType="num">
                                      <p:cBhvr>
                                        <p:cTn id="84" dur="500" fill="hold"/>
                                        <p:tgtEl>
                                          <p:spTgt spid="18"/>
                                        </p:tgtEl>
                                        <p:attrNameLst>
                                          <p:attrName>ppt_w</p:attrName>
                                        </p:attrNameLst>
                                      </p:cBhvr>
                                      <p:tavLst>
                                        <p:tav tm="0">
                                          <p:val>
                                            <p:fltVal val="0"/>
                                          </p:val>
                                        </p:tav>
                                        <p:tav tm="100000">
                                          <p:val>
                                            <p:strVal val="#ppt_w"/>
                                          </p:val>
                                        </p:tav>
                                      </p:tavLst>
                                    </p:anim>
                                    <p:anim calcmode="lin" valueType="num">
                                      <p:cBhvr>
                                        <p:cTn id="85" dur="500" fill="hold"/>
                                        <p:tgtEl>
                                          <p:spTgt spid="18"/>
                                        </p:tgtEl>
                                        <p:attrNameLst>
                                          <p:attrName>ppt_h</p:attrName>
                                        </p:attrNameLst>
                                      </p:cBhvr>
                                      <p:tavLst>
                                        <p:tav tm="0">
                                          <p:val>
                                            <p:fltVal val="0"/>
                                          </p:val>
                                        </p:tav>
                                        <p:tav tm="100000">
                                          <p:val>
                                            <p:strVal val="#ppt_h"/>
                                          </p:val>
                                        </p:tav>
                                      </p:tavLst>
                                    </p:anim>
                                    <p:anim calcmode="lin" valueType="num">
                                      <p:cBhvr>
                                        <p:cTn id="86" dur="500" fill="hold"/>
                                        <p:tgtEl>
                                          <p:spTgt spid="18"/>
                                        </p:tgtEl>
                                        <p:attrNameLst>
                                          <p:attrName>style.rotation</p:attrName>
                                        </p:attrNameLst>
                                      </p:cBhvr>
                                      <p:tavLst>
                                        <p:tav tm="0">
                                          <p:val>
                                            <p:fltVal val="360"/>
                                          </p:val>
                                        </p:tav>
                                        <p:tav tm="100000">
                                          <p:val>
                                            <p:fltVal val="0"/>
                                          </p:val>
                                        </p:tav>
                                      </p:tavLst>
                                    </p:anim>
                                    <p:animEffect transition="in" filter="fade">
                                      <p:cBhvr>
                                        <p:cTn id="8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p:bldP spid="15" grpId="1"/>
      <p:bldP spid="16" grpId="0"/>
      <p:bldP spid="17"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cstate="print"/>
          <a:srcRect/>
          <a:stretch>
            <a:fillRect/>
          </a:stretch>
        </p:blipFill>
        <p:spPr bwMode="auto">
          <a:xfrm>
            <a:off x="0" y="500063"/>
            <a:ext cx="9153525" cy="5857875"/>
          </a:xfrm>
          <a:prstGeom prst="rect">
            <a:avLst/>
          </a:prstGeom>
          <a:noFill/>
          <a:ln w="9525">
            <a:noFill/>
            <a:miter lim="800000"/>
            <a:headEnd/>
            <a:tailEnd/>
          </a:ln>
        </p:spPr>
      </p:pic>
      <p:sp>
        <p:nvSpPr>
          <p:cNvPr id="3" name="Freeform 2"/>
          <p:cNvSpPr/>
          <p:nvPr/>
        </p:nvSpPr>
        <p:spPr>
          <a:xfrm>
            <a:off x="5473148" y="1027280"/>
            <a:ext cx="1510748" cy="4110851"/>
          </a:xfrm>
          <a:custGeom>
            <a:avLst/>
            <a:gdLst>
              <a:gd name="connsiteX0" fmla="*/ 1457739 w 1510748"/>
              <a:gd name="connsiteY0" fmla="*/ 3929033 h 4110851"/>
              <a:gd name="connsiteX1" fmla="*/ 1431235 w 1510748"/>
              <a:gd name="connsiteY1" fmla="*/ 3849520 h 4110851"/>
              <a:gd name="connsiteX2" fmla="*/ 1417982 w 1510748"/>
              <a:gd name="connsiteY2" fmla="*/ 3783259 h 4110851"/>
              <a:gd name="connsiteX3" fmla="*/ 1378226 w 1510748"/>
              <a:gd name="connsiteY3" fmla="*/ 3663990 h 4110851"/>
              <a:gd name="connsiteX4" fmla="*/ 1364974 w 1510748"/>
              <a:gd name="connsiteY4" fmla="*/ 3624233 h 4110851"/>
              <a:gd name="connsiteX5" fmla="*/ 1325217 w 1510748"/>
              <a:gd name="connsiteY5" fmla="*/ 3504963 h 4110851"/>
              <a:gd name="connsiteX6" fmla="*/ 1311965 w 1510748"/>
              <a:gd name="connsiteY6" fmla="*/ 3438703 h 4110851"/>
              <a:gd name="connsiteX7" fmla="*/ 1298713 w 1510748"/>
              <a:gd name="connsiteY7" fmla="*/ 3398946 h 4110851"/>
              <a:gd name="connsiteX8" fmla="*/ 1272209 w 1510748"/>
              <a:gd name="connsiteY8" fmla="*/ 3147155 h 4110851"/>
              <a:gd name="connsiteX9" fmla="*/ 1285461 w 1510748"/>
              <a:gd name="connsiteY9" fmla="*/ 2908616 h 4110851"/>
              <a:gd name="connsiteX10" fmla="*/ 1298713 w 1510748"/>
              <a:gd name="connsiteY10" fmla="*/ 2868859 h 4110851"/>
              <a:gd name="connsiteX11" fmla="*/ 1325217 w 1510748"/>
              <a:gd name="connsiteY11" fmla="*/ 2762842 h 4110851"/>
              <a:gd name="connsiteX12" fmla="*/ 1351722 w 1510748"/>
              <a:gd name="connsiteY12" fmla="*/ 2683329 h 4110851"/>
              <a:gd name="connsiteX13" fmla="*/ 1364974 w 1510748"/>
              <a:gd name="connsiteY13" fmla="*/ 2630320 h 4110851"/>
              <a:gd name="connsiteX14" fmla="*/ 1391478 w 1510748"/>
              <a:gd name="connsiteY14" fmla="*/ 2550807 h 4110851"/>
              <a:gd name="connsiteX15" fmla="*/ 1404730 w 1510748"/>
              <a:gd name="connsiteY15" fmla="*/ 2418285 h 4110851"/>
              <a:gd name="connsiteX16" fmla="*/ 1378226 w 1510748"/>
              <a:gd name="connsiteY16" fmla="*/ 2325520 h 4110851"/>
              <a:gd name="connsiteX17" fmla="*/ 1351722 w 1510748"/>
              <a:gd name="connsiteY17" fmla="*/ 2206250 h 4110851"/>
              <a:gd name="connsiteX18" fmla="*/ 1285461 w 1510748"/>
              <a:gd name="connsiteY18" fmla="*/ 2153242 h 4110851"/>
              <a:gd name="connsiteX19" fmla="*/ 1232452 w 1510748"/>
              <a:gd name="connsiteY19" fmla="*/ 2139990 h 4110851"/>
              <a:gd name="connsiteX20" fmla="*/ 1205948 w 1510748"/>
              <a:gd name="connsiteY20" fmla="*/ 2113485 h 4110851"/>
              <a:gd name="connsiteX21" fmla="*/ 1166191 w 1510748"/>
              <a:gd name="connsiteY21" fmla="*/ 2100233 h 4110851"/>
              <a:gd name="connsiteX22" fmla="*/ 1152939 w 1510748"/>
              <a:gd name="connsiteY22" fmla="*/ 2060477 h 4110851"/>
              <a:gd name="connsiteX23" fmla="*/ 1099930 w 1510748"/>
              <a:gd name="connsiteY23" fmla="*/ 2007468 h 4110851"/>
              <a:gd name="connsiteX24" fmla="*/ 1073426 w 1510748"/>
              <a:gd name="connsiteY24" fmla="*/ 1954459 h 4110851"/>
              <a:gd name="connsiteX25" fmla="*/ 1060174 w 1510748"/>
              <a:gd name="connsiteY25" fmla="*/ 1914703 h 4110851"/>
              <a:gd name="connsiteX26" fmla="*/ 993913 w 1510748"/>
              <a:gd name="connsiteY26" fmla="*/ 1861694 h 4110851"/>
              <a:gd name="connsiteX27" fmla="*/ 940904 w 1510748"/>
              <a:gd name="connsiteY27" fmla="*/ 1795433 h 4110851"/>
              <a:gd name="connsiteX28" fmla="*/ 901148 w 1510748"/>
              <a:gd name="connsiteY28" fmla="*/ 1768929 h 4110851"/>
              <a:gd name="connsiteX29" fmla="*/ 834887 w 1510748"/>
              <a:gd name="connsiteY29" fmla="*/ 1702668 h 4110851"/>
              <a:gd name="connsiteX30" fmla="*/ 795130 w 1510748"/>
              <a:gd name="connsiteY30" fmla="*/ 1543642 h 4110851"/>
              <a:gd name="connsiteX31" fmla="*/ 768626 w 1510748"/>
              <a:gd name="connsiteY31" fmla="*/ 1464129 h 4110851"/>
              <a:gd name="connsiteX32" fmla="*/ 795130 w 1510748"/>
              <a:gd name="connsiteY32" fmla="*/ 1278598 h 4110851"/>
              <a:gd name="connsiteX33" fmla="*/ 821635 w 1510748"/>
              <a:gd name="connsiteY33" fmla="*/ 1159329 h 4110851"/>
              <a:gd name="connsiteX34" fmla="*/ 848139 w 1510748"/>
              <a:gd name="connsiteY34" fmla="*/ 960546 h 4110851"/>
              <a:gd name="connsiteX35" fmla="*/ 861391 w 1510748"/>
              <a:gd name="connsiteY35" fmla="*/ 828024 h 4110851"/>
              <a:gd name="connsiteX36" fmla="*/ 874643 w 1510748"/>
              <a:gd name="connsiteY36" fmla="*/ 788268 h 4110851"/>
              <a:gd name="connsiteX37" fmla="*/ 887895 w 1510748"/>
              <a:gd name="connsiteY37" fmla="*/ 735259 h 4110851"/>
              <a:gd name="connsiteX38" fmla="*/ 901148 w 1510748"/>
              <a:gd name="connsiteY38" fmla="*/ 655746 h 4110851"/>
              <a:gd name="connsiteX39" fmla="*/ 967409 w 1510748"/>
              <a:gd name="connsiteY39" fmla="*/ 589485 h 4110851"/>
              <a:gd name="connsiteX40" fmla="*/ 1033669 w 1510748"/>
              <a:gd name="connsiteY40" fmla="*/ 470216 h 4110851"/>
              <a:gd name="connsiteX41" fmla="*/ 1060174 w 1510748"/>
              <a:gd name="connsiteY41" fmla="*/ 417207 h 4110851"/>
              <a:gd name="connsiteX42" fmla="*/ 1073426 w 1510748"/>
              <a:gd name="connsiteY42" fmla="*/ 284685 h 4110851"/>
              <a:gd name="connsiteX43" fmla="*/ 1086678 w 1510748"/>
              <a:gd name="connsiteY43" fmla="*/ 244929 h 4110851"/>
              <a:gd name="connsiteX44" fmla="*/ 1139687 w 1510748"/>
              <a:gd name="connsiteY44" fmla="*/ 191920 h 4110851"/>
              <a:gd name="connsiteX45" fmla="*/ 1086678 w 1510748"/>
              <a:gd name="connsiteY45" fmla="*/ 19642 h 4110851"/>
              <a:gd name="connsiteX46" fmla="*/ 1046922 w 1510748"/>
              <a:gd name="connsiteY46" fmla="*/ 6390 h 4110851"/>
              <a:gd name="connsiteX47" fmla="*/ 583095 w 1510748"/>
              <a:gd name="connsiteY47" fmla="*/ 32894 h 4110851"/>
              <a:gd name="connsiteX48" fmla="*/ 490330 w 1510748"/>
              <a:gd name="connsiteY48" fmla="*/ 59398 h 4110851"/>
              <a:gd name="connsiteX49" fmla="*/ 463826 w 1510748"/>
              <a:gd name="connsiteY49" fmla="*/ 85903 h 4110851"/>
              <a:gd name="connsiteX50" fmla="*/ 424069 w 1510748"/>
              <a:gd name="connsiteY50" fmla="*/ 112407 h 4110851"/>
              <a:gd name="connsiteX51" fmla="*/ 397565 w 1510748"/>
              <a:gd name="connsiteY51" fmla="*/ 152163 h 4110851"/>
              <a:gd name="connsiteX52" fmla="*/ 371061 w 1510748"/>
              <a:gd name="connsiteY52" fmla="*/ 178668 h 4110851"/>
              <a:gd name="connsiteX53" fmla="*/ 344556 w 1510748"/>
              <a:gd name="connsiteY53" fmla="*/ 218424 h 4110851"/>
              <a:gd name="connsiteX54" fmla="*/ 318052 w 1510748"/>
              <a:gd name="connsiteY54" fmla="*/ 244929 h 4110851"/>
              <a:gd name="connsiteX55" fmla="*/ 265043 w 1510748"/>
              <a:gd name="connsiteY55" fmla="*/ 324442 h 4110851"/>
              <a:gd name="connsiteX56" fmla="*/ 225287 w 1510748"/>
              <a:gd name="connsiteY56" fmla="*/ 403955 h 4110851"/>
              <a:gd name="connsiteX57" fmla="*/ 198782 w 1510748"/>
              <a:gd name="connsiteY57" fmla="*/ 483468 h 4110851"/>
              <a:gd name="connsiteX58" fmla="*/ 185530 w 1510748"/>
              <a:gd name="connsiteY58" fmla="*/ 536477 h 4110851"/>
              <a:gd name="connsiteX59" fmla="*/ 159026 w 1510748"/>
              <a:gd name="connsiteY59" fmla="*/ 576233 h 4110851"/>
              <a:gd name="connsiteX60" fmla="*/ 132522 w 1510748"/>
              <a:gd name="connsiteY60" fmla="*/ 735259 h 4110851"/>
              <a:gd name="connsiteX61" fmla="*/ 106017 w 1510748"/>
              <a:gd name="connsiteY61" fmla="*/ 761763 h 4110851"/>
              <a:gd name="connsiteX62" fmla="*/ 79513 w 1510748"/>
              <a:gd name="connsiteY62" fmla="*/ 907537 h 4110851"/>
              <a:gd name="connsiteX63" fmla="*/ 66261 w 1510748"/>
              <a:gd name="connsiteY63" fmla="*/ 987050 h 4110851"/>
              <a:gd name="connsiteX64" fmla="*/ 53009 w 1510748"/>
              <a:gd name="connsiteY64" fmla="*/ 1026807 h 4110851"/>
              <a:gd name="connsiteX65" fmla="*/ 39756 w 1510748"/>
              <a:gd name="connsiteY65" fmla="*/ 1079816 h 4110851"/>
              <a:gd name="connsiteX66" fmla="*/ 13252 w 1510748"/>
              <a:gd name="connsiteY66" fmla="*/ 1159329 h 4110851"/>
              <a:gd name="connsiteX67" fmla="*/ 26504 w 1510748"/>
              <a:gd name="connsiteY67" fmla="*/ 1556894 h 4110851"/>
              <a:gd name="connsiteX68" fmla="*/ 0 w 1510748"/>
              <a:gd name="connsiteY68" fmla="*/ 1636407 h 4110851"/>
              <a:gd name="connsiteX69" fmla="*/ 26504 w 1510748"/>
              <a:gd name="connsiteY69" fmla="*/ 1742424 h 4110851"/>
              <a:gd name="connsiteX70" fmla="*/ 106017 w 1510748"/>
              <a:gd name="connsiteY70" fmla="*/ 1848442 h 4110851"/>
              <a:gd name="connsiteX71" fmla="*/ 119269 w 1510748"/>
              <a:gd name="connsiteY71" fmla="*/ 1888198 h 4110851"/>
              <a:gd name="connsiteX72" fmla="*/ 172278 w 1510748"/>
              <a:gd name="connsiteY72" fmla="*/ 1967711 h 4110851"/>
              <a:gd name="connsiteX73" fmla="*/ 185530 w 1510748"/>
              <a:gd name="connsiteY73" fmla="*/ 2033972 h 4110851"/>
              <a:gd name="connsiteX74" fmla="*/ 251791 w 1510748"/>
              <a:gd name="connsiteY74" fmla="*/ 2113485 h 4110851"/>
              <a:gd name="connsiteX75" fmla="*/ 265043 w 1510748"/>
              <a:gd name="connsiteY75" fmla="*/ 2153242 h 4110851"/>
              <a:gd name="connsiteX76" fmla="*/ 291548 w 1510748"/>
              <a:gd name="connsiteY76" fmla="*/ 2246007 h 4110851"/>
              <a:gd name="connsiteX77" fmla="*/ 344556 w 1510748"/>
              <a:gd name="connsiteY77" fmla="*/ 2312268 h 4110851"/>
              <a:gd name="connsiteX78" fmla="*/ 357809 w 1510748"/>
              <a:gd name="connsiteY78" fmla="*/ 2391781 h 4110851"/>
              <a:gd name="connsiteX79" fmla="*/ 410817 w 1510748"/>
              <a:gd name="connsiteY79" fmla="*/ 2471294 h 4110851"/>
              <a:gd name="connsiteX80" fmla="*/ 463826 w 1510748"/>
              <a:gd name="connsiteY80" fmla="*/ 2537555 h 4110851"/>
              <a:gd name="connsiteX81" fmla="*/ 477078 w 1510748"/>
              <a:gd name="connsiteY81" fmla="*/ 2577311 h 4110851"/>
              <a:gd name="connsiteX82" fmla="*/ 503582 w 1510748"/>
              <a:gd name="connsiteY82" fmla="*/ 2617068 h 4110851"/>
              <a:gd name="connsiteX83" fmla="*/ 516835 w 1510748"/>
              <a:gd name="connsiteY83" fmla="*/ 2656824 h 4110851"/>
              <a:gd name="connsiteX84" fmla="*/ 543339 w 1510748"/>
              <a:gd name="connsiteY84" fmla="*/ 2683329 h 4110851"/>
              <a:gd name="connsiteX85" fmla="*/ 596348 w 1510748"/>
              <a:gd name="connsiteY85" fmla="*/ 2749590 h 4110851"/>
              <a:gd name="connsiteX86" fmla="*/ 622852 w 1510748"/>
              <a:gd name="connsiteY86" fmla="*/ 2868859 h 4110851"/>
              <a:gd name="connsiteX87" fmla="*/ 636104 w 1510748"/>
              <a:gd name="connsiteY87" fmla="*/ 2908616 h 4110851"/>
              <a:gd name="connsiteX88" fmla="*/ 649356 w 1510748"/>
              <a:gd name="connsiteY88" fmla="*/ 3014633 h 4110851"/>
              <a:gd name="connsiteX89" fmla="*/ 675861 w 1510748"/>
              <a:gd name="connsiteY89" fmla="*/ 3120650 h 4110851"/>
              <a:gd name="connsiteX90" fmla="*/ 689113 w 1510748"/>
              <a:gd name="connsiteY90" fmla="*/ 3200163 h 4110851"/>
              <a:gd name="connsiteX91" fmla="*/ 715617 w 1510748"/>
              <a:gd name="connsiteY91" fmla="*/ 3279677 h 4110851"/>
              <a:gd name="connsiteX92" fmla="*/ 742122 w 1510748"/>
              <a:gd name="connsiteY92" fmla="*/ 3412198 h 4110851"/>
              <a:gd name="connsiteX93" fmla="*/ 755374 w 1510748"/>
              <a:gd name="connsiteY93" fmla="*/ 3478459 h 4110851"/>
              <a:gd name="connsiteX94" fmla="*/ 781878 w 1510748"/>
              <a:gd name="connsiteY94" fmla="*/ 3571224 h 4110851"/>
              <a:gd name="connsiteX95" fmla="*/ 795130 w 1510748"/>
              <a:gd name="connsiteY95" fmla="*/ 3663990 h 4110851"/>
              <a:gd name="connsiteX96" fmla="*/ 821635 w 1510748"/>
              <a:gd name="connsiteY96" fmla="*/ 3690494 h 4110851"/>
              <a:gd name="connsiteX97" fmla="*/ 874643 w 1510748"/>
              <a:gd name="connsiteY97" fmla="*/ 3809763 h 4110851"/>
              <a:gd name="connsiteX98" fmla="*/ 927652 w 1510748"/>
              <a:gd name="connsiteY98" fmla="*/ 3889277 h 4110851"/>
              <a:gd name="connsiteX99" fmla="*/ 993913 w 1510748"/>
              <a:gd name="connsiteY99" fmla="*/ 3968790 h 4110851"/>
              <a:gd name="connsiteX100" fmla="*/ 1046922 w 1510748"/>
              <a:gd name="connsiteY100" fmla="*/ 4035050 h 4110851"/>
              <a:gd name="connsiteX101" fmla="*/ 1126435 w 1510748"/>
              <a:gd name="connsiteY101" fmla="*/ 4061555 h 4110851"/>
              <a:gd name="connsiteX102" fmla="*/ 1325217 w 1510748"/>
              <a:gd name="connsiteY102" fmla="*/ 4101311 h 4110851"/>
              <a:gd name="connsiteX103" fmla="*/ 1404730 w 1510748"/>
              <a:gd name="connsiteY103" fmla="*/ 4074807 h 4110851"/>
              <a:gd name="connsiteX104" fmla="*/ 1444487 w 1510748"/>
              <a:gd name="connsiteY104" fmla="*/ 4061555 h 4110851"/>
              <a:gd name="connsiteX105" fmla="*/ 1497495 w 1510748"/>
              <a:gd name="connsiteY105" fmla="*/ 3995294 h 4110851"/>
              <a:gd name="connsiteX106" fmla="*/ 1510748 w 1510748"/>
              <a:gd name="connsiteY106" fmla="*/ 3955537 h 4110851"/>
              <a:gd name="connsiteX107" fmla="*/ 1484243 w 1510748"/>
              <a:gd name="connsiteY107" fmla="*/ 3929033 h 4110851"/>
              <a:gd name="connsiteX108" fmla="*/ 1457739 w 1510748"/>
              <a:gd name="connsiteY108" fmla="*/ 3929033 h 4110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1510748" h="4110851">
                <a:moveTo>
                  <a:pt x="1457739" y="3929033"/>
                </a:moveTo>
                <a:cubicBezTo>
                  <a:pt x="1448904" y="3915781"/>
                  <a:pt x="1436714" y="3876915"/>
                  <a:pt x="1431235" y="3849520"/>
                </a:cubicBezTo>
                <a:cubicBezTo>
                  <a:pt x="1426817" y="3827433"/>
                  <a:pt x="1423909" y="3804990"/>
                  <a:pt x="1417982" y="3783259"/>
                </a:cubicBezTo>
                <a:lnTo>
                  <a:pt x="1378226" y="3663990"/>
                </a:lnTo>
                <a:cubicBezTo>
                  <a:pt x="1373809" y="3650738"/>
                  <a:pt x="1367714" y="3637931"/>
                  <a:pt x="1364974" y="3624233"/>
                </a:cubicBezTo>
                <a:cubicBezTo>
                  <a:pt x="1347848" y="3538600"/>
                  <a:pt x="1361795" y="3578118"/>
                  <a:pt x="1325217" y="3504963"/>
                </a:cubicBezTo>
                <a:cubicBezTo>
                  <a:pt x="1320800" y="3482876"/>
                  <a:pt x="1317428" y="3460555"/>
                  <a:pt x="1311965" y="3438703"/>
                </a:cubicBezTo>
                <a:cubicBezTo>
                  <a:pt x="1308577" y="3425151"/>
                  <a:pt x="1300345" y="3412819"/>
                  <a:pt x="1298713" y="3398946"/>
                </a:cubicBezTo>
                <a:cubicBezTo>
                  <a:pt x="1260510" y="3074216"/>
                  <a:pt x="1306102" y="3316621"/>
                  <a:pt x="1272209" y="3147155"/>
                </a:cubicBezTo>
                <a:cubicBezTo>
                  <a:pt x="1276626" y="3067642"/>
                  <a:pt x="1277911" y="2987893"/>
                  <a:pt x="1285461" y="2908616"/>
                </a:cubicBezTo>
                <a:cubicBezTo>
                  <a:pt x="1286785" y="2894710"/>
                  <a:pt x="1295038" y="2882336"/>
                  <a:pt x="1298713" y="2868859"/>
                </a:cubicBezTo>
                <a:cubicBezTo>
                  <a:pt x="1308297" y="2833716"/>
                  <a:pt x="1313698" y="2797399"/>
                  <a:pt x="1325217" y="2762842"/>
                </a:cubicBezTo>
                <a:cubicBezTo>
                  <a:pt x="1334052" y="2736338"/>
                  <a:pt x="1344946" y="2710433"/>
                  <a:pt x="1351722" y="2683329"/>
                </a:cubicBezTo>
                <a:cubicBezTo>
                  <a:pt x="1356139" y="2665659"/>
                  <a:pt x="1359740" y="2647765"/>
                  <a:pt x="1364974" y="2630320"/>
                </a:cubicBezTo>
                <a:cubicBezTo>
                  <a:pt x="1373002" y="2603560"/>
                  <a:pt x="1391478" y="2550807"/>
                  <a:pt x="1391478" y="2550807"/>
                </a:cubicBezTo>
                <a:cubicBezTo>
                  <a:pt x="1395895" y="2506633"/>
                  <a:pt x="1404730" y="2462679"/>
                  <a:pt x="1404730" y="2418285"/>
                </a:cubicBezTo>
                <a:cubicBezTo>
                  <a:pt x="1404730" y="2389425"/>
                  <a:pt x="1384475" y="2353640"/>
                  <a:pt x="1378226" y="2325520"/>
                </a:cubicBezTo>
                <a:cubicBezTo>
                  <a:pt x="1374134" y="2307104"/>
                  <a:pt x="1367515" y="2232571"/>
                  <a:pt x="1351722" y="2206250"/>
                </a:cubicBezTo>
                <a:cubicBezTo>
                  <a:pt x="1341858" y="2189810"/>
                  <a:pt x="1300044" y="2159492"/>
                  <a:pt x="1285461" y="2153242"/>
                </a:cubicBezTo>
                <a:cubicBezTo>
                  <a:pt x="1268720" y="2146067"/>
                  <a:pt x="1250122" y="2144407"/>
                  <a:pt x="1232452" y="2139990"/>
                </a:cubicBezTo>
                <a:cubicBezTo>
                  <a:pt x="1223617" y="2131155"/>
                  <a:pt x="1216662" y="2119913"/>
                  <a:pt x="1205948" y="2113485"/>
                </a:cubicBezTo>
                <a:cubicBezTo>
                  <a:pt x="1193970" y="2106298"/>
                  <a:pt x="1176069" y="2110111"/>
                  <a:pt x="1166191" y="2100233"/>
                </a:cubicBezTo>
                <a:cubicBezTo>
                  <a:pt x="1156313" y="2090356"/>
                  <a:pt x="1161058" y="2071844"/>
                  <a:pt x="1152939" y="2060477"/>
                </a:cubicBezTo>
                <a:cubicBezTo>
                  <a:pt x="1138415" y="2040143"/>
                  <a:pt x="1099930" y="2007468"/>
                  <a:pt x="1099930" y="2007468"/>
                </a:cubicBezTo>
                <a:cubicBezTo>
                  <a:pt x="1091095" y="1989798"/>
                  <a:pt x="1081208" y="1972617"/>
                  <a:pt x="1073426" y="1954459"/>
                </a:cubicBezTo>
                <a:cubicBezTo>
                  <a:pt x="1067923" y="1941620"/>
                  <a:pt x="1067361" y="1926681"/>
                  <a:pt x="1060174" y="1914703"/>
                </a:cubicBezTo>
                <a:cubicBezTo>
                  <a:pt x="1047585" y="1893721"/>
                  <a:pt x="1011971" y="1873733"/>
                  <a:pt x="993913" y="1861694"/>
                </a:cubicBezTo>
                <a:cubicBezTo>
                  <a:pt x="974231" y="1832171"/>
                  <a:pt x="967883" y="1817016"/>
                  <a:pt x="940904" y="1795433"/>
                </a:cubicBezTo>
                <a:cubicBezTo>
                  <a:pt x="928467" y="1785484"/>
                  <a:pt x="913134" y="1779417"/>
                  <a:pt x="901148" y="1768929"/>
                </a:cubicBezTo>
                <a:cubicBezTo>
                  <a:pt x="877641" y="1748360"/>
                  <a:pt x="834887" y="1702668"/>
                  <a:pt x="834887" y="1702668"/>
                </a:cubicBezTo>
                <a:cubicBezTo>
                  <a:pt x="762780" y="1486353"/>
                  <a:pt x="848661" y="1757768"/>
                  <a:pt x="795130" y="1543642"/>
                </a:cubicBezTo>
                <a:cubicBezTo>
                  <a:pt x="788354" y="1516538"/>
                  <a:pt x="768626" y="1464129"/>
                  <a:pt x="768626" y="1464129"/>
                </a:cubicBezTo>
                <a:cubicBezTo>
                  <a:pt x="774357" y="1418278"/>
                  <a:pt x="784212" y="1327731"/>
                  <a:pt x="795130" y="1278598"/>
                </a:cubicBezTo>
                <a:cubicBezTo>
                  <a:pt x="819983" y="1166760"/>
                  <a:pt x="800115" y="1342241"/>
                  <a:pt x="821635" y="1159329"/>
                </a:cubicBezTo>
                <a:cubicBezTo>
                  <a:pt x="844816" y="962296"/>
                  <a:pt x="819963" y="1073254"/>
                  <a:pt x="848139" y="960546"/>
                </a:cubicBezTo>
                <a:cubicBezTo>
                  <a:pt x="852556" y="916372"/>
                  <a:pt x="854641" y="871902"/>
                  <a:pt x="861391" y="828024"/>
                </a:cubicBezTo>
                <a:cubicBezTo>
                  <a:pt x="863515" y="814218"/>
                  <a:pt x="870806" y="801699"/>
                  <a:pt x="874643" y="788268"/>
                </a:cubicBezTo>
                <a:cubicBezTo>
                  <a:pt x="879647" y="770755"/>
                  <a:pt x="884323" y="753119"/>
                  <a:pt x="887895" y="735259"/>
                </a:cubicBezTo>
                <a:cubicBezTo>
                  <a:pt x="893165" y="708911"/>
                  <a:pt x="888281" y="679335"/>
                  <a:pt x="901148" y="655746"/>
                </a:cubicBezTo>
                <a:cubicBezTo>
                  <a:pt x="916105" y="628324"/>
                  <a:pt x="967409" y="589485"/>
                  <a:pt x="967409" y="589485"/>
                </a:cubicBezTo>
                <a:cubicBezTo>
                  <a:pt x="1004054" y="479551"/>
                  <a:pt x="942539" y="652473"/>
                  <a:pt x="1033669" y="470216"/>
                </a:cubicBezTo>
                <a:lnTo>
                  <a:pt x="1060174" y="417207"/>
                </a:lnTo>
                <a:cubicBezTo>
                  <a:pt x="1064591" y="373033"/>
                  <a:pt x="1066676" y="328563"/>
                  <a:pt x="1073426" y="284685"/>
                </a:cubicBezTo>
                <a:cubicBezTo>
                  <a:pt x="1075550" y="270879"/>
                  <a:pt x="1078559" y="256296"/>
                  <a:pt x="1086678" y="244929"/>
                </a:cubicBezTo>
                <a:cubicBezTo>
                  <a:pt x="1101202" y="224595"/>
                  <a:pt x="1139687" y="191920"/>
                  <a:pt x="1139687" y="191920"/>
                </a:cubicBezTo>
                <a:cubicBezTo>
                  <a:pt x="1128900" y="73262"/>
                  <a:pt x="1165757" y="59181"/>
                  <a:pt x="1086678" y="19642"/>
                </a:cubicBezTo>
                <a:cubicBezTo>
                  <a:pt x="1074184" y="13395"/>
                  <a:pt x="1060174" y="10807"/>
                  <a:pt x="1046922" y="6390"/>
                </a:cubicBezTo>
                <a:cubicBezTo>
                  <a:pt x="833620" y="13745"/>
                  <a:pt x="747567" y="0"/>
                  <a:pt x="583095" y="32894"/>
                </a:cubicBezTo>
                <a:cubicBezTo>
                  <a:pt x="541497" y="41213"/>
                  <a:pt x="528220" y="46768"/>
                  <a:pt x="490330" y="59398"/>
                </a:cubicBezTo>
                <a:cubicBezTo>
                  <a:pt x="481495" y="68233"/>
                  <a:pt x="473582" y="78098"/>
                  <a:pt x="463826" y="85903"/>
                </a:cubicBezTo>
                <a:cubicBezTo>
                  <a:pt x="451389" y="95853"/>
                  <a:pt x="435331" y="101145"/>
                  <a:pt x="424069" y="112407"/>
                </a:cubicBezTo>
                <a:cubicBezTo>
                  <a:pt x="412807" y="123669"/>
                  <a:pt x="407514" y="139726"/>
                  <a:pt x="397565" y="152163"/>
                </a:cubicBezTo>
                <a:cubicBezTo>
                  <a:pt x="389760" y="161919"/>
                  <a:pt x="378866" y="168912"/>
                  <a:pt x="371061" y="178668"/>
                </a:cubicBezTo>
                <a:cubicBezTo>
                  <a:pt x="361111" y="191105"/>
                  <a:pt x="354506" y="205987"/>
                  <a:pt x="344556" y="218424"/>
                </a:cubicBezTo>
                <a:cubicBezTo>
                  <a:pt x="336751" y="228180"/>
                  <a:pt x="325549" y="234934"/>
                  <a:pt x="318052" y="244929"/>
                </a:cubicBezTo>
                <a:cubicBezTo>
                  <a:pt x="298939" y="270413"/>
                  <a:pt x="265043" y="324442"/>
                  <a:pt x="265043" y="324442"/>
                </a:cubicBezTo>
                <a:cubicBezTo>
                  <a:pt x="216715" y="469425"/>
                  <a:pt x="293790" y="249824"/>
                  <a:pt x="225287" y="403955"/>
                </a:cubicBezTo>
                <a:cubicBezTo>
                  <a:pt x="213940" y="429485"/>
                  <a:pt x="205558" y="456364"/>
                  <a:pt x="198782" y="483468"/>
                </a:cubicBezTo>
                <a:cubicBezTo>
                  <a:pt x="194365" y="501138"/>
                  <a:pt x="192705" y="519736"/>
                  <a:pt x="185530" y="536477"/>
                </a:cubicBezTo>
                <a:cubicBezTo>
                  <a:pt x="179256" y="551116"/>
                  <a:pt x="167861" y="562981"/>
                  <a:pt x="159026" y="576233"/>
                </a:cubicBezTo>
                <a:cubicBezTo>
                  <a:pt x="157717" y="588012"/>
                  <a:pt x="153714" y="699940"/>
                  <a:pt x="132522" y="735259"/>
                </a:cubicBezTo>
                <a:cubicBezTo>
                  <a:pt x="126094" y="745973"/>
                  <a:pt x="114852" y="752928"/>
                  <a:pt x="106017" y="761763"/>
                </a:cubicBezTo>
                <a:cubicBezTo>
                  <a:pt x="72330" y="997580"/>
                  <a:pt x="110755" y="751328"/>
                  <a:pt x="79513" y="907537"/>
                </a:cubicBezTo>
                <a:cubicBezTo>
                  <a:pt x="74243" y="933885"/>
                  <a:pt x="72090" y="960820"/>
                  <a:pt x="66261" y="987050"/>
                </a:cubicBezTo>
                <a:cubicBezTo>
                  <a:pt x="63231" y="1000687"/>
                  <a:pt x="56847" y="1013375"/>
                  <a:pt x="53009" y="1026807"/>
                </a:cubicBezTo>
                <a:cubicBezTo>
                  <a:pt x="48005" y="1044320"/>
                  <a:pt x="44990" y="1062371"/>
                  <a:pt x="39756" y="1079816"/>
                </a:cubicBezTo>
                <a:cubicBezTo>
                  <a:pt x="31728" y="1106576"/>
                  <a:pt x="13252" y="1159329"/>
                  <a:pt x="13252" y="1159329"/>
                </a:cubicBezTo>
                <a:cubicBezTo>
                  <a:pt x="17669" y="1291851"/>
                  <a:pt x="30186" y="1424350"/>
                  <a:pt x="26504" y="1556894"/>
                </a:cubicBezTo>
                <a:cubicBezTo>
                  <a:pt x="25728" y="1584821"/>
                  <a:pt x="0" y="1636407"/>
                  <a:pt x="0" y="1636407"/>
                </a:cubicBezTo>
                <a:cubicBezTo>
                  <a:pt x="8835" y="1671746"/>
                  <a:pt x="6298" y="1712115"/>
                  <a:pt x="26504" y="1742424"/>
                </a:cubicBezTo>
                <a:cubicBezTo>
                  <a:pt x="86444" y="1832333"/>
                  <a:pt x="56989" y="1799412"/>
                  <a:pt x="106017" y="1848442"/>
                </a:cubicBezTo>
                <a:cubicBezTo>
                  <a:pt x="110434" y="1861694"/>
                  <a:pt x="112485" y="1875987"/>
                  <a:pt x="119269" y="1888198"/>
                </a:cubicBezTo>
                <a:cubicBezTo>
                  <a:pt x="134739" y="1916044"/>
                  <a:pt x="172278" y="1967711"/>
                  <a:pt x="172278" y="1967711"/>
                </a:cubicBezTo>
                <a:cubicBezTo>
                  <a:pt x="176695" y="1989798"/>
                  <a:pt x="177621" y="2012882"/>
                  <a:pt x="185530" y="2033972"/>
                </a:cubicBezTo>
                <a:cubicBezTo>
                  <a:pt x="196600" y="2063492"/>
                  <a:pt x="231167" y="2092861"/>
                  <a:pt x="251791" y="2113485"/>
                </a:cubicBezTo>
                <a:cubicBezTo>
                  <a:pt x="256208" y="2126737"/>
                  <a:pt x="261205" y="2139810"/>
                  <a:pt x="265043" y="2153242"/>
                </a:cubicBezTo>
                <a:cubicBezTo>
                  <a:pt x="270706" y="2173062"/>
                  <a:pt x="280955" y="2224820"/>
                  <a:pt x="291548" y="2246007"/>
                </a:cubicBezTo>
                <a:cubicBezTo>
                  <a:pt x="308265" y="2279441"/>
                  <a:pt x="319905" y="2287616"/>
                  <a:pt x="344556" y="2312268"/>
                </a:cubicBezTo>
                <a:cubicBezTo>
                  <a:pt x="348974" y="2338772"/>
                  <a:pt x="347474" y="2366978"/>
                  <a:pt x="357809" y="2391781"/>
                </a:cubicBezTo>
                <a:cubicBezTo>
                  <a:pt x="370061" y="2421185"/>
                  <a:pt x="410817" y="2471294"/>
                  <a:pt x="410817" y="2471294"/>
                </a:cubicBezTo>
                <a:cubicBezTo>
                  <a:pt x="443982" y="2603956"/>
                  <a:pt x="394116" y="2467846"/>
                  <a:pt x="463826" y="2537555"/>
                </a:cubicBezTo>
                <a:cubicBezTo>
                  <a:pt x="473704" y="2547432"/>
                  <a:pt x="470831" y="2564817"/>
                  <a:pt x="477078" y="2577311"/>
                </a:cubicBezTo>
                <a:cubicBezTo>
                  <a:pt x="484201" y="2591557"/>
                  <a:pt x="496459" y="2602822"/>
                  <a:pt x="503582" y="2617068"/>
                </a:cubicBezTo>
                <a:cubicBezTo>
                  <a:pt x="509829" y="2629562"/>
                  <a:pt x="509648" y="2644846"/>
                  <a:pt x="516835" y="2656824"/>
                </a:cubicBezTo>
                <a:cubicBezTo>
                  <a:pt x="523263" y="2667538"/>
                  <a:pt x="535534" y="2673573"/>
                  <a:pt x="543339" y="2683329"/>
                </a:cubicBezTo>
                <a:cubicBezTo>
                  <a:pt x="610203" y="2766911"/>
                  <a:pt x="532356" y="2685598"/>
                  <a:pt x="596348" y="2749590"/>
                </a:cubicBezTo>
                <a:cubicBezTo>
                  <a:pt x="626180" y="2839085"/>
                  <a:pt x="591756" y="2728924"/>
                  <a:pt x="622852" y="2868859"/>
                </a:cubicBezTo>
                <a:cubicBezTo>
                  <a:pt x="625882" y="2882496"/>
                  <a:pt x="631687" y="2895364"/>
                  <a:pt x="636104" y="2908616"/>
                </a:cubicBezTo>
                <a:cubicBezTo>
                  <a:pt x="640521" y="2943955"/>
                  <a:pt x="642793" y="2979629"/>
                  <a:pt x="649356" y="3014633"/>
                </a:cubicBezTo>
                <a:cubicBezTo>
                  <a:pt x="656069" y="3050436"/>
                  <a:pt x="669873" y="3084719"/>
                  <a:pt x="675861" y="3120650"/>
                </a:cubicBezTo>
                <a:cubicBezTo>
                  <a:pt x="680278" y="3147154"/>
                  <a:pt x="682596" y="3174095"/>
                  <a:pt x="689113" y="3200163"/>
                </a:cubicBezTo>
                <a:cubicBezTo>
                  <a:pt x="695889" y="3227267"/>
                  <a:pt x="715617" y="3279677"/>
                  <a:pt x="715617" y="3279677"/>
                </a:cubicBezTo>
                <a:cubicBezTo>
                  <a:pt x="748086" y="3506965"/>
                  <a:pt x="711280" y="3288833"/>
                  <a:pt x="742122" y="3412198"/>
                </a:cubicBezTo>
                <a:cubicBezTo>
                  <a:pt x="747585" y="3434050"/>
                  <a:pt x="750488" y="3456471"/>
                  <a:pt x="755374" y="3478459"/>
                </a:cubicBezTo>
                <a:cubicBezTo>
                  <a:pt x="766468" y="3528381"/>
                  <a:pt x="767120" y="3526951"/>
                  <a:pt x="781878" y="3571224"/>
                </a:cubicBezTo>
                <a:cubicBezTo>
                  <a:pt x="786295" y="3602146"/>
                  <a:pt x="785252" y="3634357"/>
                  <a:pt x="795130" y="3663990"/>
                </a:cubicBezTo>
                <a:cubicBezTo>
                  <a:pt x="799081" y="3675843"/>
                  <a:pt x="816047" y="3679319"/>
                  <a:pt x="821635" y="3690494"/>
                </a:cubicBezTo>
                <a:cubicBezTo>
                  <a:pt x="916262" y="3879747"/>
                  <a:pt x="796677" y="3692814"/>
                  <a:pt x="874643" y="3809763"/>
                </a:cubicBezTo>
                <a:cubicBezTo>
                  <a:pt x="897932" y="3879631"/>
                  <a:pt x="872503" y="3823098"/>
                  <a:pt x="927652" y="3889277"/>
                </a:cubicBezTo>
                <a:cubicBezTo>
                  <a:pt x="1019903" y="3999978"/>
                  <a:pt x="877761" y="3852638"/>
                  <a:pt x="993913" y="3968790"/>
                </a:cubicBezTo>
                <a:cubicBezTo>
                  <a:pt x="1008283" y="4011901"/>
                  <a:pt x="1000010" y="4014200"/>
                  <a:pt x="1046922" y="4035050"/>
                </a:cubicBezTo>
                <a:cubicBezTo>
                  <a:pt x="1072452" y="4046397"/>
                  <a:pt x="1126435" y="4061555"/>
                  <a:pt x="1126435" y="4061555"/>
                </a:cubicBezTo>
                <a:cubicBezTo>
                  <a:pt x="1200379" y="4110851"/>
                  <a:pt x="1183953" y="4109159"/>
                  <a:pt x="1325217" y="4101311"/>
                </a:cubicBezTo>
                <a:cubicBezTo>
                  <a:pt x="1353112" y="4099761"/>
                  <a:pt x="1378226" y="4083642"/>
                  <a:pt x="1404730" y="4074807"/>
                </a:cubicBezTo>
                <a:lnTo>
                  <a:pt x="1444487" y="4061555"/>
                </a:lnTo>
                <a:cubicBezTo>
                  <a:pt x="1469138" y="4036903"/>
                  <a:pt x="1480778" y="4028728"/>
                  <a:pt x="1497495" y="3995294"/>
                </a:cubicBezTo>
                <a:cubicBezTo>
                  <a:pt x="1503742" y="3982800"/>
                  <a:pt x="1506330" y="3968789"/>
                  <a:pt x="1510748" y="3955537"/>
                </a:cubicBezTo>
                <a:cubicBezTo>
                  <a:pt x="1501913" y="3946702"/>
                  <a:pt x="1493999" y="3936838"/>
                  <a:pt x="1484243" y="3929033"/>
                </a:cubicBezTo>
                <a:cubicBezTo>
                  <a:pt x="1471806" y="3919084"/>
                  <a:pt x="1466574" y="3942285"/>
                  <a:pt x="1457739" y="3929033"/>
                </a:cubicBezTo>
                <a:close/>
              </a:path>
            </a:pathLst>
          </a:custGeom>
          <a:noFill/>
          <a:ln w="762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0" y="0"/>
            <a:ext cx="9144000" cy="830997"/>
          </a:xfrm>
          <a:prstGeom prst="rect">
            <a:avLst/>
          </a:prstGeom>
          <a:solidFill>
            <a:srgbClr val="FFFF00"/>
          </a:solidFill>
          <a:ln>
            <a:solidFill>
              <a:schemeClr val="bg1"/>
            </a:solidFill>
          </a:ln>
        </p:spPr>
        <p:txBody>
          <a:bodyPr wrap="square" rtlCol="0">
            <a:spAutoFit/>
          </a:bodyPr>
          <a:lstStyle/>
          <a:p>
            <a:pPr algn="ctr"/>
            <a:r>
              <a:rPr lang="en-US" sz="4800" b="1" dirty="0" smtClean="0">
                <a:solidFill>
                  <a:schemeClr val="bg1"/>
                </a:solidFill>
                <a:latin typeface="+mj-lt"/>
              </a:rPr>
              <a:t>GEOLOGIC TIMESCALE</a:t>
            </a:r>
            <a:endParaRPr lang="en-US" sz="4800" b="1" dirty="0">
              <a:solidFill>
                <a:schemeClr val="bg1"/>
              </a:solidFill>
              <a:latin typeface="Calibri" pitchFamily="34" charset="0"/>
            </a:endParaRPr>
          </a:p>
        </p:txBody>
      </p:sp>
      <p:grpSp>
        <p:nvGrpSpPr>
          <p:cNvPr id="20" name="Group 19"/>
          <p:cNvGrpSpPr/>
          <p:nvPr/>
        </p:nvGrpSpPr>
        <p:grpSpPr>
          <a:xfrm>
            <a:off x="303536" y="1806497"/>
            <a:ext cx="8595142" cy="3267306"/>
            <a:chOff x="303536" y="1806497"/>
            <a:chExt cx="8595142" cy="3267306"/>
          </a:xfrm>
        </p:grpSpPr>
        <p:grpSp>
          <p:nvGrpSpPr>
            <p:cNvPr id="19" name="Group 18"/>
            <p:cNvGrpSpPr/>
            <p:nvPr/>
          </p:nvGrpSpPr>
          <p:grpSpPr>
            <a:xfrm>
              <a:off x="303536" y="1806497"/>
              <a:ext cx="8595142" cy="2818121"/>
              <a:chOff x="548858" y="1639232"/>
              <a:chExt cx="8595142" cy="2818121"/>
            </a:xfrm>
          </p:grpSpPr>
          <p:pic>
            <p:nvPicPr>
              <p:cNvPr id="49157" name="Picture 5"/>
              <p:cNvPicPr>
                <a:picLocks noChangeAspect="1" noChangeArrowheads="1"/>
              </p:cNvPicPr>
              <p:nvPr/>
            </p:nvPicPr>
            <p:blipFill>
              <a:blip r:embed="rId2" cstate="print"/>
              <a:srcRect/>
              <a:stretch>
                <a:fillRect/>
              </a:stretch>
            </p:blipFill>
            <p:spPr bwMode="auto">
              <a:xfrm rot="5400000">
                <a:off x="3928004" y="-758643"/>
                <a:ext cx="2818121" cy="7613871"/>
              </a:xfrm>
              <a:prstGeom prst="rect">
                <a:avLst/>
              </a:prstGeom>
              <a:noFill/>
              <a:ln w="9525">
                <a:noFill/>
                <a:miter lim="800000"/>
                <a:headEnd/>
                <a:tailEnd/>
              </a:ln>
            </p:spPr>
          </p:pic>
          <p:grpSp>
            <p:nvGrpSpPr>
              <p:cNvPr id="18" name="Group 17"/>
              <p:cNvGrpSpPr/>
              <p:nvPr/>
            </p:nvGrpSpPr>
            <p:grpSpPr>
              <a:xfrm>
                <a:off x="548858" y="1639232"/>
                <a:ext cx="990011" cy="2810105"/>
                <a:chOff x="548858" y="1639232"/>
                <a:chExt cx="990011" cy="2810105"/>
              </a:xfrm>
            </p:grpSpPr>
            <p:sp>
              <p:nvSpPr>
                <p:cNvPr id="17" name="Rectangle 16"/>
                <p:cNvSpPr/>
                <p:nvPr/>
              </p:nvSpPr>
              <p:spPr>
                <a:xfrm>
                  <a:off x="568712" y="1650380"/>
                  <a:ext cx="970157" cy="2798957"/>
                </a:xfrm>
                <a:prstGeom prst="rect">
                  <a:avLst/>
                </a:prstGeom>
                <a:gradFill>
                  <a:gsLst>
                    <a:gs pos="0">
                      <a:srgbClr val="000000"/>
                    </a:gs>
                    <a:gs pos="20000">
                      <a:srgbClr val="000040"/>
                    </a:gs>
                    <a:gs pos="50000">
                      <a:srgbClr val="400040"/>
                    </a:gs>
                    <a:gs pos="75000">
                      <a:srgbClr val="8F0040"/>
                    </a:gs>
                    <a:gs pos="89999">
                      <a:srgbClr val="F27300"/>
                    </a:gs>
                    <a:gs pos="100000">
                      <a:srgbClr val="FFBF00"/>
                    </a:gs>
                  </a:gsLst>
                  <a:lin ang="54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TextBox 14"/>
                <p:cNvSpPr txBox="1"/>
                <p:nvPr/>
              </p:nvSpPr>
              <p:spPr>
                <a:xfrm rot="5400000">
                  <a:off x="278781" y="1909309"/>
                  <a:ext cx="1494262" cy="954107"/>
                </a:xfrm>
                <a:prstGeom prst="rect">
                  <a:avLst/>
                </a:prstGeom>
                <a:noFill/>
              </p:spPr>
              <p:txBody>
                <a:bodyPr wrap="square" rtlCol="0">
                  <a:spAutoFit/>
                </a:bodyPr>
                <a:lstStyle/>
                <a:p>
                  <a:r>
                    <a:rPr lang="en-US" sz="2800" b="1" dirty="0" smtClean="0"/>
                    <a:t>Earth Formed</a:t>
                  </a:r>
                  <a:endParaRPr lang="en-US" sz="2800" b="1" dirty="0"/>
                </a:p>
              </p:txBody>
            </p:sp>
          </p:grpSp>
        </p:grpSp>
        <p:sp>
          <p:nvSpPr>
            <p:cNvPr id="16" name="TextBox 15"/>
            <p:cNvSpPr txBox="1"/>
            <p:nvPr/>
          </p:nvSpPr>
          <p:spPr>
            <a:xfrm rot="5400000">
              <a:off x="340113" y="4080153"/>
              <a:ext cx="1587191" cy="400110"/>
            </a:xfrm>
            <a:prstGeom prst="rect">
              <a:avLst/>
            </a:prstGeom>
            <a:noFill/>
          </p:spPr>
          <p:txBody>
            <a:bodyPr wrap="square" rtlCol="0">
              <a:spAutoFit/>
            </a:bodyPr>
            <a:lstStyle/>
            <a:p>
              <a:r>
                <a:rPr lang="en-US" sz="2000" b="1" u="sng" dirty="0" smtClean="0"/>
                <a:t>4650 </a:t>
              </a:r>
              <a:r>
                <a:rPr lang="en-US" sz="2000" b="1" u="sng" dirty="0" err="1" smtClean="0"/>
                <a:t>mya</a:t>
              </a:r>
              <a:endParaRPr lang="en-US" sz="2000" b="1" u="sng" dirty="0"/>
            </a:p>
          </p:txBody>
        </p:sp>
      </p:grpSp>
      <p:sp>
        <p:nvSpPr>
          <p:cNvPr id="21" name="TextBox 20"/>
          <p:cNvSpPr txBox="1"/>
          <p:nvPr/>
        </p:nvSpPr>
        <p:spPr>
          <a:xfrm>
            <a:off x="0" y="1193180"/>
            <a:ext cx="8865219" cy="584775"/>
          </a:xfrm>
          <a:prstGeom prst="rect">
            <a:avLst/>
          </a:prstGeom>
          <a:noFill/>
        </p:spPr>
        <p:txBody>
          <a:bodyPr wrap="square" rtlCol="0">
            <a:spAutoFit/>
          </a:bodyPr>
          <a:lstStyle/>
          <a:p>
            <a:pPr algn="ctr"/>
            <a:r>
              <a:rPr lang="en-US" sz="3200" b="1" dirty="0" smtClean="0"/>
              <a:t>4 Principle Eon’s of Earth’s Time</a:t>
            </a:r>
            <a:endParaRPr lang="en-US" sz="3200" b="1" dirty="0"/>
          </a:p>
        </p:txBody>
      </p:sp>
      <p:sp>
        <p:nvSpPr>
          <p:cNvPr id="22" name="TextBox 21"/>
          <p:cNvSpPr txBox="1"/>
          <p:nvPr/>
        </p:nvSpPr>
        <p:spPr>
          <a:xfrm>
            <a:off x="1282390" y="4635190"/>
            <a:ext cx="6724186" cy="584775"/>
          </a:xfrm>
          <a:prstGeom prst="rect">
            <a:avLst/>
          </a:prstGeom>
          <a:solidFill>
            <a:schemeClr val="tx1"/>
          </a:solidFill>
        </p:spPr>
        <p:txBody>
          <a:bodyPr wrap="square" rtlCol="0">
            <a:spAutoFit/>
          </a:bodyPr>
          <a:lstStyle/>
          <a:p>
            <a:pPr algn="ctr"/>
            <a:r>
              <a:rPr lang="en-US" sz="3200" b="1" dirty="0" smtClean="0">
                <a:solidFill>
                  <a:schemeClr val="bg1"/>
                </a:solidFill>
              </a:rPr>
              <a:t>This is known as PRECAMBRIAN time</a:t>
            </a:r>
            <a:endParaRPr lang="en-US" sz="3200" b="1" dirty="0">
              <a:solidFill>
                <a:schemeClr val="bg1"/>
              </a:solidFill>
            </a:endParaRPr>
          </a:p>
        </p:txBody>
      </p:sp>
      <p:sp>
        <p:nvSpPr>
          <p:cNvPr id="23" name="TextBox 22"/>
          <p:cNvSpPr txBox="1"/>
          <p:nvPr/>
        </p:nvSpPr>
        <p:spPr>
          <a:xfrm>
            <a:off x="2014653" y="5746595"/>
            <a:ext cx="6724186" cy="1077218"/>
          </a:xfrm>
          <a:prstGeom prst="rect">
            <a:avLst/>
          </a:prstGeom>
          <a:solidFill>
            <a:schemeClr val="tx1"/>
          </a:solidFill>
        </p:spPr>
        <p:txBody>
          <a:bodyPr wrap="square" rtlCol="0">
            <a:spAutoFit/>
          </a:bodyPr>
          <a:lstStyle/>
          <a:p>
            <a:pPr algn="ctr"/>
            <a:r>
              <a:rPr lang="en-US" sz="3200" b="1" dirty="0" smtClean="0">
                <a:solidFill>
                  <a:schemeClr val="bg1"/>
                </a:solidFill>
              </a:rPr>
              <a:t>Only this time period is subdivided into details of Geologic Time</a:t>
            </a:r>
            <a:endParaRPr lang="en-US" sz="3200" b="1" dirty="0">
              <a:solidFill>
                <a:schemeClr val="bg1"/>
              </a:solidFill>
            </a:endParaRPr>
          </a:p>
        </p:txBody>
      </p:sp>
      <p:sp>
        <p:nvSpPr>
          <p:cNvPr id="24" name="Right Brace 23"/>
          <p:cNvSpPr/>
          <p:nvPr/>
        </p:nvSpPr>
        <p:spPr>
          <a:xfrm rot="5400000">
            <a:off x="8215661" y="4992960"/>
            <a:ext cx="457200" cy="830766"/>
          </a:xfrm>
          <a:prstGeom prst="righ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Oval 24"/>
          <p:cNvSpPr/>
          <p:nvPr/>
        </p:nvSpPr>
        <p:spPr>
          <a:xfrm>
            <a:off x="2185059" y="1662545"/>
            <a:ext cx="486888" cy="174567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Oval 25"/>
          <p:cNvSpPr/>
          <p:nvPr/>
        </p:nvSpPr>
        <p:spPr>
          <a:xfrm>
            <a:off x="4344389" y="1684317"/>
            <a:ext cx="486888" cy="174567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7" name="Oval 26"/>
          <p:cNvSpPr/>
          <p:nvPr/>
        </p:nvSpPr>
        <p:spPr>
          <a:xfrm>
            <a:off x="7574477" y="1684316"/>
            <a:ext cx="486888" cy="174567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Oval 27"/>
          <p:cNvSpPr/>
          <p:nvPr/>
        </p:nvSpPr>
        <p:spPr>
          <a:xfrm>
            <a:off x="8465127" y="1672441"/>
            <a:ext cx="486888" cy="174567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down)">
                                      <p:cBhvr>
                                        <p:cTn id="11" dur="500"/>
                                        <p:tgtEl>
                                          <p:spTgt spid="20"/>
                                        </p:tgtEl>
                                      </p:cBhvr>
                                    </p:animEffect>
                                  </p:childTnLst>
                                </p:cTn>
                              </p:par>
                            </p:childTnLst>
                          </p:cTn>
                        </p:par>
                        <p:par>
                          <p:cTn id="12" fill="hold">
                            <p:stCondLst>
                              <p:cond delay="1500"/>
                            </p:stCondLst>
                            <p:childTnLst>
                              <p:par>
                                <p:cTn id="13" presetID="51" presetClass="entr" presetSubtype="0"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770" decel="100000"/>
                                        <p:tgtEl>
                                          <p:spTgt spid="25"/>
                                        </p:tgtEl>
                                      </p:cBhvr>
                                    </p:animEffect>
                                    <p:animScale>
                                      <p:cBhvr>
                                        <p:cTn id="16" dur="770" decel="100000"/>
                                        <p:tgtEl>
                                          <p:spTgt spid="25"/>
                                        </p:tgtEl>
                                      </p:cBhvr>
                                      <p:from x="10000" y="10000"/>
                                      <p:to x="200000" y="450000"/>
                                    </p:animScale>
                                    <p:animScale>
                                      <p:cBhvr>
                                        <p:cTn id="17" dur="1230" accel="100000" fill="hold">
                                          <p:stCondLst>
                                            <p:cond delay="770"/>
                                          </p:stCondLst>
                                        </p:cTn>
                                        <p:tgtEl>
                                          <p:spTgt spid="25"/>
                                        </p:tgtEl>
                                      </p:cBhvr>
                                      <p:from x="200000" y="450000"/>
                                      <p:to x="100000" y="100000"/>
                                    </p:animScale>
                                    <p:set>
                                      <p:cBhvr>
                                        <p:cTn id="18" dur="770" fill="hold"/>
                                        <p:tgtEl>
                                          <p:spTgt spid="25"/>
                                        </p:tgtEl>
                                        <p:attrNameLst>
                                          <p:attrName>ppt_x</p:attrName>
                                        </p:attrNameLst>
                                      </p:cBhvr>
                                      <p:to>
                                        <p:strVal val="(0.5)"/>
                                      </p:to>
                                    </p:set>
                                    <p:anim from="(0.5)" to="(#ppt_x)" calcmode="lin" valueType="num">
                                      <p:cBhvr>
                                        <p:cTn id="19" dur="1230" accel="100000" fill="hold">
                                          <p:stCondLst>
                                            <p:cond delay="770"/>
                                          </p:stCondLst>
                                        </p:cTn>
                                        <p:tgtEl>
                                          <p:spTgt spid="25"/>
                                        </p:tgtEl>
                                        <p:attrNameLst>
                                          <p:attrName>ppt_x</p:attrName>
                                        </p:attrNameLst>
                                      </p:cBhvr>
                                    </p:anim>
                                    <p:set>
                                      <p:cBhvr>
                                        <p:cTn id="20" dur="770" fill="hold"/>
                                        <p:tgtEl>
                                          <p:spTgt spid="25"/>
                                        </p:tgtEl>
                                        <p:attrNameLst>
                                          <p:attrName>ppt_y</p:attrName>
                                        </p:attrNameLst>
                                      </p:cBhvr>
                                      <p:to>
                                        <p:strVal val="(#ppt_y+0.4)"/>
                                      </p:to>
                                    </p:set>
                                    <p:anim from="(#ppt_y+0.4)" to="(#ppt_y)" calcmode="lin" valueType="num">
                                      <p:cBhvr>
                                        <p:cTn id="21" dur="1230" accel="100000" fill="hold">
                                          <p:stCondLst>
                                            <p:cond delay="770"/>
                                          </p:stCondLst>
                                        </p:cTn>
                                        <p:tgtEl>
                                          <p:spTgt spid="25"/>
                                        </p:tgtEl>
                                        <p:attrNameLst>
                                          <p:attrName>ppt_y</p:attrName>
                                        </p:attrNameLst>
                                      </p:cBhvr>
                                    </p:anim>
                                  </p:childTnLst>
                                </p:cTn>
                              </p:par>
                            </p:childTnLst>
                          </p:cTn>
                        </p:par>
                      </p:childTnLst>
                    </p:cTn>
                  </p:par>
                  <p:par>
                    <p:cTn id="22" fill="hold">
                      <p:stCondLst>
                        <p:cond delay="indefinite"/>
                      </p:stCondLst>
                      <p:childTnLst>
                        <p:par>
                          <p:cTn id="23" fill="hold">
                            <p:stCondLst>
                              <p:cond delay="0"/>
                            </p:stCondLst>
                            <p:childTnLst>
                              <p:par>
                                <p:cTn id="24" presetID="51" presetClass="entr" presetSubtype="0" fill="hold" grpId="0"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770" decel="100000"/>
                                        <p:tgtEl>
                                          <p:spTgt spid="26"/>
                                        </p:tgtEl>
                                      </p:cBhvr>
                                    </p:animEffect>
                                    <p:animScale>
                                      <p:cBhvr>
                                        <p:cTn id="27" dur="770" decel="100000"/>
                                        <p:tgtEl>
                                          <p:spTgt spid="26"/>
                                        </p:tgtEl>
                                      </p:cBhvr>
                                      <p:from x="10000" y="10000"/>
                                      <p:to x="200000" y="450000"/>
                                    </p:animScale>
                                    <p:animScale>
                                      <p:cBhvr>
                                        <p:cTn id="28" dur="1230" accel="100000" fill="hold">
                                          <p:stCondLst>
                                            <p:cond delay="770"/>
                                          </p:stCondLst>
                                        </p:cTn>
                                        <p:tgtEl>
                                          <p:spTgt spid="26"/>
                                        </p:tgtEl>
                                      </p:cBhvr>
                                      <p:from x="200000" y="450000"/>
                                      <p:to x="100000" y="100000"/>
                                    </p:animScale>
                                    <p:set>
                                      <p:cBhvr>
                                        <p:cTn id="29" dur="770" fill="hold"/>
                                        <p:tgtEl>
                                          <p:spTgt spid="26"/>
                                        </p:tgtEl>
                                        <p:attrNameLst>
                                          <p:attrName>ppt_x</p:attrName>
                                        </p:attrNameLst>
                                      </p:cBhvr>
                                      <p:to>
                                        <p:strVal val="(0.5)"/>
                                      </p:to>
                                    </p:set>
                                    <p:anim from="(0.5)" to="(#ppt_x)" calcmode="lin" valueType="num">
                                      <p:cBhvr>
                                        <p:cTn id="30" dur="1230" accel="100000" fill="hold">
                                          <p:stCondLst>
                                            <p:cond delay="770"/>
                                          </p:stCondLst>
                                        </p:cTn>
                                        <p:tgtEl>
                                          <p:spTgt spid="26"/>
                                        </p:tgtEl>
                                        <p:attrNameLst>
                                          <p:attrName>ppt_x</p:attrName>
                                        </p:attrNameLst>
                                      </p:cBhvr>
                                    </p:anim>
                                    <p:set>
                                      <p:cBhvr>
                                        <p:cTn id="31" dur="770" fill="hold"/>
                                        <p:tgtEl>
                                          <p:spTgt spid="26"/>
                                        </p:tgtEl>
                                        <p:attrNameLst>
                                          <p:attrName>ppt_y</p:attrName>
                                        </p:attrNameLst>
                                      </p:cBhvr>
                                      <p:to>
                                        <p:strVal val="(#ppt_y+0.4)"/>
                                      </p:to>
                                    </p:set>
                                    <p:anim from="(#ppt_y+0.4)" to="(#ppt_y)" calcmode="lin" valueType="num">
                                      <p:cBhvr>
                                        <p:cTn id="32" dur="1230" accel="100000" fill="hold">
                                          <p:stCondLst>
                                            <p:cond delay="770"/>
                                          </p:stCondLst>
                                        </p:cTn>
                                        <p:tgtEl>
                                          <p:spTgt spid="26"/>
                                        </p:tgtEl>
                                        <p:attrNameLst>
                                          <p:attrName>ppt_y</p:attrName>
                                        </p:attrNameLst>
                                      </p:cBhvr>
                                    </p:anim>
                                  </p:childTnLst>
                                </p:cTn>
                              </p:par>
                            </p:childTnLst>
                          </p:cTn>
                        </p:par>
                      </p:childTnLst>
                    </p:cTn>
                  </p:par>
                  <p:par>
                    <p:cTn id="33" fill="hold">
                      <p:stCondLst>
                        <p:cond delay="indefinite"/>
                      </p:stCondLst>
                      <p:childTnLst>
                        <p:par>
                          <p:cTn id="34" fill="hold">
                            <p:stCondLst>
                              <p:cond delay="0"/>
                            </p:stCondLst>
                            <p:childTnLst>
                              <p:par>
                                <p:cTn id="35" presetID="51"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770" decel="100000"/>
                                        <p:tgtEl>
                                          <p:spTgt spid="27"/>
                                        </p:tgtEl>
                                      </p:cBhvr>
                                    </p:animEffect>
                                    <p:animScale>
                                      <p:cBhvr>
                                        <p:cTn id="38" dur="770" decel="100000"/>
                                        <p:tgtEl>
                                          <p:spTgt spid="27"/>
                                        </p:tgtEl>
                                      </p:cBhvr>
                                      <p:from x="10000" y="10000"/>
                                      <p:to x="200000" y="450000"/>
                                    </p:animScale>
                                    <p:animScale>
                                      <p:cBhvr>
                                        <p:cTn id="39" dur="1230" accel="100000" fill="hold">
                                          <p:stCondLst>
                                            <p:cond delay="770"/>
                                          </p:stCondLst>
                                        </p:cTn>
                                        <p:tgtEl>
                                          <p:spTgt spid="27"/>
                                        </p:tgtEl>
                                      </p:cBhvr>
                                      <p:from x="200000" y="450000"/>
                                      <p:to x="100000" y="100000"/>
                                    </p:animScale>
                                    <p:set>
                                      <p:cBhvr>
                                        <p:cTn id="40" dur="770" fill="hold"/>
                                        <p:tgtEl>
                                          <p:spTgt spid="27"/>
                                        </p:tgtEl>
                                        <p:attrNameLst>
                                          <p:attrName>ppt_x</p:attrName>
                                        </p:attrNameLst>
                                      </p:cBhvr>
                                      <p:to>
                                        <p:strVal val="(0.5)"/>
                                      </p:to>
                                    </p:set>
                                    <p:anim from="(0.5)" to="(#ppt_x)" calcmode="lin" valueType="num">
                                      <p:cBhvr>
                                        <p:cTn id="41" dur="1230" accel="100000" fill="hold">
                                          <p:stCondLst>
                                            <p:cond delay="770"/>
                                          </p:stCondLst>
                                        </p:cTn>
                                        <p:tgtEl>
                                          <p:spTgt spid="27"/>
                                        </p:tgtEl>
                                        <p:attrNameLst>
                                          <p:attrName>ppt_x</p:attrName>
                                        </p:attrNameLst>
                                      </p:cBhvr>
                                    </p:anim>
                                    <p:set>
                                      <p:cBhvr>
                                        <p:cTn id="42" dur="770" fill="hold"/>
                                        <p:tgtEl>
                                          <p:spTgt spid="27"/>
                                        </p:tgtEl>
                                        <p:attrNameLst>
                                          <p:attrName>ppt_y</p:attrName>
                                        </p:attrNameLst>
                                      </p:cBhvr>
                                      <p:to>
                                        <p:strVal val="(#ppt_y+0.4)"/>
                                      </p:to>
                                    </p:set>
                                    <p:anim from="(#ppt_y+0.4)" to="(#ppt_y)" calcmode="lin" valueType="num">
                                      <p:cBhvr>
                                        <p:cTn id="43" dur="1230" accel="100000" fill="hold">
                                          <p:stCondLst>
                                            <p:cond delay="770"/>
                                          </p:stCondLst>
                                        </p:cTn>
                                        <p:tgtEl>
                                          <p:spTgt spid="27"/>
                                        </p:tgtEl>
                                        <p:attrNameLst>
                                          <p:attrName>ppt_y</p:attrName>
                                        </p:attrNameLst>
                                      </p:cBhvr>
                                    </p:anim>
                                  </p:childTnLst>
                                </p:cTn>
                              </p:par>
                            </p:childTnLst>
                          </p:cTn>
                        </p:par>
                      </p:childTnLst>
                    </p:cTn>
                  </p:par>
                  <p:par>
                    <p:cTn id="44" fill="hold">
                      <p:stCondLst>
                        <p:cond delay="indefinite"/>
                      </p:stCondLst>
                      <p:childTnLst>
                        <p:par>
                          <p:cTn id="45" fill="hold">
                            <p:stCondLst>
                              <p:cond delay="0"/>
                            </p:stCondLst>
                            <p:childTnLst>
                              <p:par>
                                <p:cTn id="46" presetID="51" presetClass="entr" presetSubtype="0" fill="hold" grpId="0" nodeType="click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fade">
                                      <p:cBhvr>
                                        <p:cTn id="48" dur="770" decel="100000"/>
                                        <p:tgtEl>
                                          <p:spTgt spid="28"/>
                                        </p:tgtEl>
                                      </p:cBhvr>
                                    </p:animEffect>
                                    <p:animScale>
                                      <p:cBhvr>
                                        <p:cTn id="49" dur="770" decel="100000"/>
                                        <p:tgtEl>
                                          <p:spTgt spid="28"/>
                                        </p:tgtEl>
                                      </p:cBhvr>
                                      <p:from x="10000" y="10000"/>
                                      <p:to x="200000" y="450000"/>
                                    </p:animScale>
                                    <p:animScale>
                                      <p:cBhvr>
                                        <p:cTn id="50" dur="1230" accel="100000" fill="hold">
                                          <p:stCondLst>
                                            <p:cond delay="770"/>
                                          </p:stCondLst>
                                        </p:cTn>
                                        <p:tgtEl>
                                          <p:spTgt spid="28"/>
                                        </p:tgtEl>
                                      </p:cBhvr>
                                      <p:from x="200000" y="450000"/>
                                      <p:to x="100000" y="100000"/>
                                    </p:animScale>
                                    <p:set>
                                      <p:cBhvr>
                                        <p:cTn id="51" dur="770" fill="hold"/>
                                        <p:tgtEl>
                                          <p:spTgt spid="28"/>
                                        </p:tgtEl>
                                        <p:attrNameLst>
                                          <p:attrName>ppt_x</p:attrName>
                                        </p:attrNameLst>
                                      </p:cBhvr>
                                      <p:to>
                                        <p:strVal val="(0.5)"/>
                                      </p:to>
                                    </p:set>
                                    <p:anim from="(0.5)" to="(#ppt_x)" calcmode="lin" valueType="num">
                                      <p:cBhvr>
                                        <p:cTn id="52" dur="1230" accel="100000" fill="hold">
                                          <p:stCondLst>
                                            <p:cond delay="770"/>
                                          </p:stCondLst>
                                        </p:cTn>
                                        <p:tgtEl>
                                          <p:spTgt spid="28"/>
                                        </p:tgtEl>
                                        <p:attrNameLst>
                                          <p:attrName>ppt_x</p:attrName>
                                        </p:attrNameLst>
                                      </p:cBhvr>
                                    </p:anim>
                                    <p:set>
                                      <p:cBhvr>
                                        <p:cTn id="53" dur="770" fill="hold"/>
                                        <p:tgtEl>
                                          <p:spTgt spid="28"/>
                                        </p:tgtEl>
                                        <p:attrNameLst>
                                          <p:attrName>ppt_y</p:attrName>
                                        </p:attrNameLst>
                                      </p:cBhvr>
                                      <p:to>
                                        <p:strVal val="(#ppt_y+0.4)"/>
                                      </p:to>
                                    </p:set>
                                    <p:anim from="(#ppt_y+0.4)" to="(#ppt_y)" calcmode="lin" valueType="num">
                                      <p:cBhvr>
                                        <p:cTn id="54" dur="1230" accel="100000" fill="hold">
                                          <p:stCondLst>
                                            <p:cond delay="770"/>
                                          </p:stCondLst>
                                        </p:cTn>
                                        <p:tgtEl>
                                          <p:spTgt spid="28"/>
                                        </p:tgtEl>
                                        <p:attrNameLst>
                                          <p:attrName>ppt_y</p:attrName>
                                        </p:attrNameLst>
                                      </p:cBhvr>
                                    </p:anim>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wipe(up)">
                                      <p:cBhvr>
                                        <p:cTn id="59" dur="500"/>
                                        <p:tgtEl>
                                          <p:spTgt spid="22"/>
                                        </p:tgtEl>
                                      </p:cBhvr>
                                    </p:animEffect>
                                  </p:childTnLst>
                                </p:cTn>
                              </p:par>
                            </p:childTnLst>
                          </p:cTn>
                        </p:par>
                      </p:childTnLst>
                    </p:cTn>
                  </p:par>
                  <p:par>
                    <p:cTn id="60" fill="hold">
                      <p:stCondLst>
                        <p:cond delay="indefinite"/>
                      </p:stCondLst>
                      <p:childTnLst>
                        <p:par>
                          <p:cTn id="61" fill="hold">
                            <p:stCondLst>
                              <p:cond delay="0"/>
                            </p:stCondLst>
                            <p:childTnLst>
                              <p:par>
                                <p:cTn id="62" presetID="49" presetClass="entr" presetSubtype="0" decel="100000" fill="hold" grpId="0" nodeType="click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 calcmode="lin" valueType="num">
                                      <p:cBhvr>
                                        <p:cTn id="66" dur="500" fill="hold"/>
                                        <p:tgtEl>
                                          <p:spTgt spid="24"/>
                                        </p:tgtEl>
                                        <p:attrNameLst>
                                          <p:attrName>style.rotation</p:attrName>
                                        </p:attrNameLst>
                                      </p:cBhvr>
                                      <p:tavLst>
                                        <p:tav tm="0">
                                          <p:val>
                                            <p:fltVal val="360"/>
                                          </p:val>
                                        </p:tav>
                                        <p:tav tm="100000">
                                          <p:val>
                                            <p:fltVal val="0"/>
                                          </p:val>
                                        </p:tav>
                                      </p:tavLst>
                                    </p:anim>
                                    <p:animEffect transition="in" filter="fade">
                                      <p:cBhvr>
                                        <p:cTn id="67" dur="500"/>
                                        <p:tgtEl>
                                          <p:spTgt spid="24"/>
                                        </p:tgtEl>
                                      </p:cBhvr>
                                    </p:animEffect>
                                  </p:childTnLst>
                                </p:cTn>
                              </p:par>
                            </p:childTnLst>
                          </p:cTn>
                        </p:par>
                        <p:par>
                          <p:cTn id="68" fill="hold">
                            <p:stCondLst>
                              <p:cond delay="500"/>
                            </p:stCondLst>
                            <p:childTnLst>
                              <p:par>
                                <p:cTn id="69" presetID="22" presetClass="entr" presetSubtype="1"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animBg="1"/>
      <p:bldP spid="23" grpId="0" animBg="1"/>
      <p:bldP spid="24" grpId="0" animBg="1"/>
      <p:bldP spid="25" grpId="0" animBg="1"/>
      <p:bldP spid="26" grpId="0" animBg="1"/>
      <p:bldP spid="27" grpId="0" animBg="1"/>
      <p:bldP spid="2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0" y="0"/>
            <a:ext cx="9144000" cy="830997"/>
          </a:xfrm>
          <a:prstGeom prst="rect">
            <a:avLst/>
          </a:prstGeom>
          <a:solidFill>
            <a:srgbClr val="FFFF00"/>
          </a:solidFill>
          <a:ln>
            <a:solidFill>
              <a:schemeClr val="bg1"/>
            </a:solidFill>
          </a:ln>
        </p:spPr>
        <p:txBody>
          <a:bodyPr wrap="square" rtlCol="0">
            <a:spAutoFit/>
          </a:bodyPr>
          <a:lstStyle/>
          <a:p>
            <a:pPr algn="ctr"/>
            <a:r>
              <a:rPr lang="en-US" sz="4800" b="1" dirty="0" smtClean="0">
                <a:solidFill>
                  <a:schemeClr val="bg1"/>
                </a:solidFill>
                <a:latin typeface="+mj-lt"/>
              </a:rPr>
              <a:t>GEOLOGIC TIMESCALE</a:t>
            </a:r>
            <a:endParaRPr lang="en-US" sz="4800" b="1" dirty="0">
              <a:solidFill>
                <a:schemeClr val="bg1"/>
              </a:solidFill>
              <a:latin typeface="Calibri" pitchFamily="34" charset="0"/>
            </a:endParaRPr>
          </a:p>
        </p:txBody>
      </p:sp>
      <p:pic>
        <p:nvPicPr>
          <p:cNvPr id="8194" name="Picture 2" descr="C:\Users\Owner\Documents\Academic (BU 080410)\Senior U\Geology\2012- Spring NOVA - Geology 1\Photos\Texas Geologic Timescale.gif"/>
          <p:cNvPicPr>
            <a:picLocks noChangeAspect="1" noChangeArrowheads="1"/>
          </p:cNvPicPr>
          <p:nvPr/>
        </p:nvPicPr>
        <p:blipFill>
          <a:blip r:embed="rId2" cstate="print"/>
          <a:srcRect/>
          <a:stretch>
            <a:fillRect/>
          </a:stretch>
        </p:blipFill>
        <p:spPr bwMode="auto">
          <a:xfrm>
            <a:off x="762000" y="882730"/>
            <a:ext cx="7620000" cy="597527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0" y="0"/>
            <a:ext cx="9144000" cy="830997"/>
          </a:xfrm>
          <a:prstGeom prst="rect">
            <a:avLst/>
          </a:prstGeom>
          <a:solidFill>
            <a:srgbClr val="FFFF00"/>
          </a:solidFill>
          <a:ln>
            <a:solidFill>
              <a:schemeClr val="bg1"/>
            </a:solidFill>
          </a:ln>
        </p:spPr>
        <p:txBody>
          <a:bodyPr wrap="square" rtlCol="0">
            <a:spAutoFit/>
          </a:bodyPr>
          <a:lstStyle/>
          <a:p>
            <a:pPr algn="ctr"/>
            <a:r>
              <a:rPr lang="en-US" sz="4800" b="1" dirty="0" smtClean="0">
                <a:solidFill>
                  <a:schemeClr val="bg1"/>
                </a:solidFill>
                <a:latin typeface="+mj-lt"/>
              </a:rPr>
              <a:t>GEOLOGIC TIMESCALE</a:t>
            </a:r>
            <a:endParaRPr lang="en-US" sz="4800" b="1" dirty="0">
              <a:solidFill>
                <a:schemeClr val="bg1"/>
              </a:solidFill>
              <a:latin typeface="Calibri" pitchFamily="34" charset="0"/>
            </a:endParaRPr>
          </a:p>
        </p:txBody>
      </p:sp>
      <p:pic>
        <p:nvPicPr>
          <p:cNvPr id="2" name="Picture 1" descr="Geologic Time Scale.jpg"/>
          <p:cNvPicPr>
            <a:picLocks noChangeAspect="1"/>
          </p:cNvPicPr>
          <p:nvPr/>
        </p:nvPicPr>
        <p:blipFill>
          <a:blip r:embed="rId2" cstate="print"/>
          <a:stretch>
            <a:fillRect/>
          </a:stretch>
        </p:blipFill>
        <p:spPr>
          <a:xfrm>
            <a:off x="2514600" y="699247"/>
            <a:ext cx="4360397" cy="61587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1"/>
          <p:cNvGrpSpPr/>
          <p:nvPr/>
        </p:nvGrpSpPr>
        <p:grpSpPr>
          <a:xfrm>
            <a:off x="1393584" y="696985"/>
            <a:ext cx="6356831" cy="6161015"/>
            <a:chOff x="0" y="-6521991"/>
            <a:chExt cx="5960533" cy="5776923"/>
          </a:xfrm>
        </p:grpSpPr>
        <p:sp>
          <p:nvSpPr>
            <p:cNvPr id="11" name="Rectangle 10"/>
            <p:cNvSpPr/>
            <p:nvPr/>
          </p:nvSpPr>
          <p:spPr>
            <a:xfrm>
              <a:off x="0" y="-6468534"/>
              <a:ext cx="5960533" cy="572346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49156" name="Picture 4" descr="File:Geologic Clock with events and periods.svg">
              <a:hlinkClick r:id="rId2"/>
            </p:cNvPr>
            <p:cNvPicPr>
              <a:picLocks noChangeAspect="1" noChangeArrowheads="1"/>
            </p:cNvPicPr>
            <p:nvPr/>
          </p:nvPicPr>
          <p:blipFill>
            <a:blip r:embed="rId3" cstate="print"/>
            <a:srcRect/>
            <a:stretch>
              <a:fillRect/>
            </a:stretch>
          </p:blipFill>
          <p:spPr bwMode="auto">
            <a:xfrm>
              <a:off x="0" y="-6521991"/>
              <a:ext cx="5953125" cy="5705475"/>
            </a:xfrm>
            <a:prstGeom prst="rect">
              <a:avLst/>
            </a:prstGeom>
            <a:noFill/>
          </p:spPr>
        </p:pic>
      </p:grpSp>
      <p:sp>
        <p:nvSpPr>
          <p:cNvPr id="14" name="TextBox 13"/>
          <p:cNvSpPr txBox="1"/>
          <p:nvPr/>
        </p:nvSpPr>
        <p:spPr>
          <a:xfrm>
            <a:off x="0" y="0"/>
            <a:ext cx="9144000" cy="830997"/>
          </a:xfrm>
          <a:prstGeom prst="rect">
            <a:avLst/>
          </a:prstGeom>
          <a:solidFill>
            <a:srgbClr val="FFFF00"/>
          </a:solidFill>
          <a:ln>
            <a:solidFill>
              <a:schemeClr val="bg1"/>
            </a:solidFill>
          </a:ln>
        </p:spPr>
        <p:txBody>
          <a:bodyPr wrap="square" rtlCol="0">
            <a:spAutoFit/>
          </a:bodyPr>
          <a:lstStyle/>
          <a:p>
            <a:pPr algn="ctr"/>
            <a:r>
              <a:rPr lang="en-US" sz="4800" b="1" dirty="0" smtClean="0">
                <a:solidFill>
                  <a:schemeClr val="bg1"/>
                </a:solidFill>
                <a:latin typeface="+mj-lt"/>
              </a:rPr>
              <a:t>GEOLOGIC TIMESCALE</a:t>
            </a:r>
            <a:endParaRPr lang="en-US" sz="4800" b="1" dirty="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E:\Personal Interests (BU 080616)\Science\Geology\Geologic Timescales\Geological_Time_Scale.png"/>
          <p:cNvPicPr>
            <a:picLocks noChangeAspect="1" noChangeArrowheads="1"/>
          </p:cNvPicPr>
          <p:nvPr/>
        </p:nvPicPr>
        <p:blipFill>
          <a:blip r:embed="rId2" cstate="print"/>
          <a:srcRect/>
          <a:stretch>
            <a:fillRect/>
          </a:stretch>
        </p:blipFill>
        <p:spPr bwMode="auto">
          <a:xfrm>
            <a:off x="0" y="1673258"/>
            <a:ext cx="9144000" cy="5184742"/>
          </a:xfrm>
          <a:prstGeom prst="rect">
            <a:avLst/>
          </a:prstGeom>
          <a:noFill/>
        </p:spPr>
      </p:pic>
      <p:sp>
        <p:nvSpPr>
          <p:cNvPr id="14" name="TextBox 13"/>
          <p:cNvSpPr txBox="1"/>
          <p:nvPr/>
        </p:nvSpPr>
        <p:spPr>
          <a:xfrm>
            <a:off x="0" y="0"/>
            <a:ext cx="9144000" cy="830997"/>
          </a:xfrm>
          <a:prstGeom prst="rect">
            <a:avLst/>
          </a:prstGeom>
          <a:solidFill>
            <a:srgbClr val="FFFF00"/>
          </a:solidFill>
          <a:ln>
            <a:solidFill>
              <a:schemeClr val="bg1"/>
            </a:solidFill>
          </a:ln>
        </p:spPr>
        <p:txBody>
          <a:bodyPr wrap="square" rtlCol="0">
            <a:spAutoFit/>
          </a:bodyPr>
          <a:lstStyle/>
          <a:p>
            <a:pPr algn="ctr"/>
            <a:r>
              <a:rPr lang="en-US" sz="4800" b="1" dirty="0" smtClean="0">
                <a:solidFill>
                  <a:schemeClr val="bg1"/>
                </a:solidFill>
                <a:latin typeface="+mj-lt"/>
              </a:rPr>
              <a:t>GEOLOGIC TIMESCALE</a:t>
            </a:r>
            <a:endParaRPr lang="en-US" sz="4800" b="1" dirty="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noChangeArrowheads="1"/>
          </p:cNvPicPr>
          <p:nvPr/>
        </p:nvPicPr>
        <p:blipFill>
          <a:blip r:embed="rId2" cstate="print"/>
          <a:srcRect/>
          <a:stretch>
            <a:fillRect/>
          </a:stretch>
        </p:blipFill>
        <p:spPr bwMode="auto">
          <a:xfrm>
            <a:off x="0" y="830008"/>
            <a:ext cx="9144000" cy="6027992"/>
          </a:xfrm>
          <a:prstGeom prst="rect">
            <a:avLst/>
          </a:prstGeom>
          <a:noFill/>
          <a:ln w="9525">
            <a:noFill/>
            <a:miter lim="800000"/>
            <a:headEnd/>
            <a:tailEnd/>
          </a:ln>
        </p:spPr>
      </p:pic>
      <p:sp>
        <p:nvSpPr>
          <p:cNvPr id="14" name="TextBox 13"/>
          <p:cNvSpPr txBox="1"/>
          <p:nvPr/>
        </p:nvSpPr>
        <p:spPr>
          <a:xfrm>
            <a:off x="0" y="0"/>
            <a:ext cx="9144000" cy="830997"/>
          </a:xfrm>
          <a:prstGeom prst="rect">
            <a:avLst/>
          </a:prstGeom>
          <a:solidFill>
            <a:srgbClr val="FFFF00"/>
          </a:solidFill>
          <a:ln>
            <a:solidFill>
              <a:schemeClr val="bg1"/>
            </a:solidFill>
          </a:ln>
        </p:spPr>
        <p:txBody>
          <a:bodyPr wrap="square" rtlCol="0">
            <a:spAutoFit/>
          </a:bodyPr>
          <a:lstStyle/>
          <a:p>
            <a:pPr algn="ctr"/>
            <a:r>
              <a:rPr lang="en-US" sz="4800" b="1" dirty="0" smtClean="0">
                <a:solidFill>
                  <a:schemeClr val="bg1"/>
                </a:solidFill>
                <a:latin typeface="+mj-lt"/>
              </a:rPr>
              <a:t>GEOLOGIC TIMESCALE</a:t>
            </a:r>
            <a:endParaRPr lang="en-US" sz="4800" b="1" dirty="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1126273"/>
            <a:ext cx="9133784" cy="5731727"/>
            <a:chOff x="-2754351" y="1438508"/>
            <a:chExt cx="5508702" cy="3456878"/>
          </a:xfrm>
        </p:grpSpPr>
        <p:sp>
          <p:nvSpPr>
            <p:cNvPr id="5" name="Rectangle 4"/>
            <p:cNvSpPr/>
            <p:nvPr/>
          </p:nvSpPr>
          <p:spPr>
            <a:xfrm>
              <a:off x="-2754351" y="1438508"/>
              <a:ext cx="5508702" cy="345687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4" name="Picture 3" descr="time-line.gif"/>
            <p:cNvPicPr>
              <a:picLocks noChangeAspect="1"/>
            </p:cNvPicPr>
            <p:nvPr/>
          </p:nvPicPr>
          <p:blipFill>
            <a:blip r:embed="rId2" cstate="print"/>
            <a:stretch>
              <a:fillRect/>
            </a:stretch>
          </p:blipFill>
          <p:spPr>
            <a:xfrm>
              <a:off x="-2747963" y="1453258"/>
              <a:ext cx="5495925" cy="3438525"/>
            </a:xfrm>
            <a:prstGeom prst="rect">
              <a:avLst/>
            </a:prstGeom>
          </p:spPr>
        </p:pic>
      </p:grpSp>
      <p:sp>
        <p:nvSpPr>
          <p:cNvPr id="14" name="TextBox 13"/>
          <p:cNvSpPr txBox="1"/>
          <p:nvPr/>
        </p:nvSpPr>
        <p:spPr>
          <a:xfrm>
            <a:off x="0" y="0"/>
            <a:ext cx="9144000" cy="830997"/>
          </a:xfrm>
          <a:prstGeom prst="rect">
            <a:avLst/>
          </a:prstGeom>
          <a:solidFill>
            <a:srgbClr val="FFFF00"/>
          </a:solidFill>
          <a:ln>
            <a:solidFill>
              <a:schemeClr val="bg1"/>
            </a:solidFill>
          </a:ln>
        </p:spPr>
        <p:txBody>
          <a:bodyPr wrap="square" rtlCol="0">
            <a:spAutoFit/>
          </a:bodyPr>
          <a:lstStyle/>
          <a:p>
            <a:pPr algn="ctr"/>
            <a:r>
              <a:rPr lang="en-US" sz="4800" b="1" dirty="0" smtClean="0">
                <a:solidFill>
                  <a:schemeClr val="bg1"/>
                </a:solidFill>
                <a:latin typeface="+mj-lt"/>
              </a:rPr>
              <a:t>GEOLOGIC TIMESCALE</a:t>
            </a:r>
            <a:endParaRPr lang="en-US" sz="4800" b="1" dirty="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38400" y="838200"/>
            <a:ext cx="4225925" cy="708025"/>
          </a:xfrm>
          <a:prstGeom prst="rect">
            <a:avLst/>
          </a:prstGeom>
          <a:noFill/>
        </p:spPr>
        <p:txBody>
          <a:bodyPr wrap="none">
            <a:spAutoFit/>
          </a:bodyPr>
          <a:lstStyle/>
          <a:p>
            <a:pPr fontAlgn="auto">
              <a:spcBef>
                <a:spcPts val="0"/>
              </a:spcBef>
              <a:spcAft>
                <a:spcPts val="0"/>
              </a:spcAft>
              <a:defRPr/>
            </a:pPr>
            <a:r>
              <a:rPr lang="en-US" sz="4000" b="1" spc="-150" dirty="0">
                <a:latin typeface="+mn-lt"/>
                <a:cs typeface="+mn-cs"/>
              </a:rPr>
              <a:t>What’s the linkage??</a:t>
            </a:r>
          </a:p>
        </p:txBody>
      </p:sp>
      <p:sp>
        <p:nvSpPr>
          <p:cNvPr id="4" name="TextBox 3"/>
          <p:cNvSpPr txBox="1"/>
          <p:nvPr/>
        </p:nvSpPr>
        <p:spPr>
          <a:xfrm>
            <a:off x="0" y="3071813"/>
            <a:ext cx="9144000" cy="3786187"/>
          </a:xfrm>
          <a:prstGeom prst="rect">
            <a:avLst/>
          </a:prstGeom>
          <a:noFill/>
        </p:spPr>
        <p:txBody>
          <a:bodyPr>
            <a:spAutoFit/>
          </a:bodyPr>
          <a:lstStyle/>
          <a:p>
            <a:pPr marL="409575" indent="-409575" fontAlgn="auto">
              <a:spcBef>
                <a:spcPts val="0"/>
              </a:spcBef>
              <a:spcAft>
                <a:spcPts val="0"/>
              </a:spcAft>
              <a:buFontTx/>
              <a:buChar char="-"/>
              <a:defRPr/>
            </a:pPr>
            <a:r>
              <a:rPr lang="en-US" sz="4000" b="1" spc="-150" dirty="0">
                <a:latin typeface="+mn-lt"/>
                <a:cs typeface="+mn-cs"/>
              </a:rPr>
              <a:t>Mountain biking/hiking, downhill skiing, breath-taking vistas, </a:t>
            </a:r>
          </a:p>
          <a:p>
            <a:pPr marL="409575" indent="-409575" fontAlgn="auto">
              <a:spcBef>
                <a:spcPts val="0"/>
              </a:spcBef>
              <a:spcAft>
                <a:spcPts val="0"/>
              </a:spcAft>
              <a:buFontTx/>
              <a:buChar char="-"/>
              <a:defRPr/>
            </a:pPr>
            <a:r>
              <a:rPr lang="en-US" sz="4000" b="1" spc="-150" dirty="0">
                <a:latin typeface="+mn-lt"/>
                <a:cs typeface="+mn-cs"/>
              </a:rPr>
              <a:t>Ski resorts, river cruises, tour dams</a:t>
            </a:r>
          </a:p>
          <a:p>
            <a:pPr marL="409575" indent="-409575" fontAlgn="auto">
              <a:spcBef>
                <a:spcPts val="0"/>
              </a:spcBef>
              <a:spcAft>
                <a:spcPts val="0"/>
              </a:spcAft>
              <a:buFontTx/>
              <a:buChar char="-"/>
              <a:defRPr/>
            </a:pPr>
            <a:r>
              <a:rPr lang="en-US" sz="4000" b="1" spc="-150" dirty="0">
                <a:latin typeface="+mn-lt"/>
                <a:cs typeface="+mn-cs"/>
              </a:rPr>
              <a:t>Water skiing on lakes/ponds,</a:t>
            </a:r>
          </a:p>
          <a:p>
            <a:pPr marL="409575" indent="-409575" fontAlgn="auto">
              <a:spcBef>
                <a:spcPts val="0"/>
              </a:spcBef>
              <a:spcAft>
                <a:spcPts val="0"/>
              </a:spcAft>
              <a:buFontTx/>
              <a:buChar char="-"/>
              <a:defRPr/>
            </a:pPr>
            <a:r>
              <a:rPr lang="en-US" sz="4000" b="1" spc="-150" dirty="0">
                <a:latin typeface="+mn-lt"/>
                <a:cs typeface="+mn-cs"/>
              </a:rPr>
              <a:t>Ocean cruises, island hoping,</a:t>
            </a:r>
          </a:p>
          <a:p>
            <a:pPr marL="409575" indent="-409575" fontAlgn="auto">
              <a:spcBef>
                <a:spcPts val="0"/>
              </a:spcBef>
              <a:spcAft>
                <a:spcPts val="0"/>
              </a:spcAft>
              <a:buFontTx/>
              <a:buChar char="-"/>
              <a:defRPr/>
            </a:pPr>
            <a:r>
              <a:rPr lang="en-US" sz="4000" b="1" spc="-150" dirty="0">
                <a:latin typeface="+mn-lt"/>
                <a:cs typeface="+mn-cs"/>
              </a:rPr>
              <a:t>Waterfalls, gorges </a:t>
            </a:r>
          </a:p>
        </p:txBody>
      </p:sp>
      <p:sp>
        <p:nvSpPr>
          <p:cNvPr id="5" name="Rectangle 4"/>
          <p:cNvSpPr/>
          <p:nvPr/>
        </p:nvSpPr>
        <p:spPr>
          <a:xfrm>
            <a:off x="0" y="1524000"/>
            <a:ext cx="9144000" cy="1323975"/>
          </a:xfrm>
          <a:prstGeom prst="rect">
            <a:avLst/>
          </a:prstGeom>
          <a:effectLst/>
        </p:spPr>
        <p:txBody>
          <a:bodyPr>
            <a:spAutoFit/>
          </a:bodyPr>
          <a:lstStyle/>
          <a:p>
            <a:pPr algn="ctr" fontAlgn="auto">
              <a:spcBef>
                <a:spcPts val="0"/>
              </a:spcBef>
              <a:spcAft>
                <a:spcPts val="0"/>
              </a:spcAft>
              <a:defRPr/>
            </a:pPr>
            <a:r>
              <a:rPr lang="en-US" sz="4000" b="1" spc="-150" dirty="0">
                <a:solidFill>
                  <a:srgbClr val="FF0000"/>
                </a:solidFill>
                <a:latin typeface="+mn-lt"/>
                <a:cs typeface="+mn-cs"/>
              </a:rPr>
              <a:t>Proposition: GEOLOGY is the </a:t>
            </a:r>
            <a:r>
              <a:rPr lang="en-US" sz="4000" b="1" u="sng" spc="-150" dirty="0">
                <a:solidFill>
                  <a:srgbClr val="FF0000"/>
                </a:solidFill>
                <a:latin typeface="+mn-lt"/>
                <a:cs typeface="+mn-cs"/>
              </a:rPr>
              <a:t>main</a:t>
            </a:r>
            <a:r>
              <a:rPr lang="en-US" sz="4000" b="1" spc="-150" dirty="0">
                <a:solidFill>
                  <a:srgbClr val="FF0000"/>
                </a:solidFill>
                <a:latin typeface="+mn-lt"/>
                <a:cs typeface="+mn-cs"/>
              </a:rPr>
              <a:t> reason for most travel destinations </a:t>
            </a:r>
          </a:p>
        </p:txBody>
      </p:sp>
      <p:sp>
        <p:nvSpPr>
          <p:cNvPr id="7" name="TextBox 6"/>
          <p:cNvSpPr txBox="1"/>
          <p:nvPr/>
        </p:nvSpPr>
        <p:spPr>
          <a:xfrm>
            <a:off x="3132138" y="3535363"/>
            <a:ext cx="2879725" cy="584775"/>
          </a:xfrm>
          <a:prstGeom prst="rect">
            <a:avLst/>
          </a:prstGeom>
          <a:solidFill>
            <a:schemeClr val="bg2">
              <a:lumMod val="60000"/>
              <a:lumOff val="40000"/>
            </a:schemeClr>
          </a:solidFill>
          <a:effectLst/>
        </p:spPr>
        <p:txBody>
          <a:bodyPr>
            <a:spAutoFit/>
          </a:bodyPr>
          <a:lstStyle/>
          <a:p>
            <a:pPr algn="ctr" fontAlgn="auto">
              <a:spcBef>
                <a:spcPts val="0"/>
              </a:spcBef>
              <a:spcAft>
                <a:spcPts val="0"/>
              </a:spcAft>
              <a:defRPr/>
            </a:pPr>
            <a:r>
              <a:rPr lang="en-US" sz="3200" b="1" dirty="0">
                <a:solidFill>
                  <a:schemeClr val="bg1"/>
                </a:solidFill>
                <a:latin typeface="+mn-lt"/>
                <a:cs typeface="+mn-cs"/>
              </a:rPr>
              <a:t>MOUNTAINS</a:t>
            </a:r>
          </a:p>
        </p:txBody>
      </p:sp>
      <p:sp>
        <p:nvSpPr>
          <p:cNvPr id="8" name="TextBox 7"/>
          <p:cNvSpPr txBox="1"/>
          <p:nvPr/>
        </p:nvSpPr>
        <p:spPr>
          <a:xfrm>
            <a:off x="3132138" y="4324350"/>
            <a:ext cx="2879725" cy="584775"/>
          </a:xfrm>
          <a:prstGeom prst="rect">
            <a:avLst/>
          </a:prstGeom>
          <a:solidFill>
            <a:schemeClr val="bg2">
              <a:lumMod val="60000"/>
              <a:lumOff val="40000"/>
            </a:schemeClr>
          </a:solidFill>
          <a:effectLst/>
        </p:spPr>
        <p:txBody>
          <a:bodyPr>
            <a:spAutoFit/>
          </a:bodyPr>
          <a:lstStyle/>
          <a:p>
            <a:pPr algn="ctr" fontAlgn="auto">
              <a:spcBef>
                <a:spcPts val="0"/>
              </a:spcBef>
              <a:spcAft>
                <a:spcPts val="0"/>
              </a:spcAft>
              <a:defRPr/>
            </a:pPr>
            <a:r>
              <a:rPr lang="en-US" sz="3200" b="1" dirty="0">
                <a:solidFill>
                  <a:schemeClr val="bg1"/>
                </a:solidFill>
                <a:latin typeface="+mn-lt"/>
                <a:cs typeface="+mn-cs"/>
              </a:rPr>
              <a:t>VALLEYS</a:t>
            </a:r>
          </a:p>
        </p:txBody>
      </p:sp>
      <p:sp>
        <p:nvSpPr>
          <p:cNvPr id="9" name="TextBox 8"/>
          <p:cNvSpPr txBox="1"/>
          <p:nvPr/>
        </p:nvSpPr>
        <p:spPr>
          <a:xfrm>
            <a:off x="1890713" y="4968721"/>
            <a:ext cx="5959746" cy="584775"/>
          </a:xfrm>
          <a:prstGeom prst="rect">
            <a:avLst/>
          </a:prstGeom>
          <a:solidFill>
            <a:schemeClr val="bg2">
              <a:lumMod val="60000"/>
              <a:lumOff val="40000"/>
            </a:schemeClr>
          </a:solidFill>
          <a:effectLst/>
        </p:spPr>
        <p:txBody>
          <a:bodyPr wrap="square">
            <a:spAutoFit/>
          </a:bodyPr>
          <a:lstStyle/>
          <a:p>
            <a:pPr algn="ctr" fontAlgn="auto">
              <a:spcBef>
                <a:spcPts val="0"/>
              </a:spcBef>
              <a:spcAft>
                <a:spcPts val="0"/>
              </a:spcAft>
              <a:defRPr/>
            </a:pPr>
            <a:r>
              <a:rPr lang="en-US" sz="3200" b="1" dirty="0">
                <a:solidFill>
                  <a:schemeClr val="bg1"/>
                </a:solidFill>
                <a:latin typeface="+mn-lt"/>
                <a:cs typeface="+mn-cs"/>
              </a:rPr>
              <a:t>GLACIERS, EROSION, </a:t>
            </a:r>
            <a:r>
              <a:rPr lang="en-US" sz="3200" b="1" dirty="0" smtClean="0">
                <a:solidFill>
                  <a:schemeClr val="bg1"/>
                </a:solidFill>
                <a:latin typeface="+mn-lt"/>
                <a:cs typeface="+mn-cs"/>
              </a:rPr>
              <a:t>VALLEYS</a:t>
            </a:r>
            <a:endParaRPr lang="en-US" sz="3200" b="1" dirty="0">
              <a:solidFill>
                <a:schemeClr val="bg1"/>
              </a:solidFill>
              <a:latin typeface="+mn-lt"/>
              <a:cs typeface="+mn-cs"/>
            </a:endParaRPr>
          </a:p>
        </p:txBody>
      </p:sp>
      <p:sp>
        <p:nvSpPr>
          <p:cNvPr id="10" name="TextBox 9"/>
          <p:cNvSpPr txBox="1"/>
          <p:nvPr/>
        </p:nvSpPr>
        <p:spPr>
          <a:xfrm>
            <a:off x="735980" y="5613323"/>
            <a:ext cx="8207298" cy="584775"/>
          </a:xfrm>
          <a:prstGeom prst="rect">
            <a:avLst/>
          </a:prstGeom>
          <a:solidFill>
            <a:schemeClr val="bg2">
              <a:lumMod val="60000"/>
              <a:lumOff val="40000"/>
            </a:schemeClr>
          </a:solidFill>
          <a:effectLst/>
        </p:spPr>
        <p:txBody>
          <a:bodyPr wrap="square">
            <a:spAutoFit/>
          </a:bodyPr>
          <a:lstStyle/>
          <a:p>
            <a:pPr algn="ctr" fontAlgn="auto">
              <a:spcBef>
                <a:spcPts val="0"/>
              </a:spcBef>
              <a:spcAft>
                <a:spcPts val="0"/>
              </a:spcAft>
              <a:defRPr/>
            </a:pPr>
            <a:r>
              <a:rPr lang="en-US" sz="3200" b="1" dirty="0">
                <a:solidFill>
                  <a:schemeClr val="bg1"/>
                </a:solidFill>
                <a:latin typeface="+mn-lt"/>
                <a:cs typeface="+mn-cs"/>
              </a:rPr>
              <a:t>TECTONIC PLATE MOVEMENT, </a:t>
            </a:r>
            <a:r>
              <a:rPr lang="en-US" sz="3200" b="1" dirty="0" smtClean="0">
                <a:solidFill>
                  <a:schemeClr val="bg1"/>
                </a:solidFill>
                <a:latin typeface="+mn-lt"/>
                <a:cs typeface="+mn-cs"/>
              </a:rPr>
              <a:t>VOLCANOS</a:t>
            </a:r>
            <a:endParaRPr lang="en-US" sz="3200" b="1" dirty="0">
              <a:solidFill>
                <a:schemeClr val="bg1"/>
              </a:solidFill>
              <a:latin typeface="+mn-lt"/>
              <a:cs typeface="+mn-cs"/>
            </a:endParaRPr>
          </a:p>
        </p:txBody>
      </p:sp>
      <p:sp>
        <p:nvSpPr>
          <p:cNvPr id="11" name="TextBox 10"/>
          <p:cNvSpPr txBox="1"/>
          <p:nvPr/>
        </p:nvSpPr>
        <p:spPr>
          <a:xfrm>
            <a:off x="2965450" y="6269038"/>
            <a:ext cx="3658374" cy="584775"/>
          </a:xfrm>
          <a:prstGeom prst="rect">
            <a:avLst/>
          </a:prstGeom>
          <a:solidFill>
            <a:schemeClr val="bg2">
              <a:lumMod val="60000"/>
              <a:lumOff val="40000"/>
            </a:schemeClr>
          </a:solidFill>
          <a:effectLst/>
        </p:spPr>
        <p:txBody>
          <a:bodyPr wrap="square">
            <a:spAutoFit/>
          </a:bodyPr>
          <a:lstStyle/>
          <a:p>
            <a:pPr algn="ctr" fontAlgn="auto">
              <a:spcBef>
                <a:spcPts val="0"/>
              </a:spcBef>
              <a:spcAft>
                <a:spcPts val="0"/>
              </a:spcAft>
              <a:defRPr/>
            </a:pPr>
            <a:r>
              <a:rPr lang="en-US" sz="3200" b="1" dirty="0">
                <a:solidFill>
                  <a:schemeClr val="bg1"/>
                </a:solidFill>
                <a:latin typeface="+mn-lt"/>
                <a:cs typeface="+mn-cs"/>
              </a:rPr>
              <a:t>FAULTING, EROSION</a:t>
            </a:r>
          </a:p>
        </p:txBody>
      </p:sp>
      <p:sp>
        <p:nvSpPr>
          <p:cNvPr id="12" name="Slide Number Placeholder 11"/>
          <p:cNvSpPr>
            <a:spLocks noGrp="1"/>
          </p:cNvSpPr>
          <p:nvPr>
            <p:ph type="sldNum" sz="quarter" idx="10"/>
          </p:nvPr>
        </p:nvSpPr>
        <p:spPr/>
        <p:txBody>
          <a:bodyPr/>
          <a:lstStyle/>
          <a:p>
            <a:pPr>
              <a:defRPr/>
            </a:pPr>
            <a:fld id="{8B7410E5-73B9-4040-9CFB-A42EB595C761}" type="slidenum">
              <a:rPr lang="en-US"/>
              <a:pPr>
                <a:defRPr/>
              </a:pPr>
              <a:t>3</a:t>
            </a:fld>
            <a:endParaRPr lang="en-US" dirty="0"/>
          </a:p>
        </p:txBody>
      </p:sp>
      <p:sp>
        <p:nvSpPr>
          <p:cNvPr id="13" name="TextBox 12"/>
          <p:cNvSpPr txBox="1"/>
          <p:nvPr/>
        </p:nvSpPr>
        <p:spPr>
          <a:xfrm>
            <a:off x="0" y="0"/>
            <a:ext cx="9144000" cy="830263"/>
          </a:xfrm>
          <a:prstGeom prst="rect">
            <a:avLst/>
          </a:prstGeom>
          <a:solidFill>
            <a:srgbClr val="FFFF00"/>
          </a:solidFill>
          <a:ln>
            <a:solidFill>
              <a:schemeClr val="bg1"/>
            </a:solidFill>
          </a:ln>
        </p:spPr>
        <p:txBody>
          <a:bodyPr>
            <a:spAutoFit/>
          </a:bodyPr>
          <a:lstStyle/>
          <a:p>
            <a:pPr algn="ctr"/>
            <a:r>
              <a:rPr lang="en-US" sz="4800" b="1" dirty="0" smtClean="0">
                <a:solidFill>
                  <a:schemeClr val="bg1"/>
                </a:solidFill>
              </a:rPr>
              <a:t>GEOLOGY &amp; TRAVEL</a:t>
            </a:r>
            <a:endParaRPr lang="en-US" sz="4800" b="1" dirty="0">
              <a:solidFill>
                <a:schemeClr val="bg1"/>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1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wipe(left)">
                                      <p:cBhvr>
                                        <p:cTn id="25" dur="1000"/>
                                        <p:tgtEl>
                                          <p:spTgt spid="4">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grpId="1" nodeType="clickEffect">
                                  <p:stCondLst>
                                    <p:cond delay="0"/>
                                  </p:stCondLst>
                                  <p:childTnLst>
                                    <p:set>
                                      <p:cBhvr>
                                        <p:cTn id="33" dur="1" fill="hold">
                                          <p:stCondLst>
                                            <p:cond delay="0"/>
                                          </p:stCondLst>
                                        </p:cTn>
                                        <p:tgtEl>
                                          <p:spTgt spid="8"/>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4">
                                            <p:txEl>
                                              <p:pRg st="2" end="2"/>
                                            </p:txEl>
                                          </p:spTgt>
                                        </p:tgtEl>
                                        <p:attrNameLst>
                                          <p:attrName>style.visibility</p:attrName>
                                        </p:attrNameLst>
                                      </p:cBhvr>
                                      <p:to>
                                        <p:strVal val="visible"/>
                                      </p:to>
                                    </p:set>
                                    <p:animEffect transition="in" filter="wipe(left)">
                                      <p:cBhvr>
                                        <p:cTn id="38" dur="1000"/>
                                        <p:tgtEl>
                                          <p:spTgt spid="4">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9"/>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4">
                                            <p:txEl>
                                              <p:pRg st="3" end="3"/>
                                            </p:txEl>
                                          </p:spTgt>
                                        </p:tgtEl>
                                        <p:attrNameLst>
                                          <p:attrName>style.visibility</p:attrName>
                                        </p:attrNameLst>
                                      </p:cBhvr>
                                      <p:to>
                                        <p:strVal val="visible"/>
                                      </p:to>
                                    </p:set>
                                    <p:animEffect transition="in" filter="wipe(left)">
                                      <p:cBhvr>
                                        <p:cTn id="51" dur="1000"/>
                                        <p:tgtEl>
                                          <p:spTgt spid="4">
                                            <p:txEl>
                                              <p:pRg st="3" end="3"/>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xit" presetSubtype="0" fill="hold" grpId="1" nodeType="clickEffect">
                                  <p:stCondLst>
                                    <p:cond delay="0"/>
                                  </p:stCondLst>
                                  <p:childTnLst>
                                    <p:set>
                                      <p:cBhvr>
                                        <p:cTn id="59" dur="1" fill="hold">
                                          <p:stCondLst>
                                            <p:cond delay="0"/>
                                          </p:stCondLst>
                                        </p:cTn>
                                        <p:tgtEl>
                                          <p:spTgt spid="10"/>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4">
                                            <p:txEl>
                                              <p:pRg st="4" end="4"/>
                                            </p:txEl>
                                          </p:spTgt>
                                        </p:tgtEl>
                                        <p:attrNameLst>
                                          <p:attrName>style.visibility</p:attrName>
                                        </p:attrNameLst>
                                      </p:cBhvr>
                                      <p:to>
                                        <p:strVal val="visible"/>
                                      </p:to>
                                    </p:set>
                                    <p:animEffect transition="in" filter="wipe(left)">
                                      <p:cBhvr>
                                        <p:cTn id="64" dur="1000"/>
                                        <p:tgtEl>
                                          <p:spTgt spid="4">
                                            <p:txEl>
                                              <p:pRg st="4" end="4"/>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1"/>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grpId="1" nodeType="clickEffect">
                                  <p:stCondLst>
                                    <p:cond delay="0"/>
                                  </p:stCondLst>
                                  <p:childTnLst>
                                    <p:set>
                                      <p:cBhvr>
                                        <p:cTn id="72"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7" grpId="1" animBg="1"/>
      <p:bldP spid="8" grpId="0" animBg="1"/>
      <p:bldP spid="8" grpId="1" animBg="1"/>
      <p:bldP spid="9" grpId="0" animBg="1"/>
      <p:bldP spid="9" grpId="1" animBg="1"/>
      <p:bldP spid="10" grpId="0" animBg="1"/>
      <p:bldP spid="10" grpId="1" animBg="1"/>
      <p:bldP spid="11" grpId="0" animBg="1"/>
      <p:bldP spid="11"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eologic scale.bmp"/>
          <p:cNvPicPr>
            <a:picLocks noChangeAspect="1"/>
          </p:cNvPicPr>
          <p:nvPr/>
        </p:nvPicPr>
        <p:blipFill>
          <a:blip r:embed="rId2" cstate="print"/>
          <a:srcRect l="2226" t="2532"/>
          <a:stretch>
            <a:fillRect/>
          </a:stretch>
        </p:blipFill>
        <p:spPr>
          <a:xfrm>
            <a:off x="2209800" y="0"/>
            <a:ext cx="5181600" cy="6879576"/>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2358" y="982639"/>
            <a:ext cx="8939284" cy="646331"/>
          </a:xfrm>
          <a:prstGeom prst="rect">
            <a:avLst/>
          </a:prstGeom>
          <a:noFill/>
          <a:effectLst>
            <a:outerShdw blurRad="279400" dist="38100" dir="2700000" algn="tl" rotWithShape="0">
              <a:schemeClr val="tx1"/>
            </a:outerShdw>
          </a:effectLst>
        </p:spPr>
        <p:txBody>
          <a:bodyPr wrap="square" rtlCol="0">
            <a:spAutoFit/>
          </a:bodyPr>
          <a:lstStyle/>
          <a:p>
            <a:pPr marL="225425" indent="-225425" algn="ctr">
              <a:spcAft>
                <a:spcPts val="1200"/>
              </a:spcAft>
            </a:pPr>
            <a:r>
              <a:rPr lang="en-US" sz="3600" b="1" dirty="0" smtClean="0">
                <a:solidFill>
                  <a:srgbClr val="FF0000"/>
                </a:solidFill>
                <a:effectLst>
                  <a:outerShdw blurRad="38100" dist="38100" dir="2700000" algn="tl">
                    <a:srgbClr val="000000">
                      <a:alpha val="43137"/>
                    </a:srgbClr>
                  </a:outerShdw>
                </a:effectLst>
              </a:rPr>
              <a:t>WHAT HAVE WE TALKED ABOUT?</a:t>
            </a:r>
          </a:p>
        </p:txBody>
      </p:sp>
      <p:sp>
        <p:nvSpPr>
          <p:cNvPr id="3" name="TextBox 2"/>
          <p:cNvSpPr txBox="1"/>
          <p:nvPr/>
        </p:nvSpPr>
        <p:spPr>
          <a:xfrm>
            <a:off x="0" y="0"/>
            <a:ext cx="9144000" cy="830997"/>
          </a:xfrm>
          <a:prstGeom prst="rect">
            <a:avLst/>
          </a:prstGeom>
          <a:solidFill>
            <a:srgbClr val="FFFF00"/>
          </a:solidFill>
          <a:ln>
            <a:solidFill>
              <a:schemeClr val="bg1"/>
            </a:solidFill>
          </a:ln>
        </p:spPr>
        <p:txBody>
          <a:bodyPr wrap="square" rtlCol="0">
            <a:spAutoFit/>
          </a:bodyPr>
          <a:lstStyle/>
          <a:p>
            <a:pPr algn="ctr"/>
            <a:r>
              <a:rPr lang="en-US" sz="4800" b="1" dirty="0" smtClean="0">
                <a:solidFill>
                  <a:schemeClr val="bg1"/>
                </a:solidFill>
                <a:latin typeface="+mj-lt"/>
              </a:rPr>
              <a:t>GEOLOGY OVERVIEW – Part 1</a:t>
            </a:r>
            <a:endParaRPr lang="en-US" sz="4800" b="1" dirty="0">
              <a:solidFill>
                <a:schemeClr val="bg1"/>
              </a:solidFill>
              <a:latin typeface="Calibri" pitchFamily="34" charset="0"/>
            </a:endParaRPr>
          </a:p>
        </p:txBody>
      </p:sp>
      <p:sp>
        <p:nvSpPr>
          <p:cNvPr id="4" name="TextBox 3"/>
          <p:cNvSpPr txBox="1"/>
          <p:nvPr/>
        </p:nvSpPr>
        <p:spPr>
          <a:xfrm>
            <a:off x="0" y="1663821"/>
            <a:ext cx="9144000" cy="5170646"/>
          </a:xfrm>
          <a:prstGeom prst="rect">
            <a:avLst/>
          </a:prstGeom>
          <a:noFill/>
        </p:spPr>
        <p:txBody>
          <a:bodyPr wrap="square" rtlCol="0">
            <a:spAutoFit/>
          </a:bodyPr>
          <a:lstStyle/>
          <a:p>
            <a:pPr marL="225425" indent="-225425">
              <a:spcAft>
                <a:spcPts val="1200"/>
              </a:spcAft>
              <a:buFont typeface="Arial" pitchFamily="34" charset="0"/>
              <a:buChar char="•"/>
            </a:pPr>
            <a:r>
              <a:rPr lang="en-US" sz="2800" b="1" dirty="0" smtClean="0">
                <a:effectLst>
                  <a:outerShdw blurRad="38100" dist="38100" dir="2700000" algn="tl">
                    <a:srgbClr val="000000">
                      <a:alpha val="43137"/>
                    </a:srgbClr>
                  </a:outerShdw>
                </a:effectLst>
              </a:rPr>
              <a:t>Quick overview of earth’s geological makeup</a:t>
            </a:r>
          </a:p>
          <a:p>
            <a:pPr marL="225425" indent="-225425">
              <a:spcAft>
                <a:spcPts val="1200"/>
              </a:spcAft>
              <a:buFont typeface="Arial" pitchFamily="34" charset="0"/>
              <a:buChar char="•"/>
            </a:pPr>
            <a:r>
              <a:rPr lang="en-US" sz="2800" b="1" dirty="0" smtClean="0">
                <a:effectLst>
                  <a:outerShdw blurRad="38100" dist="38100" dir="2700000" algn="tl">
                    <a:srgbClr val="000000">
                      <a:alpha val="43137"/>
                    </a:srgbClr>
                  </a:outerShdw>
                </a:effectLst>
              </a:rPr>
              <a:t>Earth is approximately _____ miles in diameter; and approx what temp in the core ______deg F</a:t>
            </a:r>
          </a:p>
          <a:p>
            <a:pPr marL="225425" indent="-225425">
              <a:spcAft>
                <a:spcPts val="1200"/>
              </a:spcAft>
              <a:buFont typeface="Arial" pitchFamily="34" charset="0"/>
              <a:buChar char="•"/>
            </a:pPr>
            <a:r>
              <a:rPr lang="en-US" sz="2800" b="1" dirty="0" smtClean="0">
                <a:effectLst>
                  <a:outerShdw blurRad="38100" dist="38100" dir="2700000" algn="tl">
                    <a:srgbClr val="000000">
                      <a:alpha val="43137"/>
                    </a:srgbClr>
                  </a:outerShdw>
                </a:effectLst>
              </a:rPr>
              <a:t>There are ___ types of CRUST: the __________ &amp; ________</a:t>
            </a:r>
          </a:p>
          <a:p>
            <a:pPr marL="225425" indent="-225425">
              <a:spcAft>
                <a:spcPts val="1200"/>
              </a:spcAft>
              <a:buFont typeface="Arial" pitchFamily="34" charset="0"/>
              <a:buChar char="•"/>
            </a:pPr>
            <a:r>
              <a:rPr lang="en-US" sz="2800" b="1" dirty="0" smtClean="0">
                <a:effectLst>
                  <a:outerShdw blurRad="38100" dist="38100" dir="2700000" algn="tl">
                    <a:srgbClr val="000000">
                      <a:alpha val="43137"/>
                    </a:srgbClr>
                  </a:outerShdw>
                </a:effectLst>
              </a:rPr>
              <a:t>The Crust is made up of ___ main plates; the largest is the _______ plate (this plate makes up the “Ring of Fire”)</a:t>
            </a:r>
          </a:p>
          <a:p>
            <a:pPr marL="225425" indent="-225425">
              <a:spcAft>
                <a:spcPts val="1200"/>
              </a:spcAft>
              <a:buFont typeface="Arial" pitchFamily="34" charset="0"/>
              <a:buChar char="•"/>
            </a:pPr>
            <a:r>
              <a:rPr lang="en-US" sz="2800" b="1" dirty="0" smtClean="0">
                <a:effectLst>
                  <a:outerShdw blurRad="38100" dist="38100" dir="2700000" algn="tl">
                    <a:srgbClr val="000000">
                      <a:alpha val="43137"/>
                    </a:srgbClr>
                  </a:outerShdw>
                </a:effectLst>
              </a:rPr>
              <a:t>____Types of plate boundaries: __________,  __________, 					        and </a:t>
            </a:r>
          </a:p>
          <a:p>
            <a:pPr marL="225425" indent="-225425">
              <a:spcAft>
                <a:spcPts val="1200"/>
              </a:spcAft>
              <a:buFont typeface="Arial" pitchFamily="34" charset="0"/>
              <a:buChar char="•"/>
            </a:pPr>
            <a:r>
              <a:rPr lang="en-US" sz="2800" b="1" dirty="0" smtClean="0">
                <a:effectLst>
                  <a:outerShdw blurRad="38100" dist="38100" dir="2700000" algn="tl">
                    <a:srgbClr val="000000">
                      <a:alpha val="43137"/>
                    </a:srgbClr>
                  </a:outerShdw>
                </a:effectLst>
              </a:rPr>
              <a:t>Due to Plate Tectonics, North America was ______ miles below the equator ______ </a:t>
            </a:r>
            <a:r>
              <a:rPr lang="en-US" sz="2800" b="1" dirty="0" err="1" smtClean="0">
                <a:effectLst>
                  <a:outerShdw blurRad="38100" dist="38100" dir="2700000" algn="tl">
                    <a:srgbClr val="000000">
                      <a:alpha val="43137"/>
                    </a:srgbClr>
                  </a:outerShdw>
                </a:effectLst>
              </a:rPr>
              <a:t>mya</a:t>
            </a:r>
            <a:endParaRPr lang="en-US" sz="2800" b="1" dirty="0" smtClean="0">
              <a:effectLst>
                <a:outerShdw blurRad="38100" dist="38100" dir="2700000" algn="tl">
                  <a:srgbClr val="000000">
                    <a:alpha val="43137"/>
                  </a:srgbClr>
                </a:outerShdw>
              </a:effectLst>
            </a:endParaRPr>
          </a:p>
        </p:txBody>
      </p:sp>
      <p:sp>
        <p:nvSpPr>
          <p:cNvPr id="10" name="TextBox 9"/>
          <p:cNvSpPr txBox="1"/>
          <p:nvPr/>
        </p:nvSpPr>
        <p:spPr>
          <a:xfrm>
            <a:off x="3684106" y="2193359"/>
            <a:ext cx="901146" cy="461665"/>
          </a:xfrm>
          <a:prstGeom prst="rect">
            <a:avLst/>
          </a:prstGeom>
          <a:solidFill>
            <a:schemeClr val="tx1"/>
          </a:solidFill>
        </p:spPr>
        <p:txBody>
          <a:bodyPr wrap="square" rtlCol="0">
            <a:spAutoFit/>
          </a:bodyPr>
          <a:lstStyle/>
          <a:p>
            <a:pPr marL="225425" indent="-225425"/>
            <a:r>
              <a:rPr lang="en-US" sz="2400" b="1" dirty="0" smtClean="0">
                <a:solidFill>
                  <a:schemeClr val="bg1"/>
                </a:solidFill>
              </a:rPr>
              <a:t>8,000</a:t>
            </a:r>
          </a:p>
        </p:txBody>
      </p:sp>
      <p:sp>
        <p:nvSpPr>
          <p:cNvPr id="12" name="Slide Number Placeholder 3"/>
          <p:cNvSpPr>
            <a:spLocks noGrp="1"/>
          </p:cNvSpPr>
          <p:nvPr>
            <p:ph type="sldNum" sz="quarter" idx="12"/>
          </p:nvPr>
        </p:nvSpPr>
        <p:spPr>
          <a:xfrm>
            <a:off x="8610600" y="6492875"/>
            <a:ext cx="533400" cy="365125"/>
          </a:xfrm>
        </p:spPr>
        <p:txBody>
          <a:bodyPr/>
          <a:lstStyle>
            <a:lvl1pPr algn="l">
              <a:defRPr/>
            </a:lvl1pPr>
          </a:lstStyle>
          <a:p>
            <a:fld id="{58F2CF71-A446-4A1D-92BE-71F907FCBDA0}" type="slidenum">
              <a:rPr lang="en-US" sz="1200" b="1" smtClean="0">
                <a:solidFill>
                  <a:schemeClr val="tx1"/>
                </a:solidFill>
                <a:latin typeface="Calibri" pitchFamily="34" charset="0"/>
              </a:rPr>
              <a:pPr/>
              <a:t>31</a:t>
            </a:fld>
            <a:endParaRPr lang="en-US" sz="1200" b="1" dirty="0">
              <a:solidFill>
                <a:schemeClr val="tx1"/>
              </a:solidFill>
              <a:latin typeface="Calibri" pitchFamily="34" charset="0"/>
            </a:endParaRPr>
          </a:p>
        </p:txBody>
      </p:sp>
      <p:sp>
        <p:nvSpPr>
          <p:cNvPr id="18" name="TextBox 17"/>
          <p:cNvSpPr txBox="1"/>
          <p:nvPr/>
        </p:nvSpPr>
        <p:spPr>
          <a:xfrm>
            <a:off x="4853066" y="2649264"/>
            <a:ext cx="898378" cy="461665"/>
          </a:xfrm>
          <a:prstGeom prst="rect">
            <a:avLst/>
          </a:prstGeom>
          <a:solidFill>
            <a:schemeClr val="tx1"/>
          </a:solidFill>
        </p:spPr>
        <p:txBody>
          <a:bodyPr wrap="square" rtlCol="0">
            <a:spAutoFit/>
          </a:bodyPr>
          <a:lstStyle/>
          <a:p>
            <a:pPr marL="225425" indent="-225425"/>
            <a:r>
              <a:rPr lang="en-US" sz="2400" b="1" dirty="0" smtClean="0">
                <a:solidFill>
                  <a:schemeClr val="bg1"/>
                </a:solidFill>
              </a:rPr>
              <a:t>9,700</a:t>
            </a:r>
          </a:p>
        </p:txBody>
      </p:sp>
      <p:sp>
        <p:nvSpPr>
          <p:cNvPr id="19" name="TextBox 18"/>
          <p:cNvSpPr txBox="1"/>
          <p:nvPr/>
        </p:nvSpPr>
        <p:spPr>
          <a:xfrm>
            <a:off x="1771937" y="3198167"/>
            <a:ext cx="547194" cy="461665"/>
          </a:xfrm>
          <a:prstGeom prst="rect">
            <a:avLst/>
          </a:prstGeom>
          <a:solidFill>
            <a:schemeClr val="tx1"/>
          </a:solidFill>
        </p:spPr>
        <p:txBody>
          <a:bodyPr wrap="square" rtlCol="0">
            <a:spAutoFit/>
          </a:bodyPr>
          <a:lstStyle/>
          <a:p>
            <a:pPr marL="225425" indent="-225425" algn="ctr"/>
            <a:r>
              <a:rPr lang="en-US" sz="2400" b="1" dirty="0" smtClean="0">
                <a:solidFill>
                  <a:schemeClr val="bg1"/>
                </a:solidFill>
              </a:rPr>
              <a:t>2</a:t>
            </a:r>
          </a:p>
        </p:txBody>
      </p:sp>
      <p:sp>
        <p:nvSpPr>
          <p:cNvPr id="20" name="TextBox 19"/>
          <p:cNvSpPr txBox="1"/>
          <p:nvPr/>
        </p:nvSpPr>
        <p:spPr>
          <a:xfrm>
            <a:off x="5367130" y="3184915"/>
            <a:ext cx="1736035" cy="461665"/>
          </a:xfrm>
          <a:prstGeom prst="rect">
            <a:avLst/>
          </a:prstGeom>
          <a:solidFill>
            <a:schemeClr val="tx1"/>
          </a:solidFill>
        </p:spPr>
        <p:txBody>
          <a:bodyPr wrap="square" rtlCol="0">
            <a:spAutoFit/>
          </a:bodyPr>
          <a:lstStyle/>
          <a:p>
            <a:pPr marL="225425" indent="-225425"/>
            <a:r>
              <a:rPr lang="en-US" sz="2400" b="1" dirty="0" smtClean="0">
                <a:solidFill>
                  <a:schemeClr val="bg1"/>
                </a:solidFill>
              </a:rPr>
              <a:t>Continental</a:t>
            </a:r>
          </a:p>
        </p:txBody>
      </p:sp>
      <p:sp>
        <p:nvSpPr>
          <p:cNvPr id="22" name="TextBox 21"/>
          <p:cNvSpPr txBox="1"/>
          <p:nvPr/>
        </p:nvSpPr>
        <p:spPr>
          <a:xfrm>
            <a:off x="3852363" y="3748307"/>
            <a:ext cx="495643" cy="461665"/>
          </a:xfrm>
          <a:prstGeom prst="rect">
            <a:avLst/>
          </a:prstGeom>
          <a:solidFill>
            <a:schemeClr val="tx1"/>
          </a:solidFill>
        </p:spPr>
        <p:txBody>
          <a:bodyPr wrap="square" rtlCol="0">
            <a:spAutoFit/>
          </a:bodyPr>
          <a:lstStyle/>
          <a:p>
            <a:pPr marL="225425" indent="-225425" algn="ctr"/>
            <a:r>
              <a:rPr lang="en-US" sz="2400" b="1" dirty="0" smtClean="0">
                <a:solidFill>
                  <a:schemeClr val="bg1"/>
                </a:solidFill>
              </a:rPr>
              <a:t>7</a:t>
            </a:r>
          </a:p>
        </p:txBody>
      </p:sp>
      <p:sp>
        <p:nvSpPr>
          <p:cNvPr id="23" name="TextBox 22"/>
          <p:cNvSpPr txBox="1"/>
          <p:nvPr/>
        </p:nvSpPr>
        <p:spPr>
          <a:xfrm>
            <a:off x="5024858" y="4761452"/>
            <a:ext cx="1654237" cy="461665"/>
          </a:xfrm>
          <a:prstGeom prst="rect">
            <a:avLst/>
          </a:prstGeom>
          <a:solidFill>
            <a:schemeClr val="tx1"/>
          </a:solidFill>
        </p:spPr>
        <p:txBody>
          <a:bodyPr wrap="square" rtlCol="0">
            <a:spAutoFit/>
          </a:bodyPr>
          <a:lstStyle/>
          <a:p>
            <a:pPr marL="225425" indent="-225425"/>
            <a:r>
              <a:rPr lang="en-US" sz="2400" b="1" dirty="0" smtClean="0">
                <a:solidFill>
                  <a:schemeClr val="bg1"/>
                </a:solidFill>
              </a:rPr>
              <a:t>Convergent</a:t>
            </a:r>
          </a:p>
        </p:txBody>
      </p:sp>
      <p:sp>
        <p:nvSpPr>
          <p:cNvPr id="24" name="TextBox 23"/>
          <p:cNvSpPr txBox="1"/>
          <p:nvPr/>
        </p:nvSpPr>
        <p:spPr>
          <a:xfrm>
            <a:off x="6056245" y="5301076"/>
            <a:ext cx="1484244" cy="461665"/>
          </a:xfrm>
          <a:prstGeom prst="rect">
            <a:avLst/>
          </a:prstGeom>
          <a:solidFill>
            <a:schemeClr val="tx1"/>
          </a:solidFill>
        </p:spPr>
        <p:txBody>
          <a:bodyPr wrap="square" rtlCol="0">
            <a:spAutoFit/>
          </a:bodyPr>
          <a:lstStyle/>
          <a:p>
            <a:pPr marL="225425" indent="-225425"/>
            <a:r>
              <a:rPr lang="en-US" sz="2400" b="1" dirty="0" smtClean="0">
                <a:solidFill>
                  <a:schemeClr val="bg1"/>
                </a:solidFill>
              </a:rPr>
              <a:t>Transform</a:t>
            </a:r>
          </a:p>
        </p:txBody>
      </p:sp>
      <p:sp>
        <p:nvSpPr>
          <p:cNvPr id="15" name="TextBox 14"/>
          <p:cNvSpPr txBox="1"/>
          <p:nvPr/>
        </p:nvSpPr>
        <p:spPr>
          <a:xfrm>
            <a:off x="7646504" y="3165037"/>
            <a:ext cx="1219200" cy="461665"/>
          </a:xfrm>
          <a:prstGeom prst="rect">
            <a:avLst/>
          </a:prstGeom>
          <a:solidFill>
            <a:schemeClr val="tx1"/>
          </a:solidFill>
        </p:spPr>
        <p:txBody>
          <a:bodyPr wrap="square" rtlCol="0">
            <a:spAutoFit/>
          </a:bodyPr>
          <a:lstStyle/>
          <a:p>
            <a:pPr marL="225425" indent="-225425" algn="ctr"/>
            <a:r>
              <a:rPr lang="en-US" sz="2400" b="1" dirty="0" smtClean="0">
                <a:solidFill>
                  <a:schemeClr val="bg1"/>
                </a:solidFill>
              </a:rPr>
              <a:t>Oceanic</a:t>
            </a:r>
          </a:p>
        </p:txBody>
      </p:sp>
      <p:sp>
        <p:nvSpPr>
          <p:cNvPr id="16" name="TextBox 15"/>
          <p:cNvSpPr txBox="1"/>
          <p:nvPr/>
        </p:nvSpPr>
        <p:spPr>
          <a:xfrm>
            <a:off x="333911" y="4205507"/>
            <a:ext cx="1203341" cy="461665"/>
          </a:xfrm>
          <a:prstGeom prst="rect">
            <a:avLst/>
          </a:prstGeom>
          <a:solidFill>
            <a:schemeClr val="tx1"/>
          </a:solidFill>
        </p:spPr>
        <p:txBody>
          <a:bodyPr wrap="square" rtlCol="0">
            <a:spAutoFit/>
          </a:bodyPr>
          <a:lstStyle/>
          <a:p>
            <a:pPr marL="225425" indent="-225425" algn="ctr"/>
            <a:r>
              <a:rPr lang="en-US" sz="2400" b="1" dirty="0" smtClean="0">
                <a:solidFill>
                  <a:schemeClr val="bg1"/>
                </a:solidFill>
              </a:rPr>
              <a:t>Pacific</a:t>
            </a:r>
          </a:p>
        </p:txBody>
      </p:sp>
      <p:sp>
        <p:nvSpPr>
          <p:cNvPr id="21" name="TextBox 20"/>
          <p:cNvSpPr txBox="1"/>
          <p:nvPr/>
        </p:nvSpPr>
        <p:spPr>
          <a:xfrm>
            <a:off x="387084" y="4768549"/>
            <a:ext cx="547194" cy="461665"/>
          </a:xfrm>
          <a:prstGeom prst="rect">
            <a:avLst/>
          </a:prstGeom>
          <a:solidFill>
            <a:schemeClr val="tx1"/>
          </a:solidFill>
        </p:spPr>
        <p:txBody>
          <a:bodyPr wrap="square" rtlCol="0">
            <a:spAutoFit/>
          </a:bodyPr>
          <a:lstStyle/>
          <a:p>
            <a:pPr marL="225425" indent="-225425" algn="ctr"/>
            <a:r>
              <a:rPr lang="en-US" sz="2400" b="1" dirty="0" smtClean="0">
                <a:solidFill>
                  <a:schemeClr val="bg1"/>
                </a:solidFill>
              </a:rPr>
              <a:t>3</a:t>
            </a:r>
          </a:p>
        </p:txBody>
      </p:sp>
      <p:sp>
        <p:nvSpPr>
          <p:cNvPr id="27" name="TextBox 26"/>
          <p:cNvSpPr txBox="1"/>
          <p:nvPr/>
        </p:nvSpPr>
        <p:spPr>
          <a:xfrm>
            <a:off x="7032564" y="4754826"/>
            <a:ext cx="1654237" cy="461665"/>
          </a:xfrm>
          <a:prstGeom prst="rect">
            <a:avLst/>
          </a:prstGeom>
          <a:solidFill>
            <a:schemeClr val="tx1"/>
          </a:solidFill>
        </p:spPr>
        <p:txBody>
          <a:bodyPr wrap="square" rtlCol="0">
            <a:spAutoFit/>
          </a:bodyPr>
          <a:lstStyle/>
          <a:p>
            <a:pPr marL="225425" indent="-225425" algn="ctr"/>
            <a:r>
              <a:rPr lang="en-US" sz="2400" b="1" dirty="0" smtClean="0">
                <a:solidFill>
                  <a:schemeClr val="bg1"/>
                </a:solidFill>
              </a:rPr>
              <a:t>Divergent</a:t>
            </a:r>
          </a:p>
        </p:txBody>
      </p:sp>
      <p:sp>
        <p:nvSpPr>
          <p:cNvPr id="28" name="TextBox 27"/>
          <p:cNvSpPr txBox="1"/>
          <p:nvPr/>
        </p:nvSpPr>
        <p:spPr>
          <a:xfrm>
            <a:off x="6710800" y="5778887"/>
            <a:ext cx="901146" cy="461665"/>
          </a:xfrm>
          <a:prstGeom prst="rect">
            <a:avLst/>
          </a:prstGeom>
          <a:solidFill>
            <a:schemeClr val="tx1"/>
          </a:solidFill>
        </p:spPr>
        <p:txBody>
          <a:bodyPr wrap="square" rtlCol="0">
            <a:spAutoFit/>
          </a:bodyPr>
          <a:lstStyle/>
          <a:p>
            <a:pPr marL="225425" indent="-225425"/>
            <a:r>
              <a:rPr lang="en-US" sz="2400" b="1" dirty="0" smtClean="0">
                <a:solidFill>
                  <a:schemeClr val="bg1"/>
                </a:solidFill>
              </a:rPr>
              <a:t>2,000</a:t>
            </a:r>
          </a:p>
        </p:txBody>
      </p:sp>
      <p:sp>
        <p:nvSpPr>
          <p:cNvPr id="25" name="TextBox 24"/>
          <p:cNvSpPr txBox="1"/>
          <p:nvPr/>
        </p:nvSpPr>
        <p:spPr>
          <a:xfrm>
            <a:off x="3191533" y="6226708"/>
            <a:ext cx="901146" cy="461665"/>
          </a:xfrm>
          <a:prstGeom prst="rect">
            <a:avLst/>
          </a:prstGeom>
          <a:solidFill>
            <a:schemeClr val="tx1"/>
          </a:solidFill>
        </p:spPr>
        <p:txBody>
          <a:bodyPr wrap="square" rtlCol="0">
            <a:spAutoFit/>
          </a:bodyPr>
          <a:lstStyle/>
          <a:p>
            <a:pPr marL="225425" indent="-225425" algn="ctr"/>
            <a:r>
              <a:rPr lang="en-US" sz="2400" b="1" dirty="0" smtClean="0">
                <a:solidFill>
                  <a:schemeClr val="bg1"/>
                </a:solidFill>
              </a:rPr>
              <a:t>600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10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wipe(left)">
                                      <p:cBhvr>
                                        <p:cTn id="27" dur="10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10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10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left)">
                                      <p:cBhvr>
                                        <p:cTn id="42" dur="10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animEffect transition="in" filter="wipe(left)">
                                      <p:cBhvr>
                                        <p:cTn id="47" dur="1000"/>
                                        <p:tgtEl>
                                          <p:spTgt spid="4">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left)">
                                      <p:cBhvr>
                                        <p:cTn id="52" dur="10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left)">
                                      <p:cBhvr>
                                        <p:cTn id="57" dur="10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4">
                                            <p:txEl>
                                              <p:pRg st="4" end="4"/>
                                            </p:txEl>
                                          </p:spTgt>
                                        </p:tgtEl>
                                        <p:attrNameLst>
                                          <p:attrName>style.visibility</p:attrName>
                                        </p:attrNameLst>
                                      </p:cBhvr>
                                      <p:to>
                                        <p:strVal val="visible"/>
                                      </p:to>
                                    </p:set>
                                    <p:animEffect transition="in" filter="wipe(left)">
                                      <p:cBhvr>
                                        <p:cTn id="62" dur="1000"/>
                                        <p:tgtEl>
                                          <p:spTgt spid="4">
                                            <p:txEl>
                                              <p:pRg st="4" end="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wipe(left)">
                                      <p:cBhvr>
                                        <p:cTn id="72" dur="1000"/>
                                        <p:tgtEl>
                                          <p:spTgt spid="23"/>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1000"/>
                                        <p:tgtEl>
                                          <p:spTgt spid="27"/>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wipe(left)">
                                      <p:cBhvr>
                                        <p:cTn id="82" dur="1000"/>
                                        <p:tgtEl>
                                          <p:spTgt spid="24"/>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4">
                                            <p:txEl>
                                              <p:pRg st="5" end="5"/>
                                            </p:txEl>
                                          </p:spTgt>
                                        </p:tgtEl>
                                        <p:attrNameLst>
                                          <p:attrName>style.visibility</p:attrName>
                                        </p:attrNameLst>
                                      </p:cBhvr>
                                      <p:to>
                                        <p:strVal val="visible"/>
                                      </p:to>
                                    </p:set>
                                    <p:animEffect transition="in" filter="wipe(left)">
                                      <p:cBhvr>
                                        <p:cTn id="87" dur="1000"/>
                                        <p:tgtEl>
                                          <p:spTgt spid="4">
                                            <p:txEl>
                                              <p:pRg st="5" end="5"/>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28"/>
                                        </p:tgtEl>
                                        <p:attrNameLst>
                                          <p:attrName>style.visibility</p:attrName>
                                        </p:attrNameLst>
                                      </p:cBhvr>
                                      <p:to>
                                        <p:strVal val="visible"/>
                                      </p:to>
                                    </p:set>
                                    <p:animEffect transition="in" filter="wipe(left)">
                                      <p:cBhvr>
                                        <p:cTn id="92" dur="1000"/>
                                        <p:tgtEl>
                                          <p:spTgt spid="28"/>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25"/>
                                        </p:tgtEl>
                                        <p:attrNameLst>
                                          <p:attrName>style.visibility</p:attrName>
                                        </p:attrNameLst>
                                      </p:cBhvr>
                                      <p:to>
                                        <p:strVal val="visible"/>
                                      </p:to>
                                    </p:set>
                                    <p:animEffect transition="in" filter="wipe(left)">
                                      <p:cBhvr>
                                        <p:cTn id="97"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8" grpId="0" animBg="1"/>
      <p:bldP spid="19" grpId="0" animBg="1"/>
      <p:bldP spid="20" grpId="0" animBg="1"/>
      <p:bldP spid="22" grpId="0" animBg="1"/>
      <p:bldP spid="23" grpId="0" animBg="1"/>
      <p:bldP spid="24" grpId="0" animBg="1"/>
      <p:bldP spid="15" grpId="0" animBg="1"/>
      <p:bldP spid="16" grpId="0" animBg="1"/>
      <p:bldP spid="21" grpId="0" animBg="1"/>
      <p:bldP spid="27" grpId="0" animBg="1"/>
      <p:bldP spid="28" grpId="0" animBg="1"/>
      <p:bldP spid="2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090067" y="840043"/>
            <a:ext cx="2336798" cy="16999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3" descr="D:\Personal Interests (BU 080616)\Academic (BU 080410)\Senior U\Geology\2011 Fall_Appalacia to\CtGeoMap_big.jpg"/>
          <p:cNvPicPr>
            <a:picLocks noChangeAspect="1" noChangeArrowheads="1"/>
          </p:cNvPicPr>
          <p:nvPr/>
        </p:nvPicPr>
        <p:blipFill>
          <a:blip r:embed="rId2" cstate="print"/>
          <a:stretch>
            <a:fillRect/>
          </a:stretch>
        </p:blipFill>
        <p:spPr bwMode="auto">
          <a:xfrm>
            <a:off x="72570" y="885825"/>
            <a:ext cx="1646238" cy="1646238"/>
          </a:xfrm>
          <a:prstGeom prst="rect">
            <a:avLst/>
          </a:prstGeom>
          <a:noFill/>
          <a:ln w="57150">
            <a:solidFill>
              <a:schemeClr val="tx1"/>
            </a:solidFill>
          </a:ln>
          <a:effectLst>
            <a:outerShdw blurRad="50800" dist="38100" dir="2700000" algn="tl" rotWithShape="0">
              <a:prstClr val="black">
                <a:alpha val="40000"/>
              </a:prstClr>
            </a:outerShdw>
          </a:effectLst>
        </p:spPr>
      </p:pic>
      <p:pic>
        <p:nvPicPr>
          <p:cNvPr id="4" name="Picture 2" descr="D:\My Pictures\2010 Trip to Newfoundland\a_New England\1_Conneticut\100710 Dinosaur State Pk\DSC_0443.JPG"/>
          <p:cNvPicPr>
            <a:picLocks noChangeAspect="1" noChangeArrowheads="1"/>
          </p:cNvPicPr>
          <p:nvPr/>
        </p:nvPicPr>
        <p:blipFill>
          <a:blip r:embed="rId3" cstate="print"/>
          <a:stretch>
            <a:fillRect/>
          </a:stretch>
        </p:blipFill>
        <p:spPr bwMode="auto">
          <a:xfrm>
            <a:off x="2122714" y="899887"/>
            <a:ext cx="2241314" cy="1540903"/>
          </a:xfrm>
          <a:prstGeom prst="rect">
            <a:avLst/>
          </a:prstGeom>
          <a:noFill/>
          <a:ln w="57150">
            <a:solidFill>
              <a:schemeClr val="tx1"/>
            </a:solidFill>
          </a:ln>
          <a:effectLst>
            <a:outerShdw blurRad="50800" dist="38100" dir="2700000" algn="tl" rotWithShape="0">
              <a:prstClr val="black">
                <a:alpha val="40000"/>
              </a:prstClr>
            </a:outerShdw>
          </a:effectLst>
        </p:spPr>
      </p:pic>
      <p:pic>
        <p:nvPicPr>
          <p:cNvPr id="5" name="Picture 6"/>
          <p:cNvPicPr>
            <a:picLocks noChangeAspect="1" noChangeArrowheads="1"/>
          </p:cNvPicPr>
          <p:nvPr/>
        </p:nvPicPr>
        <p:blipFill>
          <a:blip r:embed="rId4" cstate="print"/>
          <a:stretch>
            <a:fillRect/>
          </a:stretch>
        </p:blipFill>
        <p:spPr bwMode="auto">
          <a:xfrm>
            <a:off x="4722574" y="895577"/>
            <a:ext cx="1794568" cy="1601787"/>
          </a:xfrm>
          <a:prstGeom prst="rect">
            <a:avLst/>
          </a:prstGeom>
          <a:ln w="57150">
            <a:solidFill>
              <a:schemeClr val="tx1"/>
            </a:solidFill>
            <a:tailEnd type="arrow"/>
          </a:ln>
          <a:effectLst>
            <a:outerShdw blurRad="50800" dist="38100" dir="2700000" algn="tl" rotWithShape="0">
              <a:prstClr val="black">
                <a:alpha val="40000"/>
              </a:prstClr>
            </a:outerShdw>
          </a:effectLst>
        </p:spPr>
      </p:pic>
      <p:sp>
        <p:nvSpPr>
          <p:cNvPr id="7" name="TextBox 6"/>
          <p:cNvSpPr txBox="1"/>
          <p:nvPr/>
        </p:nvSpPr>
        <p:spPr>
          <a:xfrm>
            <a:off x="0" y="2894013"/>
            <a:ext cx="9144000" cy="2646362"/>
          </a:xfrm>
          <a:prstGeom prst="rect">
            <a:avLst/>
          </a:prstGeom>
          <a:noFill/>
        </p:spPr>
        <p:txBody>
          <a:bodyPr>
            <a:spAutoFit/>
          </a:bodyPr>
          <a:lstStyle/>
          <a:p>
            <a:pPr marL="225425" indent="-225425" algn="ctr" fontAlgn="auto">
              <a:spcBef>
                <a:spcPts val="0"/>
              </a:spcBef>
              <a:spcAft>
                <a:spcPts val="1200"/>
              </a:spcAft>
              <a:defRPr/>
            </a:pPr>
            <a:r>
              <a:rPr lang="en-US" sz="5400" b="1" dirty="0">
                <a:effectLst>
                  <a:outerShdw blurRad="38100" dist="38100" dir="2700000" algn="tl">
                    <a:srgbClr val="000000">
                      <a:alpha val="43137"/>
                    </a:srgbClr>
                  </a:outerShdw>
                </a:effectLst>
                <a:latin typeface="+mn-lt"/>
                <a:cs typeface="+mn-cs"/>
              </a:rPr>
              <a:t>REMEMBER…</a:t>
            </a:r>
          </a:p>
          <a:p>
            <a:pPr marL="225425" indent="-225425" algn="ctr" fontAlgn="auto">
              <a:spcBef>
                <a:spcPts val="0"/>
              </a:spcBef>
              <a:spcAft>
                <a:spcPts val="1200"/>
              </a:spcAft>
              <a:defRPr/>
            </a:pPr>
            <a:endParaRPr lang="en-US" sz="2000" b="1" dirty="0">
              <a:effectLst>
                <a:outerShdw blurRad="38100" dist="38100" dir="2700000" algn="tl">
                  <a:srgbClr val="000000">
                    <a:alpha val="43137"/>
                  </a:srgbClr>
                </a:outerShdw>
              </a:effectLst>
              <a:latin typeface="+mn-lt"/>
              <a:cs typeface="+mn-cs"/>
            </a:endParaRPr>
          </a:p>
          <a:p>
            <a:pPr marL="225425" indent="-225425" algn="ctr" fontAlgn="auto">
              <a:spcBef>
                <a:spcPts val="0"/>
              </a:spcBef>
              <a:spcAft>
                <a:spcPts val="1200"/>
              </a:spcAft>
              <a:defRPr/>
            </a:pPr>
            <a:r>
              <a:rPr lang="en-US" sz="7200" b="1" dirty="0">
                <a:solidFill>
                  <a:srgbClr val="FF0000"/>
                </a:solidFill>
                <a:effectLst>
                  <a:outerShdw blurRad="38100" dist="38100" dir="2700000" algn="tl">
                    <a:srgbClr val="000000">
                      <a:alpha val="43137"/>
                    </a:srgbClr>
                  </a:outerShdw>
                </a:effectLst>
                <a:latin typeface="+mn-lt"/>
                <a:cs typeface="+mn-cs"/>
              </a:rPr>
              <a:t>GEOLOGY ROCKS</a:t>
            </a:r>
          </a:p>
        </p:txBody>
      </p:sp>
      <p:sp>
        <p:nvSpPr>
          <p:cNvPr id="8" name="TextBox 7"/>
          <p:cNvSpPr txBox="1"/>
          <p:nvPr/>
        </p:nvSpPr>
        <p:spPr>
          <a:xfrm>
            <a:off x="0" y="0"/>
            <a:ext cx="9144000" cy="830263"/>
          </a:xfrm>
          <a:prstGeom prst="rect">
            <a:avLst/>
          </a:prstGeom>
          <a:solidFill>
            <a:srgbClr val="FFFF00"/>
          </a:solidFill>
          <a:ln>
            <a:solidFill>
              <a:schemeClr val="bg1"/>
            </a:solidFill>
          </a:ln>
        </p:spPr>
        <p:txBody>
          <a:bodyPr>
            <a:spAutoFit/>
          </a:bodyPr>
          <a:lstStyle/>
          <a:p>
            <a:pPr algn="ctr"/>
            <a:r>
              <a:rPr lang="en-US" sz="4800" b="1" dirty="0" smtClean="0">
                <a:solidFill>
                  <a:schemeClr val="bg1"/>
                </a:solidFill>
              </a:rPr>
              <a:t>GEOLOGY OVERVIEW – Part 1</a:t>
            </a:r>
            <a:endParaRPr lang="en-US" sz="4800" b="1" dirty="0">
              <a:solidFill>
                <a:schemeClr val="bg1"/>
              </a:solidFill>
              <a:latin typeface="Calibri" pitchFamily="34" charset="0"/>
            </a:endParaRPr>
          </a:p>
        </p:txBody>
      </p:sp>
      <p:sp>
        <p:nvSpPr>
          <p:cNvPr id="9" name="TextBox 8"/>
          <p:cNvSpPr txBox="1"/>
          <p:nvPr/>
        </p:nvSpPr>
        <p:spPr>
          <a:xfrm rot="1840627">
            <a:off x="-16971" y="2422767"/>
            <a:ext cx="9144000" cy="2708434"/>
          </a:xfrm>
          <a:prstGeom prst="rect">
            <a:avLst/>
          </a:prstGeom>
          <a:solidFill>
            <a:schemeClr val="tx1"/>
          </a:solidFill>
          <a:ln>
            <a:solidFill>
              <a:schemeClr val="bg1"/>
            </a:solidFill>
          </a:ln>
          <a:effectLst>
            <a:outerShdw blurRad="50800" dist="38100" dir="2700000" algn="tl" rotWithShape="0">
              <a:prstClr val="black">
                <a:alpha val="40000"/>
              </a:prstClr>
            </a:outerShdw>
          </a:effectLst>
        </p:spPr>
        <p:txBody>
          <a:bodyPr>
            <a:spAutoFit/>
          </a:bodyPr>
          <a:lstStyle/>
          <a:p>
            <a:pPr marL="225425" indent="-225425" algn="ctr" fontAlgn="auto">
              <a:spcBef>
                <a:spcPts val="0"/>
              </a:spcBef>
              <a:spcAft>
                <a:spcPts val="1200"/>
              </a:spcAft>
              <a:defRPr/>
            </a:pPr>
            <a:r>
              <a:rPr lang="en-US" sz="8000" b="1" dirty="0" smtClean="0">
                <a:solidFill>
                  <a:schemeClr val="accent4">
                    <a:lumMod val="75000"/>
                  </a:schemeClr>
                </a:solidFill>
                <a:effectLst>
                  <a:outerShdw blurRad="38100" dist="38100" dir="2700000" algn="tl">
                    <a:srgbClr val="000000">
                      <a:alpha val="43137"/>
                    </a:srgbClr>
                  </a:outerShdw>
                </a:effectLst>
                <a:latin typeface="+mn-lt"/>
                <a:cs typeface="+mn-cs"/>
              </a:rPr>
              <a:t>On to </a:t>
            </a:r>
          </a:p>
          <a:p>
            <a:pPr marL="225425" indent="-225425" algn="ctr" fontAlgn="auto">
              <a:spcBef>
                <a:spcPts val="0"/>
              </a:spcBef>
              <a:spcAft>
                <a:spcPts val="1200"/>
              </a:spcAft>
              <a:defRPr/>
            </a:pPr>
            <a:r>
              <a:rPr lang="en-US" sz="8000" b="1" dirty="0" smtClean="0">
                <a:solidFill>
                  <a:schemeClr val="accent4">
                    <a:lumMod val="75000"/>
                  </a:schemeClr>
                </a:solidFill>
                <a:effectLst>
                  <a:outerShdw blurRad="38100" dist="38100" dir="2700000" algn="tl">
                    <a:srgbClr val="000000">
                      <a:alpha val="43137"/>
                    </a:srgbClr>
                  </a:outerShdw>
                </a:effectLst>
                <a:latin typeface="+mn-lt"/>
                <a:cs typeface="+mn-cs"/>
              </a:rPr>
              <a:t>Geology &amp; Travel!</a:t>
            </a:r>
            <a:endParaRPr lang="en-US" sz="8000" b="1" dirty="0">
              <a:solidFill>
                <a:schemeClr val="accent4">
                  <a:lumMod val="75000"/>
                </a:schemeClr>
              </a:solidFill>
              <a:effectLst>
                <a:outerShdw blurRad="38100" dist="38100" dir="2700000" algn="tl">
                  <a:srgbClr val="000000">
                    <a:alpha val="43137"/>
                  </a:srgbClr>
                </a:outerShdw>
              </a:effectLst>
              <a:latin typeface="+mn-lt"/>
              <a:cs typeface="+mn-cs"/>
            </a:endParaRPr>
          </a:p>
        </p:txBody>
      </p:sp>
      <p:pic>
        <p:nvPicPr>
          <p:cNvPr id="10" name="Picture 2" descr="http://eoimages.gsfc.nasa.gov/images/imagerecords/47000/47138/ISS016-E-010312_lrg.jpg"/>
          <p:cNvPicPr>
            <a:picLocks noChangeAspect="1" noChangeArrowheads="1"/>
          </p:cNvPicPr>
          <p:nvPr/>
        </p:nvPicPr>
        <p:blipFill>
          <a:blip r:embed="rId5" cstate="print"/>
          <a:stretch>
            <a:fillRect/>
          </a:stretch>
        </p:blipFill>
        <p:spPr bwMode="auto">
          <a:xfrm>
            <a:off x="6865513" y="903514"/>
            <a:ext cx="2205883" cy="1600200"/>
          </a:xfrm>
          <a:prstGeom prst="rect">
            <a:avLst/>
          </a:prstGeom>
          <a:noFill/>
          <a:ln w="57150">
            <a:solidFill>
              <a:schemeClr val="tx1"/>
            </a:solidFill>
          </a:ln>
          <a:effectLst>
            <a:outerShdw blurRad="50800" dist="38100" dir="2700000" algn="tl" rotWithShape="0">
              <a:prstClr val="black">
                <a:alpha val="40000"/>
              </a:prstClr>
            </a:outerShdw>
          </a:effectLst>
        </p:spPr>
      </p:pic>
      <p:sp>
        <p:nvSpPr>
          <p:cNvPr id="73737" name="Slide Number Placeholder 3"/>
          <p:cNvSpPr>
            <a:spLocks noGrp="1"/>
          </p:cNvSpPr>
          <p:nvPr>
            <p:ph type="sldNum" sz="quarter" idx="10"/>
          </p:nvPr>
        </p:nvSpPr>
        <p:spPr bwMode="auto">
          <a:ln>
            <a:miter lim="800000"/>
            <a:headEnd/>
            <a:tailEnd/>
          </a:ln>
        </p:spPr>
        <p:txBody>
          <a:bodyPr wrap="square" tIns="45720" bIns="45720" numCol="1" anchorCtr="0" compatLnSpc="1">
            <a:prstTxWarp prst="textNoShape">
              <a:avLst/>
            </a:prstTxWarp>
          </a:bodyPr>
          <a:lstStyle/>
          <a:p>
            <a:pPr fontAlgn="base">
              <a:spcBef>
                <a:spcPct val="0"/>
              </a:spcBef>
              <a:spcAft>
                <a:spcPct val="0"/>
              </a:spcAft>
              <a:defRPr/>
            </a:pPr>
            <a:fld id="{02EA278F-869A-4432-845A-FEAB294C9658}" type="slidenum">
              <a:rPr lang="en-US" sz="1200" b="1" smtClean="0">
                <a:solidFill>
                  <a:schemeClr val="tx1"/>
                </a:solidFill>
                <a:latin typeface="Calibri" pitchFamily="34" charset="0"/>
              </a:rPr>
              <a:pPr fontAlgn="base">
                <a:spcBef>
                  <a:spcPct val="0"/>
                </a:spcBef>
                <a:spcAft>
                  <a:spcPct val="0"/>
                </a:spcAft>
                <a:defRPr/>
              </a:pPr>
              <a:t>32</a:t>
            </a:fld>
            <a:endParaRPr lang="en-US" sz="1200" b="1" smtClean="0">
              <a:solidFill>
                <a:schemeClr val="tx1"/>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iterate type="lt">
                                    <p:tmAbs val="0"/>
                                  </p:iterate>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34" presetClass="emph" presetSubtype="0" repeatCount="indefinite" fill="hold" nodeType="withEffect">
                                  <p:stCondLst>
                                    <p:cond delay="0"/>
                                  </p:stCondLst>
                                  <p:iterate type="lt">
                                    <p:tmPct val="10000"/>
                                  </p:iterate>
                                  <p:childTnLst>
                                    <p:animMotion origin="layout" path="M 0.0 0.0 L 0.0 -0.07213" pathEditMode="relative" ptsTypes="">
                                      <p:cBhvr>
                                        <p:cTn id="8" dur="250" accel="50000" decel="50000" autoRev="1" fill="hold">
                                          <p:stCondLst>
                                            <p:cond delay="0"/>
                                          </p:stCondLst>
                                        </p:cTn>
                                        <p:tgtEl>
                                          <p:spTgt spid="7">
                                            <p:txEl>
                                              <p:pRg st="2" end="2"/>
                                            </p:txEl>
                                          </p:spTgt>
                                        </p:tgtEl>
                                        <p:attrNameLst>
                                          <p:attrName>ppt_x</p:attrName>
                                          <p:attrName>ppt_y</p:attrName>
                                        </p:attrNameLst>
                                      </p:cBhvr>
                                    </p:animMotion>
                                    <p:animRot by="1500000">
                                      <p:cBhvr>
                                        <p:cTn id="9" dur="125" fill="hold">
                                          <p:stCondLst>
                                            <p:cond delay="0"/>
                                          </p:stCondLst>
                                        </p:cTn>
                                        <p:tgtEl>
                                          <p:spTgt spid="7">
                                            <p:txEl>
                                              <p:pRg st="2" end="2"/>
                                            </p:txEl>
                                          </p:spTgt>
                                        </p:tgtEl>
                                        <p:attrNameLst>
                                          <p:attrName>r</p:attrName>
                                        </p:attrNameLst>
                                      </p:cBhvr>
                                    </p:animRot>
                                    <p:animRot by="-1500000">
                                      <p:cBhvr>
                                        <p:cTn id="10" dur="125" fill="hold">
                                          <p:stCondLst>
                                            <p:cond delay="125"/>
                                          </p:stCondLst>
                                        </p:cTn>
                                        <p:tgtEl>
                                          <p:spTgt spid="7">
                                            <p:txEl>
                                              <p:pRg st="2" end="2"/>
                                            </p:txEl>
                                          </p:spTgt>
                                        </p:tgtEl>
                                        <p:attrNameLst>
                                          <p:attrName>r</p:attrName>
                                        </p:attrNameLst>
                                      </p:cBhvr>
                                    </p:animRot>
                                    <p:animRot by="-1500000">
                                      <p:cBhvr>
                                        <p:cTn id="11" dur="125" fill="hold">
                                          <p:stCondLst>
                                            <p:cond delay="250"/>
                                          </p:stCondLst>
                                        </p:cTn>
                                        <p:tgtEl>
                                          <p:spTgt spid="7">
                                            <p:txEl>
                                              <p:pRg st="2" end="2"/>
                                            </p:txEl>
                                          </p:spTgt>
                                        </p:tgtEl>
                                        <p:attrNameLst>
                                          <p:attrName>r</p:attrName>
                                        </p:attrNameLst>
                                      </p:cBhvr>
                                    </p:animRot>
                                    <p:animRot by="1500000">
                                      <p:cBhvr>
                                        <p:cTn id="12" dur="125" fill="hold">
                                          <p:stCondLst>
                                            <p:cond delay="375"/>
                                          </p:stCondLst>
                                        </p:cTn>
                                        <p:tgtEl>
                                          <p:spTgt spid="7">
                                            <p:txEl>
                                              <p:pRg st="2" end="2"/>
                                            </p:txEl>
                                          </p:spTgt>
                                        </p:tgtEl>
                                        <p:attrNameLst>
                                          <p:attrName>r</p:attrName>
                                        </p:attrNameLst>
                                      </p:cBhvr>
                                    </p:animRot>
                                  </p:childTnLst>
                                </p:cTn>
                              </p:par>
                            </p:childTnLst>
                          </p:cTn>
                        </p:par>
                      </p:childTnLst>
                    </p:cTn>
                  </p:par>
                  <p:par>
                    <p:cTn id="13" fill="hold">
                      <p:stCondLst>
                        <p:cond delay="indefinite"/>
                      </p:stCondLst>
                      <p:childTnLst>
                        <p:par>
                          <p:cTn id="14" fill="hold">
                            <p:stCondLst>
                              <p:cond delay="0"/>
                            </p:stCondLst>
                            <p:childTnLst>
                              <p:par>
                                <p:cTn id="15" presetID="35"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style.rotation</p:attrName>
                                        </p:attrNameLst>
                                      </p:cBhvr>
                                      <p:tavLst>
                                        <p:tav tm="0">
                                          <p:val>
                                            <p:fltVal val="720"/>
                                          </p:val>
                                        </p:tav>
                                        <p:tav tm="100000">
                                          <p:val>
                                            <p:fltVal val="0"/>
                                          </p:val>
                                        </p:tav>
                                      </p:tavLst>
                                    </p:anim>
                                    <p:anim calcmode="lin" valueType="num">
                                      <p:cBhvr>
                                        <p:cTn id="19" dur="1000" fill="hold"/>
                                        <p:tgtEl>
                                          <p:spTgt spid="9"/>
                                        </p:tgtEl>
                                        <p:attrNameLst>
                                          <p:attrName>ppt_h</p:attrName>
                                        </p:attrNameLst>
                                      </p:cBhvr>
                                      <p:tavLst>
                                        <p:tav tm="0">
                                          <p:val>
                                            <p:fltVal val="0"/>
                                          </p:val>
                                        </p:tav>
                                        <p:tav tm="100000">
                                          <p:val>
                                            <p:strVal val="#ppt_h"/>
                                          </p:val>
                                        </p:tav>
                                      </p:tavLst>
                                    </p:anim>
                                    <p:anim calcmode="lin" valueType="num">
                                      <p:cBhvr>
                                        <p:cTn id="20" dur="1000" fill="hold"/>
                                        <p:tgtEl>
                                          <p:spTgt spid="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7675" y="1009650"/>
            <a:ext cx="8248650" cy="4247317"/>
          </a:xfrm>
          <a:prstGeom prst="rect">
            <a:avLst/>
          </a:prstGeom>
          <a:solidFill>
            <a:schemeClr val="tx1"/>
          </a:solidFill>
        </p:spPr>
        <p:txBody>
          <a:bodyPr wrap="square" rtlCol="0">
            <a:spAutoFit/>
          </a:bodyPr>
          <a:lstStyle/>
          <a:p>
            <a:pPr marL="225425" indent="-225425" algn="ctr"/>
            <a:r>
              <a:rPr lang="en-US" sz="4000" b="1" dirty="0" smtClean="0">
                <a:solidFill>
                  <a:schemeClr val="bg1"/>
                </a:solidFill>
              </a:rPr>
              <a:t>All class materials either is or </a:t>
            </a:r>
          </a:p>
          <a:p>
            <a:pPr marL="225425" indent="-225425" algn="ctr"/>
            <a:r>
              <a:rPr lang="en-US" sz="4000" b="1" dirty="0" smtClean="0">
                <a:solidFill>
                  <a:schemeClr val="bg1"/>
                </a:solidFill>
              </a:rPr>
              <a:t>will be on </a:t>
            </a:r>
          </a:p>
          <a:p>
            <a:pPr marL="225425" indent="-225425" algn="ctr">
              <a:spcAft>
                <a:spcPts val="1200"/>
              </a:spcAft>
            </a:pPr>
            <a:r>
              <a:rPr lang="en-US" sz="4000" b="1" dirty="0" smtClean="0">
                <a:solidFill>
                  <a:schemeClr val="bg1"/>
                </a:solidFill>
              </a:rPr>
              <a:t>1) the University’s website</a:t>
            </a:r>
          </a:p>
          <a:p>
            <a:pPr marL="225425" indent="-225425" algn="ctr">
              <a:spcAft>
                <a:spcPts val="1200"/>
              </a:spcAft>
            </a:pPr>
            <a:r>
              <a:rPr lang="en-US" sz="4000" b="1" dirty="0" smtClean="0">
                <a:solidFill>
                  <a:schemeClr val="bg1"/>
                </a:solidFill>
              </a:rPr>
              <a:t>and on</a:t>
            </a:r>
          </a:p>
          <a:p>
            <a:pPr marL="225425" indent="-225425" algn="ctr">
              <a:spcAft>
                <a:spcPts val="1200"/>
              </a:spcAft>
            </a:pPr>
            <a:r>
              <a:rPr lang="en-US" sz="4000" b="1" dirty="0" smtClean="0">
                <a:solidFill>
                  <a:schemeClr val="bg1"/>
                </a:solidFill>
              </a:rPr>
              <a:t>2) Don’s Website at:</a:t>
            </a:r>
          </a:p>
          <a:p>
            <a:pPr marL="225425" indent="-225425" algn="ctr">
              <a:spcAft>
                <a:spcPts val="1200"/>
              </a:spcAft>
            </a:pPr>
            <a:r>
              <a:rPr lang="en-US" sz="4000" b="1" dirty="0" smtClean="0">
                <a:solidFill>
                  <a:schemeClr val="bg1"/>
                </a:solidFill>
              </a:rPr>
              <a:t>www.donbeaumont.weebly.com</a:t>
            </a:r>
          </a:p>
        </p:txBody>
      </p:sp>
      <p:sp>
        <p:nvSpPr>
          <p:cNvPr id="3" name="TextBox 2"/>
          <p:cNvSpPr txBox="1"/>
          <p:nvPr/>
        </p:nvSpPr>
        <p:spPr>
          <a:xfrm>
            <a:off x="0" y="0"/>
            <a:ext cx="9144000" cy="707886"/>
          </a:xfrm>
          <a:prstGeom prst="rect">
            <a:avLst/>
          </a:prstGeom>
          <a:solidFill>
            <a:srgbClr val="FFFF00"/>
          </a:solidFill>
          <a:ln>
            <a:noFill/>
          </a:ln>
        </p:spPr>
        <p:txBody>
          <a:bodyPr wrap="square" rtlCol="0">
            <a:spAutoFit/>
          </a:bodyPr>
          <a:lstStyle/>
          <a:p>
            <a:pPr algn="ctr"/>
            <a:r>
              <a:rPr lang="en-US" sz="4000" b="1" dirty="0" smtClean="0">
                <a:solidFill>
                  <a:schemeClr val="bg1"/>
                </a:solidFill>
              </a:rPr>
              <a:t>GEOLOGY OVERVIEW – Part 1</a:t>
            </a:r>
            <a:endParaRPr lang="en-US" sz="4000" b="1" dirty="0">
              <a:solidFill>
                <a:schemeClr val="bg1"/>
              </a:solidFill>
              <a:latin typeface="Calibri" pitchFamily="34" charset="0"/>
            </a:endParaRPr>
          </a:p>
        </p:txBody>
      </p:sp>
      <p:sp>
        <p:nvSpPr>
          <p:cNvPr id="4" name="TextBox 3"/>
          <p:cNvSpPr txBox="1"/>
          <p:nvPr/>
        </p:nvSpPr>
        <p:spPr>
          <a:xfrm>
            <a:off x="781050" y="5415168"/>
            <a:ext cx="7562850" cy="1200329"/>
          </a:xfrm>
          <a:prstGeom prst="rect">
            <a:avLst/>
          </a:prstGeom>
          <a:solidFill>
            <a:schemeClr val="tx1"/>
          </a:solidFill>
        </p:spPr>
        <p:txBody>
          <a:bodyPr wrap="square" rtlCol="0">
            <a:spAutoFit/>
          </a:bodyPr>
          <a:lstStyle/>
          <a:p>
            <a:pPr marL="225425" indent="-225425" algn="ctr">
              <a:spcAft>
                <a:spcPts val="1200"/>
              </a:spcAft>
            </a:pPr>
            <a:r>
              <a:rPr lang="en-US" sz="7200" b="1" dirty="0" smtClean="0">
                <a:solidFill>
                  <a:schemeClr val="bg1"/>
                </a:solidFill>
                <a:latin typeface="Calibri" pitchFamily="34" charset="0"/>
              </a:rPr>
              <a:t>ANY QUESTIONS??</a:t>
            </a:r>
          </a:p>
        </p:txBody>
      </p:sp>
      <p:sp>
        <p:nvSpPr>
          <p:cNvPr id="5" name="Slide Number Placeholder 3"/>
          <p:cNvSpPr>
            <a:spLocks noGrp="1"/>
          </p:cNvSpPr>
          <p:nvPr>
            <p:ph type="sldNum" sz="quarter" idx="12"/>
          </p:nvPr>
        </p:nvSpPr>
        <p:spPr>
          <a:xfrm>
            <a:off x="0" y="6492875"/>
            <a:ext cx="533400" cy="365125"/>
          </a:xfrm>
        </p:spPr>
        <p:txBody>
          <a:bodyPr/>
          <a:lstStyle>
            <a:lvl1pPr algn="l">
              <a:defRPr/>
            </a:lvl1pPr>
          </a:lstStyle>
          <a:p>
            <a:fld id="{58F2CF71-A446-4A1D-92BE-71F907FCBDA0}" type="slidenum">
              <a:rPr lang="en-US" sz="1200" b="1" smtClean="0">
                <a:solidFill>
                  <a:schemeClr val="tx1"/>
                </a:solidFill>
                <a:latin typeface="Calibri" pitchFamily="34" charset="0"/>
              </a:rPr>
              <a:pPr/>
              <a:t>33</a:t>
            </a:fld>
            <a:endParaRPr lang="en-US" sz="1200" b="1" dirty="0">
              <a:solidFill>
                <a:schemeClr val="tx1"/>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mph" presetSubtype="2" repeatCount="indefinite" fill="hold" nodeType="withEffect">
                                  <p:stCondLst>
                                    <p:cond delay="0"/>
                                  </p:stCondLst>
                                  <p:childTnLst>
                                    <p:animClr clrSpc="rgb">
                                      <p:cBhvr>
                                        <p:cTn id="8" dur="1000" fill="hold"/>
                                        <p:tgtEl>
                                          <p:spTgt spid="4"/>
                                        </p:tgtEl>
                                        <p:attrNameLst>
                                          <p:attrName>fillcolor</p:attrName>
                                        </p:attrNameLst>
                                      </p:cBhvr>
                                      <p:to>
                                        <a:schemeClr val="accent2"/>
                                      </p:to>
                                    </p:animClr>
                                    <p:set>
                                      <p:cBhvr>
                                        <p:cTn id="9" dur="1000" fill="hold"/>
                                        <p:tgtEl>
                                          <p:spTgt spid="4"/>
                                        </p:tgtEl>
                                        <p:attrNameLst>
                                          <p:attrName>fill.type</p:attrName>
                                        </p:attrNameLst>
                                      </p:cBhvr>
                                      <p:to>
                                        <p:strVal val="solid"/>
                                      </p:to>
                                    </p:set>
                                    <p:set>
                                      <p:cBhvr>
                                        <p:cTn id="10" dur="1000" fill="hold"/>
                                        <p:tgtEl>
                                          <p:spTgt spid="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p:cNvSpPr/>
          <p:nvPr/>
        </p:nvSpPr>
        <p:spPr>
          <a:xfrm>
            <a:off x="478302" y="0"/>
            <a:ext cx="8243667"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2" name="Picture 1" descr="Earthquake_wave_paths.png"/>
          <p:cNvPicPr>
            <a:picLocks noChangeAspect="1"/>
          </p:cNvPicPr>
          <p:nvPr/>
        </p:nvPicPr>
        <p:blipFill>
          <a:blip r:embed="rId2" cstate="print"/>
          <a:stretch>
            <a:fillRect/>
          </a:stretch>
        </p:blipFill>
        <p:spPr>
          <a:xfrm>
            <a:off x="478300" y="0"/>
            <a:ext cx="8257735" cy="6881446"/>
          </a:xfrm>
          <a:prstGeom prst="rect">
            <a:avLst/>
          </a:prstGeom>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2" descr="C:\Users\Claire &amp; Don\Pictures\Earth globe cutaway.jpg"/>
          <p:cNvPicPr>
            <a:picLocks noChangeAspect="1" noChangeArrowheads="1"/>
          </p:cNvPicPr>
          <p:nvPr/>
        </p:nvPicPr>
        <p:blipFill>
          <a:blip r:embed="rId2" cstate="print"/>
          <a:srcRect/>
          <a:stretch>
            <a:fillRect/>
          </a:stretch>
        </p:blipFill>
        <p:spPr bwMode="auto">
          <a:xfrm>
            <a:off x="1042147" y="0"/>
            <a:ext cx="7059706"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rot="10800000">
            <a:off x="44004" y="0"/>
            <a:ext cx="4624252"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cstate="print"/>
          <a:srcRect/>
          <a:stretch>
            <a:fillRect/>
          </a:stretch>
        </p:blipFill>
        <p:spPr bwMode="auto">
          <a:xfrm>
            <a:off x="100013" y="233363"/>
            <a:ext cx="8943975" cy="63912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38400" y="838200"/>
            <a:ext cx="4225925" cy="708025"/>
          </a:xfrm>
          <a:prstGeom prst="rect">
            <a:avLst/>
          </a:prstGeom>
          <a:noFill/>
        </p:spPr>
        <p:txBody>
          <a:bodyPr wrap="none">
            <a:spAutoFit/>
          </a:bodyPr>
          <a:lstStyle/>
          <a:p>
            <a:pPr fontAlgn="auto">
              <a:spcBef>
                <a:spcPts val="0"/>
              </a:spcBef>
              <a:spcAft>
                <a:spcPts val="0"/>
              </a:spcAft>
              <a:defRPr/>
            </a:pPr>
            <a:r>
              <a:rPr lang="en-US" sz="4000" b="1" spc="-150" dirty="0">
                <a:latin typeface="+mn-lt"/>
                <a:cs typeface="+mn-cs"/>
              </a:rPr>
              <a:t>What’s the linkage??</a:t>
            </a:r>
          </a:p>
        </p:txBody>
      </p:sp>
      <p:sp>
        <p:nvSpPr>
          <p:cNvPr id="4" name="TextBox 3"/>
          <p:cNvSpPr txBox="1"/>
          <p:nvPr/>
        </p:nvSpPr>
        <p:spPr>
          <a:xfrm>
            <a:off x="0" y="3071813"/>
            <a:ext cx="9144000" cy="3786187"/>
          </a:xfrm>
          <a:prstGeom prst="rect">
            <a:avLst/>
          </a:prstGeom>
          <a:noFill/>
        </p:spPr>
        <p:txBody>
          <a:bodyPr>
            <a:spAutoFit/>
          </a:bodyPr>
          <a:lstStyle/>
          <a:p>
            <a:pPr marL="409575" indent="-409575" fontAlgn="auto">
              <a:spcBef>
                <a:spcPts val="0"/>
              </a:spcBef>
              <a:spcAft>
                <a:spcPts val="0"/>
              </a:spcAft>
              <a:buFontTx/>
              <a:buChar char="-"/>
              <a:defRPr/>
            </a:pPr>
            <a:r>
              <a:rPr lang="en-US" sz="4000" b="1" spc="-150" dirty="0">
                <a:latin typeface="+mn-lt"/>
                <a:cs typeface="+mn-cs"/>
              </a:rPr>
              <a:t>Local soils…local ecology…local plant/ animal life…</a:t>
            </a:r>
          </a:p>
          <a:p>
            <a:pPr marL="409575" indent="-409575" fontAlgn="auto">
              <a:spcBef>
                <a:spcPts val="0"/>
              </a:spcBef>
              <a:spcAft>
                <a:spcPts val="0"/>
              </a:spcAft>
              <a:buFontTx/>
              <a:buChar char="-"/>
              <a:defRPr/>
            </a:pPr>
            <a:r>
              <a:rPr lang="en-US" sz="4000" b="1" spc="-150" dirty="0">
                <a:latin typeface="+mn-lt"/>
                <a:cs typeface="+mn-cs"/>
              </a:rPr>
              <a:t>different hunting/fishing environments,</a:t>
            </a:r>
          </a:p>
          <a:p>
            <a:pPr marL="409575" indent="-409575" fontAlgn="auto">
              <a:spcBef>
                <a:spcPts val="0"/>
              </a:spcBef>
              <a:spcAft>
                <a:spcPts val="0"/>
              </a:spcAft>
              <a:buFontTx/>
              <a:buChar char="-"/>
              <a:defRPr/>
            </a:pPr>
            <a:r>
              <a:rPr lang="en-US" sz="4000" b="1" spc="-150" dirty="0">
                <a:latin typeface="+mn-lt"/>
                <a:cs typeface="+mn-cs"/>
              </a:rPr>
              <a:t>different type crops &amp; vineyards, </a:t>
            </a:r>
          </a:p>
          <a:p>
            <a:pPr marL="409575" indent="-409575" fontAlgn="auto">
              <a:spcBef>
                <a:spcPts val="0"/>
              </a:spcBef>
              <a:spcAft>
                <a:spcPts val="0"/>
              </a:spcAft>
              <a:buFontTx/>
              <a:buChar char="-"/>
              <a:defRPr/>
            </a:pPr>
            <a:r>
              <a:rPr lang="en-US" sz="4000" b="1" spc="-150" dirty="0">
                <a:latin typeface="+mn-lt"/>
                <a:cs typeface="+mn-cs"/>
              </a:rPr>
              <a:t>different grasses grown…different type herds raised…milk/cheese manuf.</a:t>
            </a:r>
          </a:p>
        </p:txBody>
      </p:sp>
      <p:sp>
        <p:nvSpPr>
          <p:cNvPr id="8" name="Slide Number Placeholder 7"/>
          <p:cNvSpPr>
            <a:spLocks noGrp="1"/>
          </p:cNvSpPr>
          <p:nvPr>
            <p:ph type="sldNum" sz="quarter" idx="10"/>
          </p:nvPr>
        </p:nvSpPr>
        <p:spPr/>
        <p:txBody>
          <a:bodyPr/>
          <a:lstStyle/>
          <a:p>
            <a:pPr>
              <a:defRPr/>
            </a:pPr>
            <a:fld id="{78D3B1A4-B307-4069-B30A-E01EBC3ECC7D}" type="slidenum">
              <a:rPr lang="en-US"/>
              <a:pPr>
                <a:defRPr/>
              </a:pPr>
              <a:t>4</a:t>
            </a:fld>
            <a:endParaRPr lang="en-US" dirty="0"/>
          </a:p>
        </p:txBody>
      </p:sp>
      <p:sp>
        <p:nvSpPr>
          <p:cNvPr id="9" name="TextBox 8"/>
          <p:cNvSpPr txBox="1"/>
          <p:nvPr/>
        </p:nvSpPr>
        <p:spPr>
          <a:xfrm>
            <a:off x="0" y="0"/>
            <a:ext cx="9144000" cy="830263"/>
          </a:xfrm>
          <a:prstGeom prst="rect">
            <a:avLst/>
          </a:prstGeom>
          <a:solidFill>
            <a:srgbClr val="FFFF00"/>
          </a:solidFill>
          <a:ln>
            <a:solidFill>
              <a:schemeClr val="bg1"/>
            </a:solidFill>
          </a:ln>
        </p:spPr>
        <p:txBody>
          <a:bodyPr>
            <a:spAutoFit/>
          </a:bodyPr>
          <a:lstStyle/>
          <a:p>
            <a:pPr algn="ctr"/>
            <a:r>
              <a:rPr lang="en-US" sz="4800" b="1" dirty="0" smtClean="0">
                <a:solidFill>
                  <a:schemeClr val="bg1"/>
                </a:solidFill>
              </a:rPr>
              <a:t>GEOLOGY &amp; TRAVEL</a:t>
            </a:r>
            <a:endParaRPr lang="en-US" sz="4800" b="1" dirty="0">
              <a:solidFill>
                <a:schemeClr val="bg1"/>
              </a:solidFill>
              <a:latin typeface="Calibri" pitchFamily="34" charset="0"/>
            </a:endParaRPr>
          </a:p>
        </p:txBody>
      </p:sp>
      <p:sp>
        <p:nvSpPr>
          <p:cNvPr id="10" name="Rectangle 9"/>
          <p:cNvSpPr/>
          <p:nvPr/>
        </p:nvSpPr>
        <p:spPr>
          <a:xfrm>
            <a:off x="0" y="1524000"/>
            <a:ext cx="9144000" cy="1323975"/>
          </a:xfrm>
          <a:prstGeom prst="rect">
            <a:avLst/>
          </a:prstGeom>
          <a:effectLst/>
        </p:spPr>
        <p:txBody>
          <a:bodyPr>
            <a:spAutoFit/>
          </a:bodyPr>
          <a:lstStyle/>
          <a:p>
            <a:pPr algn="ctr" fontAlgn="auto">
              <a:spcBef>
                <a:spcPts val="0"/>
              </a:spcBef>
              <a:spcAft>
                <a:spcPts val="0"/>
              </a:spcAft>
              <a:defRPr/>
            </a:pPr>
            <a:r>
              <a:rPr lang="en-US" sz="4000" b="1" spc="-150" dirty="0">
                <a:solidFill>
                  <a:srgbClr val="FF0000"/>
                </a:solidFill>
                <a:latin typeface="+mn-lt"/>
                <a:cs typeface="+mn-cs"/>
              </a:rPr>
              <a:t>Proposition: GEOLOGY is the </a:t>
            </a:r>
            <a:r>
              <a:rPr lang="en-US" sz="4000" b="1" u="sng" spc="-150" dirty="0">
                <a:solidFill>
                  <a:srgbClr val="FF0000"/>
                </a:solidFill>
                <a:latin typeface="+mn-lt"/>
                <a:cs typeface="+mn-cs"/>
              </a:rPr>
              <a:t>main</a:t>
            </a:r>
            <a:r>
              <a:rPr lang="en-US" sz="4000" b="1" spc="-150" dirty="0">
                <a:solidFill>
                  <a:srgbClr val="FF0000"/>
                </a:solidFill>
                <a:latin typeface="+mn-lt"/>
                <a:cs typeface="+mn-cs"/>
              </a:rPr>
              <a:t> reason for most travel destinations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E:\Personal Interests (BU 080616)\Science\Geology\Paleontology\Ammonitida.gif"/>
          <p:cNvPicPr>
            <a:picLocks noChangeAspect="1" noChangeArrowheads="1"/>
          </p:cNvPicPr>
          <p:nvPr/>
        </p:nvPicPr>
        <p:blipFill>
          <a:blip r:embed="rId2" cstate="print">
            <a:lum bright="-73000"/>
          </a:blip>
          <a:srcRect/>
          <a:stretch>
            <a:fillRect/>
          </a:stretch>
        </p:blipFill>
        <p:spPr bwMode="auto">
          <a:xfrm rot="16200000">
            <a:off x="1352281" y="-933718"/>
            <a:ext cx="6439437" cy="9144000"/>
          </a:xfrm>
          <a:prstGeom prst="rect">
            <a:avLst/>
          </a:prstGeom>
          <a:noFill/>
        </p:spPr>
      </p:pic>
      <p:sp>
        <p:nvSpPr>
          <p:cNvPr id="6" name="TextBox 5"/>
          <p:cNvSpPr txBox="1"/>
          <p:nvPr/>
        </p:nvSpPr>
        <p:spPr>
          <a:xfrm>
            <a:off x="0" y="1105830"/>
            <a:ext cx="9144000" cy="6063198"/>
          </a:xfrm>
          <a:prstGeom prst="rect">
            <a:avLst/>
          </a:prstGeom>
          <a:noFill/>
        </p:spPr>
        <p:txBody>
          <a:bodyPr wrap="square">
            <a:spAutoFit/>
          </a:bodyPr>
          <a:lstStyle/>
          <a:p>
            <a:pPr marL="290513" indent="-290513">
              <a:spcBef>
                <a:spcPts val="1200"/>
              </a:spcBef>
              <a:buFont typeface="Arial" pitchFamily="34" charset="0"/>
              <a:buChar char="•"/>
              <a:defRPr/>
            </a:pPr>
            <a:r>
              <a:rPr lang="en-US" sz="3200" b="1" spc="-150" dirty="0" smtClean="0"/>
              <a:t>Understand the </a:t>
            </a:r>
            <a:r>
              <a:rPr lang="en-US" sz="3200" b="1" spc="-150" dirty="0" smtClean="0">
                <a:solidFill>
                  <a:srgbClr val="FF0000"/>
                </a:solidFill>
              </a:rPr>
              <a:t>Geologic Processes </a:t>
            </a:r>
            <a:r>
              <a:rPr lang="en-US" sz="3200" b="1" spc="-150" dirty="0" smtClean="0"/>
              <a:t>that shape our planet</a:t>
            </a:r>
          </a:p>
          <a:p>
            <a:pPr marL="290513" indent="-290513">
              <a:spcBef>
                <a:spcPts val="1200"/>
              </a:spcBef>
              <a:buFont typeface="Arial" pitchFamily="34" charset="0"/>
              <a:buChar char="•"/>
              <a:defRPr/>
            </a:pPr>
            <a:r>
              <a:rPr lang="en-US" sz="3200" b="1" spc="-150" dirty="0" smtClean="0"/>
              <a:t>Understand past </a:t>
            </a:r>
            <a:r>
              <a:rPr lang="en-US" sz="3200" b="1" spc="-150" dirty="0" smtClean="0">
                <a:solidFill>
                  <a:srgbClr val="FF0000"/>
                </a:solidFill>
              </a:rPr>
              <a:t>Geologic Events </a:t>
            </a:r>
            <a:r>
              <a:rPr lang="en-US" sz="3200" b="1" spc="-150" dirty="0" smtClean="0"/>
              <a:t>that formed our continent</a:t>
            </a:r>
          </a:p>
          <a:p>
            <a:pPr marL="290513" indent="-290513">
              <a:spcBef>
                <a:spcPts val="1200"/>
              </a:spcBef>
              <a:buFont typeface="Arial" pitchFamily="34" charset="0"/>
              <a:buChar char="•"/>
              <a:defRPr/>
            </a:pPr>
            <a:r>
              <a:rPr lang="en-US" sz="3200" b="1" spc="-150" dirty="0" smtClean="0"/>
              <a:t>Understand the </a:t>
            </a:r>
            <a:r>
              <a:rPr lang="en-US" sz="3200" b="1" spc="-150" dirty="0" smtClean="0">
                <a:solidFill>
                  <a:srgbClr val="FF0000"/>
                </a:solidFill>
              </a:rPr>
              <a:t>Geology of the Pacific Northwest</a:t>
            </a:r>
          </a:p>
          <a:p>
            <a:pPr marL="290513" indent="-290513">
              <a:spcBef>
                <a:spcPts val="1200"/>
              </a:spcBef>
              <a:buFont typeface="Arial" pitchFamily="34" charset="0"/>
              <a:buChar char="•"/>
              <a:defRPr/>
            </a:pPr>
            <a:r>
              <a:rPr lang="en-US" sz="3200" b="1" spc="-150" dirty="0" smtClean="0"/>
              <a:t>Understand the linkages between </a:t>
            </a:r>
            <a:r>
              <a:rPr lang="en-US" sz="3200" b="1" spc="-150" dirty="0" smtClean="0">
                <a:solidFill>
                  <a:srgbClr val="FF0000"/>
                </a:solidFill>
              </a:rPr>
              <a:t>Geology &amp; Travel </a:t>
            </a:r>
            <a:r>
              <a:rPr lang="en-US" sz="3200" b="1" spc="-150" dirty="0" smtClean="0"/>
              <a:t>in your own travels</a:t>
            </a:r>
          </a:p>
          <a:p>
            <a:pPr marL="290513" indent="-290513">
              <a:spcBef>
                <a:spcPts val="1200"/>
              </a:spcBef>
              <a:buFont typeface="Arial" pitchFamily="34" charset="0"/>
              <a:buChar char="•"/>
              <a:defRPr/>
            </a:pPr>
            <a:r>
              <a:rPr lang="en-US" sz="3200" b="1" spc="-150" dirty="0" smtClean="0"/>
              <a:t>Share our </a:t>
            </a:r>
            <a:r>
              <a:rPr lang="en-US" sz="3200" b="1" spc="-150" dirty="0" smtClean="0">
                <a:solidFill>
                  <a:srgbClr val="FF0000"/>
                </a:solidFill>
              </a:rPr>
              <a:t>passion</a:t>
            </a:r>
            <a:r>
              <a:rPr lang="en-US" sz="3200" b="1" spc="-150" dirty="0" smtClean="0"/>
              <a:t> for Geology &amp; Travel and pass that on to your kids/grandkids/great-grandkids</a:t>
            </a:r>
          </a:p>
          <a:p>
            <a:pPr marL="290513" indent="-290513" fontAlgn="auto">
              <a:spcBef>
                <a:spcPts val="1200"/>
              </a:spcBef>
              <a:spcAft>
                <a:spcPts val="0"/>
              </a:spcAft>
              <a:buFont typeface="Arial" pitchFamily="34" charset="0"/>
              <a:buChar char="•"/>
              <a:defRPr/>
            </a:pPr>
            <a:endParaRPr lang="en-US" sz="3200" b="1" spc="-150" dirty="0" smtClean="0"/>
          </a:p>
          <a:p>
            <a:pPr algn="ctr" fontAlgn="auto">
              <a:spcBef>
                <a:spcPts val="1200"/>
              </a:spcBef>
              <a:spcAft>
                <a:spcPts val="0"/>
              </a:spcAft>
              <a:buFont typeface="Arial" pitchFamily="34" charset="0"/>
              <a:buChar char="•"/>
              <a:defRPr/>
            </a:pPr>
            <a:endParaRPr lang="en-US" sz="4000" b="1" spc="-150" dirty="0">
              <a:latin typeface="+mn-lt"/>
              <a:cs typeface="+mn-cs"/>
            </a:endParaRPr>
          </a:p>
        </p:txBody>
      </p:sp>
      <p:sp>
        <p:nvSpPr>
          <p:cNvPr id="8" name="Slide Number Placeholder 7"/>
          <p:cNvSpPr>
            <a:spLocks noGrp="1"/>
          </p:cNvSpPr>
          <p:nvPr>
            <p:ph type="sldNum" sz="quarter" idx="10"/>
          </p:nvPr>
        </p:nvSpPr>
        <p:spPr/>
        <p:txBody>
          <a:bodyPr/>
          <a:lstStyle/>
          <a:p>
            <a:pPr>
              <a:defRPr/>
            </a:pPr>
            <a:fld id="{8C566D5D-83EC-4E7F-8AF0-CC14C40556F1}" type="slidenum">
              <a:rPr lang="en-US"/>
              <a:pPr>
                <a:defRPr/>
              </a:pPr>
              <a:t>5</a:t>
            </a:fld>
            <a:endParaRPr lang="en-US" dirty="0"/>
          </a:p>
        </p:txBody>
      </p:sp>
      <p:sp>
        <p:nvSpPr>
          <p:cNvPr id="9" name="TextBox 8"/>
          <p:cNvSpPr txBox="1"/>
          <p:nvPr/>
        </p:nvSpPr>
        <p:spPr>
          <a:xfrm>
            <a:off x="0" y="0"/>
            <a:ext cx="9144000" cy="830263"/>
          </a:xfrm>
          <a:prstGeom prst="rect">
            <a:avLst/>
          </a:prstGeom>
          <a:solidFill>
            <a:srgbClr val="FFFF00"/>
          </a:solidFill>
          <a:ln>
            <a:solidFill>
              <a:schemeClr val="bg1"/>
            </a:solidFill>
          </a:ln>
        </p:spPr>
        <p:txBody>
          <a:bodyPr>
            <a:spAutoFit/>
          </a:bodyPr>
          <a:lstStyle/>
          <a:p>
            <a:pPr algn="ctr"/>
            <a:r>
              <a:rPr lang="en-US" sz="4800" b="1" dirty="0" smtClean="0">
                <a:solidFill>
                  <a:schemeClr val="bg1"/>
                </a:solidFill>
              </a:rPr>
              <a:t>CLASS OBJECTIVES</a:t>
            </a:r>
            <a:endParaRPr lang="en-US" sz="4800" b="1" dirty="0">
              <a:solidFill>
                <a:schemeClr val="bg1"/>
              </a:solidFill>
              <a:latin typeface="Calibri" pitchFamily="34" charset="0"/>
            </a:endParaRPr>
          </a:p>
        </p:txBody>
      </p:sp>
      <p:sp>
        <p:nvSpPr>
          <p:cNvPr id="11" name="TextBox 10"/>
          <p:cNvSpPr txBox="1"/>
          <p:nvPr/>
        </p:nvSpPr>
        <p:spPr>
          <a:xfrm>
            <a:off x="0" y="5988205"/>
            <a:ext cx="9144000" cy="584775"/>
          </a:xfrm>
          <a:prstGeom prst="rect">
            <a:avLst/>
          </a:prstGeom>
          <a:noFill/>
        </p:spPr>
        <p:txBody>
          <a:bodyPr wrap="square" rtlCol="0">
            <a:spAutoFit/>
          </a:bodyPr>
          <a:lstStyle/>
          <a:p>
            <a:pPr algn="ctr"/>
            <a:r>
              <a:rPr lang="en-US" sz="3200" b="1" dirty="0" smtClean="0">
                <a:solidFill>
                  <a:srgbClr val="FF0000"/>
                </a:solidFill>
              </a:rPr>
              <a:t>So, let’s get Crack-a-lacking!</a:t>
            </a:r>
            <a:endParaRPr lang="en-US" sz="32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10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iterate type="lt">
                                    <p:tmPct val="0"/>
                                  </p:iterate>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childTnLst>
                                </p:cTn>
                              </p:par>
                            </p:childTnLst>
                          </p:cTn>
                        </p:par>
                        <p:par>
                          <p:cTn id="34" fill="hold">
                            <p:stCondLst>
                              <p:cond delay="500"/>
                            </p:stCondLst>
                            <p:childTnLst>
                              <p:par>
                                <p:cTn id="35" presetID="34" presetClass="emph" presetSubtype="0" repeatCount="indefinite" fill="hold" grpId="1" nodeType="afterEffect">
                                  <p:stCondLst>
                                    <p:cond delay="0"/>
                                  </p:stCondLst>
                                  <p:endCondLst>
                                    <p:cond evt="onNext" delay="0">
                                      <p:tgtEl>
                                        <p:sldTgt/>
                                      </p:tgtEl>
                                    </p:cond>
                                  </p:endCondLst>
                                  <p:iterate type="lt">
                                    <p:tmPct val="10000"/>
                                  </p:iterate>
                                  <p:childTnLst>
                                    <p:animMotion origin="layout" path="M 0.0 0.0 L 0.0 -0.07213" pathEditMode="relative" ptsTypes="">
                                      <p:cBhvr>
                                        <p:cTn id="36" dur="250" accel="50000" decel="50000" autoRev="1" fill="hold">
                                          <p:stCondLst>
                                            <p:cond delay="0"/>
                                          </p:stCondLst>
                                        </p:cTn>
                                        <p:tgtEl>
                                          <p:spTgt spid="11"/>
                                        </p:tgtEl>
                                        <p:attrNameLst>
                                          <p:attrName>ppt_x</p:attrName>
                                          <p:attrName>ppt_y</p:attrName>
                                        </p:attrNameLst>
                                      </p:cBhvr>
                                    </p:animMotion>
                                    <p:animRot by="1500000">
                                      <p:cBhvr>
                                        <p:cTn id="37" dur="125" fill="hold">
                                          <p:stCondLst>
                                            <p:cond delay="0"/>
                                          </p:stCondLst>
                                        </p:cTn>
                                        <p:tgtEl>
                                          <p:spTgt spid="11"/>
                                        </p:tgtEl>
                                        <p:attrNameLst>
                                          <p:attrName>r</p:attrName>
                                        </p:attrNameLst>
                                      </p:cBhvr>
                                    </p:animRot>
                                    <p:animRot by="-1500000">
                                      <p:cBhvr>
                                        <p:cTn id="38" dur="125" fill="hold">
                                          <p:stCondLst>
                                            <p:cond delay="125"/>
                                          </p:stCondLst>
                                        </p:cTn>
                                        <p:tgtEl>
                                          <p:spTgt spid="11"/>
                                        </p:tgtEl>
                                        <p:attrNameLst>
                                          <p:attrName>r</p:attrName>
                                        </p:attrNameLst>
                                      </p:cBhvr>
                                    </p:animRot>
                                    <p:animRot by="-1500000">
                                      <p:cBhvr>
                                        <p:cTn id="39" dur="125" fill="hold">
                                          <p:stCondLst>
                                            <p:cond delay="250"/>
                                          </p:stCondLst>
                                        </p:cTn>
                                        <p:tgtEl>
                                          <p:spTgt spid="11"/>
                                        </p:tgtEl>
                                        <p:attrNameLst>
                                          <p:attrName>r</p:attrName>
                                        </p:attrNameLst>
                                      </p:cBhvr>
                                    </p:animRot>
                                    <p:animRot by="1500000">
                                      <p:cBhvr>
                                        <p:cTn id="40" dur="125" fill="hold">
                                          <p:stCondLst>
                                            <p:cond delay="375"/>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North America Globe"/>
          <p:cNvPicPr>
            <a:picLocks noChangeAspect="1" noChangeArrowheads="1"/>
          </p:cNvPicPr>
          <p:nvPr/>
        </p:nvPicPr>
        <p:blipFill>
          <a:blip r:embed="rId2" cstate="print">
            <a:lum bright="-40000"/>
          </a:blip>
          <a:srcRect/>
          <a:stretch>
            <a:fillRect/>
          </a:stretch>
        </p:blipFill>
        <p:spPr bwMode="auto">
          <a:xfrm>
            <a:off x="1060175" y="1"/>
            <a:ext cx="7021975" cy="6858000"/>
          </a:xfrm>
          <a:prstGeom prst="rect">
            <a:avLst/>
          </a:prstGeom>
          <a:noFill/>
        </p:spPr>
      </p:pic>
      <p:sp>
        <p:nvSpPr>
          <p:cNvPr id="2" name="TextBox 1"/>
          <p:cNvSpPr txBox="1"/>
          <p:nvPr/>
        </p:nvSpPr>
        <p:spPr>
          <a:xfrm>
            <a:off x="0" y="0"/>
            <a:ext cx="9144000" cy="156966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9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EARTH</a:t>
            </a:r>
            <a:endParaRPr lang="en-US"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TextBox 2"/>
          <p:cNvSpPr txBox="1"/>
          <p:nvPr/>
        </p:nvSpPr>
        <p:spPr>
          <a:xfrm>
            <a:off x="0" y="1636295"/>
            <a:ext cx="9144000" cy="5078313"/>
          </a:xfrm>
          <a:prstGeom prst="rect">
            <a:avLst/>
          </a:prstGeom>
          <a:noFill/>
        </p:spPr>
        <p:txBody>
          <a:bodyPr wrap="square" rtlCol="0">
            <a:spAutoFit/>
          </a:bodyPr>
          <a:lstStyle/>
          <a:p>
            <a:pPr algn="ctr">
              <a:buFont typeface="Arial" pitchFamily="34" charset="0"/>
              <a:buChar char="•"/>
            </a:pPr>
            <a:r>
              <a:rPr lang="en-US" sz="5400" b="1" dirty="0" smtClean="0">
                <a:effectLst>
                  <a:outerShdw blurRad="38100" dist="38100" dir="2700000" algn="tl">
                    <a:srgbClr val="000000">
                      <a:alpha val="43137"/>
                    </a:srgbClr>
                  </a:outerShdw>
                </a:effectLst>
              </a:rPr>
              <a:t> HOW BIG IS IT?</a:t>
            </a:r>
          </a:p>
          <a:p>
            <a:pPr algn="ctr">
              <a:buFont typeface="Arial" pitchFamily="34" charset="0"/>
              <a:buChar char="•"/>
            </a:pPr>
            <a:endParaRPr lang="en-US" sz="5400" b="1" dirty="0">
              <a:effectLst>
                <a:outerShdw blurRad="38100" dist="38100" dir="2700000" algn="tl">
                  <a:srgbClr val="000000">
                    <a:alpha val="43137"/>
                  </a:srgbClr>
                </a:outerShdw>
              </a:effectLst>
            </a:endParaRPr>
          </a:p>
          <a:p>
            <a:pPr algn="ctr">
              <a:buFont typeface="Arial" pitchFamily="34" charset="0"/>
              <a:buChar char="•"/>
            </a:pPr>
            <a:r>
              <a:rPr lang="en-US" sz="5400" b="1" dirty="0" smtClean="0">
                <a:effectLst>
                  <a:outerShdw blurRad="38100" dist="38100" dir="2700000" algn="tl">
                    <a:srgbClr val="000000">
                      <a:alpha val="43137"/>
                    </a:srgbClr>
                  </a:outerShdw>
                </a:effectLst>
              </a:rPr>
              <a:t> WHAT IS IT MADE OF?</a:t>
            </a:r>
          </a:p>
          <a:p>
            <a:pPr algn="ctr">
              <a:buFont typeface="Arial" pitchFamily="34" charset="0"/>
              <a:buChar char="•"/>
            </a:pPr>
            <a:endParaRPr lang="en-US" sz="5400" b="1" dirty="0">
              <a:effectLst>
                <a:outerShdw blurRad="38100" dist="38100" dir="2700000" algn="tl">
                  <a:srgbClr val="000000">
                    <a:alpha val="43137"/>
                  </a:srgbClr>
                </a:outerShdw>
              </a:effectLst>
            </a:endParaRPr>
          </a:p>
          <a:p>
            <a:pPr algn="ctr">
              <a:buFont typeface="Arial" pitchFamily="34" charset="0"/>
              <a:buChar char="•"/>
            </a:pPr>
            <a:r>
              <a:rPr lang="en-US" sz="5400" b="1" dirty="0" smtClean="0">
                <a:effectLst>
                  <a:outerShdw blurRad="38100" dist="38100" dir="2700000" algn="tl">
                    <a:srgbClr val="000000">
                      <a:alpha val="43137"/>
                    </a:srgbClr>
                  </a:outerShdw>
                </a:effectLst>
              </a:rPr>
              <a:t> HOW &amp; WHY DO PLATES MOVE?</a:t>
            </a:r>
            <a:endParaRPr lang="en-US" sz="54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6" descr="North America Globe"/>
          <p:cNvPicPr>
            <a:picLocks noChangeAspect="1" noChangeArrowheads="1"/>
          </p:cNvPicPr>
          <p:nvPr/>
        </p:nvPicPr>
        <p:blipFill>
          <a:blip r:embed="rId3" cstate="print"/>
          <a:srcRect/>
          <a:stretch>
            <a:fillRect/>
          </a:stretch>
        </p:blipFill>
        <p:spPr bwMode="auto">
          <a:xfrm>
            <a:off x="1060175" y="1"/>
            <a:ext cx="7021975" cy="6858000"/>
          </a:xfrm>
          <a:prstGeom prst="rect">
            <a:avLst/>
          </a:prstGeom>
          <a:noFill/>
        </p:spPr>
      </p:pic>
      <p:grpSp>
        <p:nvGrpSpPr>
          <p:cNvPr id="13" name="Group 12"/>
          <p:cNvGrpSpPr/>
          <p:nvPr/>
        </p:nvGrpSpPr>
        <p:grpSpPr>
          <a:xfrm>
            <a:off x="1239999" y="2912172"/>
            <a:ext cx="6612829" cy="1015663"/>
            <a:chOff x="1338475" y="2912172"/>
            <a:chExt cx="6612829" cy="1015663"/>
          </a:xfrm>
        </p:grpSpPr>
        <p:sp>
          <p:nvSpPr>
            <p:cNvPr id="6" name="TextBox 5"/>
            <p:cNvSpPr txBox="1"/>
            <p:nvPr/>
          </p:nvSpPr>
          <p:spPr>
            <a:xfrm>
              <a:off x="3193773" y="2912172"/>
              <a:ext cx="2955235" cy="1015663"/>
            </a:xfrm>
            <a:prstGeom prst="rect">
              <a:avLst/>
            </a:prstGeom>
            <a:noFill/>
          </p:spPr>
          <p:txBody>
            <a:bodyPr wrap="square" rtlCol="0">
              <a:spAutoFit/>
            </a:bodyPr>
            <a:lstStyle/>
            <a:p>
              <a:r>
                <a:rPr lang="en-US" sz="6000" b="1" dirty="0" smtClean="0">
                  <a:effectLst>
                    <a:outerShdw blurRad="38100" dist="88900" dir="2700000" algn="tl">
                      <a:srgbClr val="000000"/>
                    </a:outerShdw>
                  </a:effectLst>
                </a:rPr>
                <a:t>7,940 mi</a:t>
              </a:r>
              <a:endParaRPr lang="en-US" sz="6000" b="1" dirty="0">
                <a:effectLst>
                  <a:outerShdw blurRad="38100" dist="88900" dir="2700000" algn="tl">
                    <a:srgbClr val="000000"/>
                  </a:outerShdw>
                </a:effectLst>
              </a:endParaRPr>
            </a:p>
          </p:txBody>
        </p:sp>
        <p:cxnSp>
          <p:nvCxnSpPr>
            <p:cNvPr id="8" name="Straight Arrow Connector 7"/>
            <p:cNvCxnSpPr>
              <a:stCxn id="6" idx="1"/>
            </p:cNvCxnSpPr>
            <p:nvPr/>
          </p:nvCxnSpPr>
          <p:spPr>
            <a:xfrm rot="10800000" flipV="1">
              <a:off x="1338475" y="3420004"/>
              <a:ext cx="1855299" cy="8996"/>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6" idx="3"/>
            </p:cNvCxnSpPr>
            <p:nvPr/>
          </p:nvCxnSpPr>
          <p:spPr>
            <a:xfrm>
              <a:off x="6149008" y="3420004"/>
              <a:ext cx="1802296" cy="10584"/>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0" y="4464769"/>
            <a:ext cx="9144000" cy="646331"/>
          </a:xfrm>
          <a:prstGeom prst="rect">
            <a:avLst/>
          </a:prstGeom>
          <a:noFill/>
          <a:effectLst>
            <a:outerShdw blurRad="50800" dist="50800" dir="5400000" algn="ctr" rotWithShape="0">
              <a:schemeClr val="bg1"/>
            </a:outerShdw>
          </a:effectLst>
        </p:spPr>
        <p:txBody>
          <a:bodyPr wrap="square" rtlCol="0">
            <a:spAutoFit/>
          </a:bodyPr>
          <a:lstStyle/>
          <a:p>
            <a:pPr algn="ctr"/>
            <a:r>
              <a:rPr lang="en-US" sz="3600" b="1" dirty="0" smtClean="0">
                <a:effectLst>
                  <a:outerShdw blurRad="38100" dist="38100" dir="2700000" algn="tl">
                    <a:srgbClr val="000000">
                      <a:alpha val="43137"/>
                    </a:srgbClr>
                  </a:outerShdw>
                </a:effectLst>
              </a:rPr>
              <a:t>(24,901 mi in circumference)</a:t>
            </a:r>
          </a:p>
        </p:txBody>
      </p:sp>
      <p:sp>
        <p:nvSpPr>
          <p:cNvPr id="14" name="Rectangle 13"/>
          <p:cNvSpPr/>
          <p:nvPr/>
        </p:nvSpPr>
        <p:spPr>
          <a:xfrm>
            <a:off x="2714985" y="5033376"/>
            <a:ext cx="3714030" cy="584775"/>
          </a:xfrm>
          <a:prstGeom prst="rect">
            <a:avLst/>
          </a:prstGeom>
          <a:effectLst>
            <a:outerShdw blurRad="50800" dist="50800" dir="5400000" algn="ctr" rotWithShape="0">
              <a:schemeClr val="bg1"/>
            </a:outerShdw>
          </a:effectLst>
        </p:spPr>
        <p:txBody>
          <a:bodyPr wrap="none">
            <a:spAutoFit/>
          </a:bodyPr>
          <a:lstStyle/>
          <a:p>
            <a:pPr algn="ctr"/>
            <a:r>
              <a:rPr lang="en-US" sz="3200" b="1" dirty="0" smtClean="0">
                <a:effectLst>
                  <a:outerShdw blurRad="38100" dist="38100" dir="2700000" algn="tl">
                    <a:srgbClr val="000000">
                      <a:alpha val="43137"/>
                    </a:srgbClr>
                  </a:outerShdw>
                </a:effectLst>
              </a:rPr>
              <a:t>(in 80 days = 13mph)</a:t>
            </a:r>
            <a:endParaRPr lang="en-US" sz="3200" b="1" dirty="0">
              <a:effectLst>
                <a:outerShdw blurRad="38100" dist="38100" dir="2700000" algn="tl">
                  <a:srgbClr val="000000">
                    <a:alpha val="43137"/>
                  </a:srgbClr>
                </a:outerShdw>
              </a:effectLst>
            </a:endParaRPr>
          </a:p>
        </p:txBody>
      </p:sp>
      <p:sp>
        <p:nvSpPr>
          <p:cNvPr id="15" name="Rectangle 14"/>
          <p:cNvSpPr/>
          <p:nvPr/>
        </p:nvSpPr>
        <p:spPr>
          <a:xfrm>
            <a:off x="1219200" y="196334"/>
            <a:ext cx="6917635" cy="1015663"/>
          </a:xfrm>
          <a:prstGeom prst="rect">
            <a:avLst/>
          </a:prstGeom>
        </p:spPr>
        <p:txBody>
          <a:bodyPr wrap="square">
            <a:spAutoFit/>
          </a:bodyPr>
          <a:lstStyle/>
          <a:p>
            <a:pPr algn="ctr"/>
            <a:r>
              <a:rPr lang="en-US" sz="6000" b="1" dirty="0" smtClean="0">
                <a:effectLst>
                  <a:outerShdw blurRad="38100" dist="38100" dir="2700000" algn="tl">
                    <a:srgbClr val="000000">
                      <a:alpha val="43137"/>
                    </a:srgbClr>
                  </a:outerShdw>
                </a:effectLst>
              </a:rPr>
              <a:t> HOW BIG IS EARTH?</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Earth disassembled"/>
          <p:cNvPicPr>
            <a:picLocks noChangeAspect="1" noChangeArrowheads="1"/>
          </p:cNvPicPr>
          <p:nvPr/>
        </p:nvPicPr>
        <p:blipFill>
          <a:blip r:embed="rId2" cstate="print"/>
          <a:srcRect/>
          <a:stretch>
            <a:fillRect/>
          </a:stretch>
        </p:blipFill>
        <p:spPr bwMode="auto">
          <a:xfrm>
            <a:off x="0" y="0"/>
            <a:ext cx="9084470" cy="6857999"/>
          </a:xfrm>
          <a:prstGeom prst="rect">
            <a:avLst/>
          </a:prstGeom>
          <a:noFill/>
          <a:ln w="9525">
            <a:noFill/>
            <a:miter lim="800000"/>
            <a:headEnd/>
            <a:tailEnd/>
          </a:ln>
        </p:spPr>
      </p:pic>
      <p:sp>
        <p:nvSpPr>
          <p:cNvPr id="9" name="Rectangle 8"/>
          <p:cNvSpPr/>
          <p:nvPr/>
        </p:nvSpPr>
        <p:spPr>
          <a:xfrm>
            <a:off x="0" y="2035952"/>
            <a:ext cx="3246783" cy="224624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4919008"/>
            <a:ext cx="5897217" cy="1938992"/>
          </a:xfrm>
          <a:prstGeom prst="rect">
            <a:avLst/>
          </a:prstGeom>
        </p:spPr>
        <p:txBody>
          <a:bodyPr wrap="square">
            <a:spAutoFit/>
          </a:bodyPr>
          <a:lstStyle/>
          <a:p>
            <a:pPr algn="ctr"/>
            <a:r>
              <a:rPr lang="en-US" sz="6000" b="1" dirty="0" smtClean="0">
                <a:effectLst>
                  <a:outerShdw blurRad="38100" dist="38100" dir="2700000" algn="tl">
                    <a:srgbClr val="000000">
                      <a:alpha val="43137"/>
                    </a:srgbClr>
                  </a:outerShdw>
                </a:effectLst>
              </a:rPr>
              <a:t> </a:t>
            </a:r>
            <a:r>
              <a:rPr lang="en-US" sz="6000" b="1" dirty="0" smtClean="0">
                <a:effectLst>
                  <a:outerShdw blurRad="38100" dist="38100" dir="2700000" algn="tl">
                    <a:srgbClr val="000000"/>
                  </a:outerShdw>
                </a:effectLst>
              </a:rPr>
              <a:t>What is EARTH made of?</a:t>
            </a:r>
          </a:p>
        </p:txBody>
      </p:sp>
      <p:graphicFrame>
        <p:nvGraphicFramePr>
          <p:cNvPr id="8" name="Table 7"/>
          <p:cNvGraphicFramePr>
            <a:graphicFrameLocks noGrp="1"/>
          </p:cNvGraphicFramePr>
          <p:nvPr/>
        </p:nvGraphicFramePr>
        <p:xfrm>
          <a:off x="26504" y="2102954"/>
          <a:ext cx="3213100" cy="2095500"/>
        </p:xfrm>
        <a:graphic>
          <a:graphicData uri="http://schemas.openxmlformats.org/drawingml/2006/table">
            <a:tbl>
              <a:tblPr/>
              <a:tblGrid>
                <a:gridCol w="1993900"/>
                <a:gridCol w="609600"/>
                <a:gridCol w="609600"/>
              </a:tblGrid>
              <a:tr h="190500">
                <a:tc>
                  <a:txBody>
                    <a:bodyPr/>
                    <a:lstStyle/>
                    <a:p>
                      <a:pPr algn="l" fontAlgn="b"/>
                      <a:r>
                        <a:rPr lang="en-US" sz="1100" b="1" i="0" u="none" strike="noStrike" dirty="0">
                          <a:solidFill>
                            <a:schemeClr val="bg1"/>
                          </a:solidFill>
                          <a:latin typeface="Calibri"/>
                        </a:rPr>
                        <a:t>EARTH'S MAKEUP</a:t>
                      </a:r>
                    </a:p>
                  </a:txBody>
                  <a:tcPr marL="9525" marR="9525" marT="9525" marB="0" anchor="b">
                    <a:lnL>
                      <a:noFill/>
                    </a:lnL>
                    <a:lnR>
                      <a:noFill/>
                    </a:lnR>
                    <a:lnT>
                      <a:noFill/>
                    </a:lnT>
                    <a:lnB>
                      <a:noFill/>
                    </a:lnB>
                  </a:tcPr>
                </a:tc>
                <a:tc>
                  <a:txBody>
                    <a:bodyPr/>
                    <a:lstStyle/>
                    <a:p>
                      <a:pPr algn="l" fontAlgn="b"/>
                      <a:endParaRPr lang="en-US" sz="1100" b="1" i="0" u="none" strike="noStrike">
                        <a:solidFill>
                          <a:schemeClr val="bg1"/>
                        </a:solidFill>
                        <a:latin typeface="Calibri"/>
                      </a:endParaRPr>
                    </a:p>
                  </a:txBody>
                  <a:tcPr marL="9525" marR="9525" marT="9525" marB="0" anchor="b">
                    <a:lnL>
                      <a:noFill/>
                    </a:lnL>
                    <a:lnR>
                      <a:noFill/>
                    </a:lnR>
                    <a:lnT>
                      <a:noFill/>
                    </a:lnT>
                    <a:lnB>
                      <a:noFill/>
                    </a:lnB>
                  </a:tcPr>
                </a:tc>
                <a:tc>
                  <a:txBody>
                    <a:bodyPr/>
                    <a:lstStyle/>
                    <a:p>
                      <a:pPr algn="l" fontAlgn="b"/>
                      <a:endParaRPr lang="en-US" sz="1100" b="1" i="0" u="none" strike="noStrike">
                        <a:solidFill>
                          <a:schemeClr val="bg1"/>
                        </a:solidFill>
                        <a:latin typeface="Calibri"/>
                      </a:endParaRPr>
                    </a:p>
                  </a:txBody>
                  <a:tcPr marL="9525" marR="9525" marT="9525" marB="0" anchor="b">
                    <a:lnL>
                      <a:noFill/>
                    </a:lnL>
                    <a:lnR>
                      <a:noFill/>
                    </a:lnR>
                    <a:lnT>
                      <a:noFill/>
                    </a:lnT>
                    <a:lnB>
                      <a:noFill/>
                    </a:lnB>
                  </a:tcPr>
                </a:tc>
              </a:tr>
              <a:tr h="190500">
                <a:tc>
                  <a:txBody>
                    <a:bodyPr/>
                    <a:lstStyle/>
                    <a:p>
                      <a:pPr algn="l" fontAlgn="b"/>
                      <a:endParaRPr lang="en-US" sz="1100" b="1" i="0" u="none" strike="noStrike" dirty="0">
                        <a:solidFill>
                          <a:schemeClr val="bg1"/>
                        </a:solidFill>
                        <a:latin typeface="Calibri"/>
                      </a:endParaRPr>
                    </a:p>
                  </a:txBody>
                  <a:tcPr marL="9525" marR="9525" marT="9525" marB="0" anchor="b">
                    <a:lnL>
                      <a:noFill/>
                    </a:lnL>
                    <a:lnR>
                      <a:noFill/>
                    </a:lnR>
                    <a:lnT>
                      <a:noFill/>
                    </a:lnT>
                    <a:lnB>
                      <a:noFill/>
                    </a:lnB>
                  </a:tcPr>
                </a:tc>
                <a:tc gridSpan="2">
                  <a:txBody>
                    <a:bodyPr/>
                    <a:lstStyle/>
                    <a:p>
                      <a:pPr algn="ctr" fontAlgn="b"/>
                      <a:r>
                        <a:rPr lang="en-US" sz="1100" b="1" i="0" u="none" strike="noStrike">
                          <a:solidFill>
                            <a:schemeClr val="bg1"/>
                          </a:solidFill>
                          <a:latin typeface="Calibri"/>
                        </a:rPr>
                        <a:t>Thickness</a:t>
                      </a:r>
                    </a:p>
                  </a:txBody>
                  <a:tcPr marL="9525" marR="9525" marT="9525" marB="0" anchor="b">
                    <a:lnL>
                      <a:noFill/>
                    </a:lnL>
                    <a:lnR>
                      <a:noFill/>
                    </a:lnR>
                    <a:lnT>
                      <a:noFill/>
                    </a:lnT>
                    <a:lnB>
                      <a:noFill/>
                    </a:lnB>
                  </a:tcPr>
                </a:tc>
                <a:tc hMerge="1">
                  <a:txBody>
                    <a:bodyPr/>
                    <a:lstStyle/>
                    <a:p>
                      <a:endParaRPr lang="en-US"/>
                    </a:p>
                  </a:txBody>
                  <a:tcPr/>
                </a:tc>
              </a:tr>
              <a:tr h="190500">
                <a:tc>
                  <a:txBody>
                    <a:bodyPr/>
                    <a:lstStyle/>
                    <a:p>
                      <a:pPr algn="l" fontAlgn="b"/>
                      <a:r>
                        <a:rPr lang="en-US" sz="1100" b="1" i="0" u="none" strike="noStrike" dirty="0">
                          <a:solidFill>
                            <a:schemeClr val="bg1"/>
                          </a:solidFill>
                          <a:latin typeface="Calibri"/>
                        </a:rPr>
                        <a:t>Crust, solid</a:t>
                      </a:r>
                    </a:p>
                  </a:txBody>
                  <a:tcPr marL="9525" marR="9525" marT="9525" marB="0" anchor="b">
                    <a:lnL>
                      <a:noFill/>
                    </a:lnL>
                    <a:lnR>
                      <a:noFill/>
                    </a:lnR>
                    <a:lnT>
                      <a:noFill/>
                    </a:lnT>
                    <a:lnB>
                      <a:noFill/>
                    </a:lnB>
                  </a:tcPr>
                </a:tc>
                <a:tc>
                  <a:txBody>
                    <a:bodyPr/>
                    <a:lstStyle/>
                    <a:p>
                      <a:pPr algn="r" fontAlgn="b"/>
                      <a:r>
                        <a:rPr lang="en-US" sz="1100" b="1" i="0" u="none" strike="noStrike">
                          <a:solidFill>
                            <a:schemeClr val="bg1"/>
                          </a:solidFill>
                          <a:latin typeface="Calibri"/>
                        </a:rPr>
                        <a:t>25</a:t>
                      </a:r>
                    </a:p>
                  </a:txBody>
                  <a:tcPr marL="9525" marR="9525" marT="9525" marB="0" anchor="b">
                    <a:lnL>
                      <a:noFill/>
                    </a:lnL>
                    <a:lnR>
                      <a:noFill/>
                    </a:lnR>
                    <a:lnT>
                      <a:noFill/>
                    </a:lnT>
                    <a:lnB>
                      <a:noFill/>
                    </a:lnB>
                  </a:tcPr>
                </a:tc>
                <a:tc>
                  <a:txBody>
                    <a:bodyPr/>
                    <a:lstStyle/>
                    <a:p>
                      <a:pPr algn="l" fontAlgn="b"/>
                      <a:r>
                        <a:rPr lang="en-US" sz="1100" b="1" i="0" u="none" strike="noStrike">
                          <a:solidFill>
                            <a:schemeClr val="bg1"/>
                          </a:solidFill>
                          <a:latin typeface="Calibri"/>
                        </a:rPr>
                        <a:t>mi</a:t>
                      </a:r>
                    </a:p>
                  </a:txBody>
                  <a:tcPr marL="9525" marR="9525" marT="9525" marB="0" anchor="b">
                    <a:lnL>
                      <a:noFill/>
                    </a:lnL>
                    <a:lnR>
                      <a:noFill/>
                    </a:lnR>
                    <a:lnT>
                      <a:noFill/>
                    </a:lnT>
                    <a:lnB>
                      <a:noFill/>
                    </a:lnB>
                  </a:tcPr>
                </a:tc>
              </a:tr>
              <a:tr h="190500">
                <a:tc>
                  <a:txBody>
                    <a:bodyPr/>
                    <a:lstStyle/>
                    <a:p>
                      <a:pPr algn="l" fontAlgn="b"/>
                      <a:r>
                        <a:rPr lang="en-US" sz="1100" b="1" i="0" u="none" strike="noStrike">
                          <a:solidFill>
                            <a:schemeClr val="bg1"/>
                          </a:solidFill>
                          <a:latin typeface="Calibri"/>
                        </a:rPr>
                        <a:t>Upper Mantle (Partially molten)</a:t>
                      </a:r>
                    </a:p>
                  </a:txBody>
                  <a:tcPr marL="9525" marR="9525" marT="9525" marB="0" anchor="b">
                    <a:lnL>
                      <a:noFill/>
                    </a:lnL>
                    <a:lnR>
                      <a:noFill/>
                    </a:lnR>
                    <a:lnT>
                      <a:noFill/>
                    </a:lnT>
                    <a:lnB>
                      <a:noFill/>
                    </a:lnB>
                  </a:tcPr>
                </a:tc>
                <a:tc>
                  <a:txBody>
                    <a:bodyPr/>
                    <a:lstStyle/>
                    <a:p>
                      <a:pPr algn="r" fontAlgn="b"/>
                      <a:r>
                        <a:rPr lang="en-US" sz="1100" b="1" i="0" u="none" strike="noStrike">
                          <a:solidFill>
                            <a:schemeClr val="bg1"/>
                          </a:solidFill>
                          <a:latin typeface="Calibri"/>
                        </a:rPr>
                        <a:t>400</a:t>
                      </a:r>
                    </a:p>
                  </a:txBody>
                  <a:tcPr marL="9525" marR="9525" marT="9525" marB="0" anchor="b">
                    <a:lnL>
                      <a:noFill/>
                    </a:lnL>
                    <a:lnR>
                      <a:noFill/>
                    </a:lnR>
                    <a:lnT>
                      <a:noFill/>
                    </a:lnT>
                    <a:lnB>
                      <a:noFill/>
                    </a:lnB>
                  </a:tcPr>
                </a:tc>
                <a:tc>
                  <a:txBody>
                    <a:bodyPr/>
                    <a:lstStyle/>
                    <a:p>
                      <a:pPr algn="l" fontAlgn="b"/>
                      <a:r>
                        <a:rPr lang="en-US" sz="1100" b="1" i="0" u="none" strike="noStrike">
                          <a:solidFill>
                            <a:schemeClr val="bg1"/>
                          </a:solidFill>
                          <a:latin typeface="Calibri"/>
                        </a:rPr>
                        <a:t>mi</a:t>
                      </a:r>
                    </a:p>
                  </a:txBody>
                  <a:tcPr marL="9525" marR="9525" marT="9525" marB="0" anchor="b">
                    <a:lnL>
                      <a:noFill/>
                    </a:lnL>
                    <a:lnR>
                      <a:noFill/>
                    </a:lnR>
                    <a:lnT>
                      <a:noFill/>
                    </a:lnT>
                    <a:lnB>
                      <a:noFill/>
                    </a:lnB>
                  </a:tcPr>
                </a:tc>
              </a:tr>
              <a:tr h="190500">
                <a:tc>
                  <a:txBody>
                    <a:bodyPr/>
                    <a:lstStyle/>
                    <a:p>
                      <a:pPr algn="l" fontAlgn="b"/>
                      <a:r>
                        <a:rPr lang="en-US" sz="1100" b="1" i="0" u="none" strike="noStrike">
                          <a:solidFill>
                            <a:schemeClr val="bg1"/>
                          </a:solidFill>
                          <a:latin typeface="Calibri"/>
                        </a:rPr>
                        <a:t>Lower Mantle, solid</a:t>
                      </a:r>
                    </a:p>
                  </a:txBody>
                  <a:tcPr marL="9525" marR="9525" marT="9525" marB="0" anchor="b">
                    <a:lnL>
                      <a:noFill/>
                    </a:lnL>
                    <a:lnR>
                      <a:noFill/>
                    </a:lnR>
                    <a:lnT>
                      <a:noFill/>
                    </a:lnT>
                    <a:lnB>
                      <a:noFill/>
                    </a:lnB>
                  </a:tcPr>
                </a:tc>
                <a:tc>
                  <a:txBody>
                    <a:bodyPr/>
                    <a:lstStyle/>
                    <a:p>
                      <a:pPr algn="r" fontAlgn="b"/>
                      <a:r>
                        <a:rPr lang="en-US" sz="1100" b="1" i="0" u="none" strike="noStrike">
                          <a:solidFill>
                            <a:schemeClr val="bg1"/>
                          </a:solidFill>
                          <a:latin typeface="Calibri"/>
                        </a:rPr>
                        <a:t>1385</a:t>
                      </a:r>
                    </a:p>
                  </a:txBody>
                  <a:tcPr marL="9525" marR="9525" marT="9525" marB="0" anchor="b">
                    <a:lnL>
                      <a:noFill/>
                    </a:lnL>
                    <a:lnR>
                      <a:noFill/>
                    </a:lnR>
                    <a:lnT>
                      <a:noFill/>
                    </a:lnT>
                    <a:lnB>
                      <a:noFill/>
                    </a:lnB>
                  </a:tcPr>
                </a:tc>
                <a:tc>
                  <a:txBody>
                    <a:bodyPr/>
                    <a:lstStyle/>
                    <a:p>
                      <a:pPr algn="l" fontAlgn="b"/>
                      <a:r>
                        <a:rPr lang="en-US" sz="1100" b="1" i="0" u="none" strike="noStrike">
                          <a:solidFill>
                            <a:schemeClr val="bg1"/>
                          </a:solidFill>
                          <a:latin typeface="Calibri"/>
                        </a:rPr>
                        <a:t>mi</a:t>
                      </a:r>
                    </a:p>
                  </a:txBody>
                  <a:tcPr marL="9525" marR="9525" marT="9525" marB="0" anchor="b">
                    <a:lnL>
                      <a:noFill/>
                    </a:lnL>
                    <a:lnR>
                      <a:noFill/>
                    </a:lnR>
                    <a:lnT>
                      <a:noFill/>
                    </a:lnT>
                    <a:lnB>
                      <a:noFill/>
                    </a:lnB>
                  </a:tcPr>
                </a:tc>
              </a:tr>
              <a:tr h="190500">
                <a:tc>
                  <a:txBody>
                    <a:bodyPr/>
                    <a:lstStyle/>
                    <a:p>
                      <a:pPr algn="l" fontAlgn="b"/>
                      <a:r>
                        <a:rPr lang="en-US" sz="1100" b="1" i="0" u="none" strike="noStrike">
                          <a:solidFill>
                            <a:schemeClr val="bg1"/>
                          </a:solidFill>
                          <a:latin typeface="Calibri"/>
                        </a:rPr>
                        <a:t>Outer Core, Liquid</a:t>
                      </a:r>
                    </a:p>
                  </a:txBody>
                  <a:tcPr marL="9525" marR="9525" marT="9525" marB="0" anchor="b">
                    <a:lnL>
                      <a:noFill/>
                    </a:lnL>
                    <a:lnR>
                      <a:noFill/>
                    </a:lnR>
                    <a:lnT>
                      <a:noFill/>
                    </a:lnT>
                    <a:lnB>
                      <a:noFill/>
                    </a:lnB>
                  </a:tcPr>
                </a:tc>
                <a:tc>
                  <a:txBody>
                    <a:bodyPr/>
                    <a:lstStyle/>
                    <a:p>
                      <a:pPr algn="r" fontAlgn="b"/>
                      <a:r>
                        <a:rPr lang="en-US" sz="1100" b="1" i="0" u="none" strike="noStrike">
                          <a:solidFill>
                            <a:schemeClr val="bg1"/>
                          </a:solidFill>
                          <a:latin typeface="Calibri"/>
                        </a:rPr>
                        <a:t>1400</a:t>
                      </a:r>
                    </a:p>
                  </a:txBody>
                  <a:tcPr marL="9525" marR="9525" marT="9525" marB="0" anchor="b">
                    <a:lnL>
                      <a:noFill/>
                    </a:lnL>
                    <a:lnR>
                      <a:noFill/>
                    </a:lnR>
                    <a:lnT>
                      <a:noFill/>
                    </a:lnT>
                    <a:lnB>
                      <a:noFill/>
                    </a:lnB>
                  </a:tcPr>
                </a:tc>
                <a:tc>
                  <a:txBody>
                    <a:bodyPr/>
                    <a:lstStyle/>
                    <a:p>
                      <a:pPr algn="l" fontAlgn="b"/>
                      <a:r>
                        <a:rPr lang="en-US" sz="1100" b="1" i="0" u="none" strike="noStrike">
                          <a:solidFill>
                            <a:schemeClr val="bg1"/>
                          </a:solidFill>
                          <a:latin typeface="Calibri"/>
                        </a:rPr>
                        <a:t>mi</a:t>
                      </a:r>
                    </a:p>
                  </a:txBody>
                  <a:tcPr marL="9525" marR="9525" marT="9525" marB="0" anchor="b">
                    <a:lnL>
                      <a:noFill/>
                    </a:lnL>
                    <a:lnR>
                      <a:noFill/>
                    </a:lnR>
                    <a:lnT>
                      <a:noFill/>
                    </a:lnT>
                    <a:lnB>
                      <a:noFill/>
                    </a:lnB>
                  </a:tcPr>
                </a:tc>
              </a:tr>
              <a:tr h="190500">
                <a:tc>
                  <a:txBody>
                    <a:bodyPr/>
                    <a:lstStyle/>
                    <a:p>
                      <a:pPr algn="l" fontAlgn="b"/>
                      <a:r>
                        <a:rPr lang="en-US" sz="1100" b="1" i="0" u="none" strike="noStrike">
                          <a:solidFill>
                            <a:schemeClr val="bg1"/>
                          </a:solidFill>
                          <a:latin typeface="Calibri"/>
                        </a:rPr>
                        <a:t>Inner Core, Liquid</a:t>
                      </a:r>
                    </a:p>
                  </a:txBody>
                  <a:tcPr marL="9525" marR="9525" marT="9525" marB="0" anchor="b">
                    <a:lnL>
                      <a:noFill/>
                    </a:lnL>
                    <a:lnR>
                      <a:noFill/>
                    </a:lnR>
                    <a:lnT>
                      <a:noFill/>
                    </a:lnT>
                    <a:lnB>
                      <a:noFill/>
                    </a:lnB>
                  </a:tcPr>
                </a:tc>
                <a:tc>
                  <a:txBody>
                    <a:bodyPr/>
                    <a:lstStyle/>
                    <a:p>
                      <a:pPr algn="r" fontAlgn="b"/>
                      <a:r>
                        <a:rPr lang="en-US" sz="1100" b="1" i="0" u="none" strike="noStrike">
                          <a:solidFill>
                            <a:schemeClr val="bg1"/>
                          </a:solidFill>
                          <a:latin typeface="Calibri"/>
                        </a:rPr>
                        <a:t>760</a:t>
                      </a:r>
                    </a:p>
                  </a:txBody>
                  <a:tcPr marL="9525" marR="9525" marT="9525" marB="0" anchor="b">
                    <a:lnL>
                      <a:noFill/>
                    </a:lnL>
                    <a:lnR>
                      <a:noFill/>
                    </a:lnR>
                    <a:lnT>
                      <a:noFill/>
                    </a:lnT>
                    <a:lnB>
                      <a:noFill/>
                    </a:lnB>
                  </a:tcPr>
                </a:tc>
                <a:tc>
                  <a:txBody>
                    <a:bodyPr/>
                    <a:lstStyle/>
                    <a:p>
                      <a:pPr algn="l" fontAlgn="b"/>
                      <a:r>
                        <a:rPr lang="en-US" sz="1100" b="1" i="0" u="none" strike="noStrike">
                          <a:solidFill>
                            <a:schemeClr val="bg1"/>
                          </a:solidFill>
                          <a:latin typeface="Calibri"/>
                        </a:rPr>
                        <a:t>mi</a:t>
                      </a:r>
                    </a:p>
                  </a:txBody>
                  <a:tcPr marL="9525" marR="9525" marT="9525" marB="0" anchor="b">
                    <a:lnL>
                      <a:noFill/>
                    </a:lnL>
                    <a:lnR>
                      <a:noFill/>
                    </a:lnR>
                    <a:lnT>
                      <a:noFill/>
                    </a:lnT>
                    <a:lnB>
                      <a:noFill/>
                    </a:lnB>
                  </a:tcPr>
                </a:tc>
              </a:tr>
              <a:tr h="190500">
                <a:tc>
                  <a:txBody>
                    <a:bodyPr/>
                    <a:lstStyle/>
                    <a:p>
                      <a:pPr algn="l" fontAlgn="b"/>
                      <a:endParaRPr lang="en-US" sz="1100" b="1" i="0" u="none" strike="noStrike">
                        <a:solidFill>
                          <a:schemeClr val="bg1"/>
                        </a:solidFill>
                        <a:latin typeface="Calibri"/>
                      </a:endParaRPr>
                    </a:p>
                  </a:txBody>
                  <a:tcPr marL="9525" marR="9525" marT="9525" marB="0" anchor="b">
                    <a:lnL>
                      <a:noFill/>
                    </a:lnL>
                    <a:lnR>
                      <a:noFill/>
                    </a:lnR>
                    <a:lnT>
                      <a:noFill/>
                    </a:lnT>
                    <a:lnB>
                      <a:noFill/>
                    </a:lnB>
                  </a:tcPr>
                </a:tc>
                <a:tc>
                  <a:txBody>
                    <a:bodyPr/>
                    <a:lstStyle/>
                    <a:p>
                      <a:pPr algn="l" fontAlgn="b"/>
                      <a:endParaRPr lang="en-US" sz="1100" b="1" i="0" u="none" strike="noStrike">
                        <a:solidFill>
                          <a:schemeClr val="bg1"/>
                        </a:solidFill>
                        <a:latin typeface="Calibri"/>
                      </a:endParaRPr>
                    </a:p>
                  </a:txBody>
                  <a:tcPr marL="9525" marR="9525" marT="9525" marB="0" anchor="b">
                    <a:lnL>
                      <a:noFill/>
                    </a:lnL>
                    <a:lnR>
                      <a:noFill/>
                    </a:lnR>
                    <a:lnT>
                      <a:noFill/>
                    </a:lnT>
                    <a:lnB>
                      <a:noFill/>
                    </a:lnB>
                  </a:tcPr>
                </a:tc>
                <a:tc>
                  <a:txBody>
                    <a:bodyPr/>
                    <a:lstStyle/>
                    <a:p>
                      <a:pPr algn="l" fontAlgn="b"/>
                      <a:endParaRPr lang="en-US" sz="1100" b="1" i="0" u="none" strike="noStrike">
                        <a:solidFill>
                          <a:schemeClr val="bg1"/>
                        </a:solidFill>
                        <a:latin typeface="Calibri"/>
                      </a:endParaRPr>
                    </a:p>
                  </a:txBody>
                  <a:tcPr marL="9525" marR="9525" marT="9525" marB="0" anchor="b">
                    <a:lnL>
                      <a:noFill/>
                    </a:lnL>
                    <a:lnR>
                      <a:noFill/>
                    </a:lnR>
                    <a:lnT>
                      <a:noFill/>
                    </a:lnT>
                    <a:lnB>
                      <a:noFill/>
                    </a:lnB>
                  </a:tcPr>
                </a:tc>
              </a:tr>
              <a:tr h="190500">
                <a:tc>
                  <a:txBody>
                    <a:bodyPr/>
                    <a:lstStyle/>
                    <a:p>
                      <a:pPr algn="r" fontAlgn="b"/>
                      <a:r>
                        <a:rPr lang="en-US" sz="1100" b="1" i="0" u="none" strike="noStrike">
                          <a:solidFill>
                            <a:schemeClr val="bg1"/>
                          </a:solidFill>
                          <a:latin typeface="Calibri"/>
                        </a:rPr>
                        <a:t>Total Thickness</a:t>
                      </a:r>
                    </a:p>
                  </a:txBody>
                  <a:tcPr marL="9525" marR="9525" marT="9525" marB="0" anchor="b">
                    <a:lnL>
                      <a:noFill/>
                    </a:lnL>
                    <a:lnR>
                      <a:noFill/>
                    </a:lnR>
                    <a:lnT>
                      <a:noFill/>
                    </a:lnT>
                    <a:lnB>
                      <a:noFill/>
                    </a:lnB>
                  </a:tcPr>
                </a:tc>
                <a:tc>
                  <a:txBody>
                    <a:bodyPr/>
                    <a:lstStyle/>
                    <a:p>
                      <a:pPr algn="r" fontAlgn="b"/>
                      <a:r>
                        <a:rPr lang="en-US" sz="1100" b="1" i="0" u="none" strike="noStrike">
                          <a:solidFill>
                            <a:schemeClr val="bg1"/>
                          </a:solidFill>
                          <a:latin typeface="Calibri"/>
                        </a:rPr>
                        <a:t>3970</a:t>
                      </a:r>
                    </a:p>
                  </a:txBody>
                  <a:tcPr marL="9525" marR="9525" marT="9525" marB="0" anchor="b">
                    <a:lnL>
                      <a:noFill/>
                    </a:lnL>
                    <a:lnR>
                      <a:noFill/>
                    </a:lnR>
                    <a:lnT>
                      <a:noFill/>
                    </a:lnT>
                    <a:lnB>
                      <a:noFill/>
                    </a:lnB>
                  </a:tcPr>
                </a:tc>
                <a:tc>
                  <a:txBody>
                    <a:bodyPr/>
                    <a:lstStyle/>
                    <a:p>
                      <a:pPr algn="l" fontAlgn="b"/>
                      <a:r>
                        <a:rPr lang="en-US" sz="1100" b="1" i="0" u="none" strike="noStrike">
                          <a:solidFill>
                            <a:schemeClr val="bg1"/>
                          </a:solidFill>
                          <a:latin typeface="Calibri"/>
                        </a:rPr>
                        <a:t>mi</a:t>
                      </a:r>
                    </a:p>
                  </a:txBody>
                  <a:tcPr marL="9525" marR="9525" marT="9525" marB="0" anchor="b">
                    <a:lnL>
                      <a:noFill/>
                    </a:lnL>
                    <a:lnR>
                      <a:noFill/>
                    </a:lnR>
                    <a:lnT>
                      <a:noFill/>
                    </a:lnT>
                    <a:lnB>
                      <a:noFill/>
                    </a:lnB>
                  </a:tcPr>
                </a:tc>
              </a:tr>
              <a:tr h="190500">
                <a:tc>
                  <a:txBody>
                    <a:bodyPr/>
                    <a:lstStyle/>
                    <a:p>
                      <a:pPr algn="l" fontAlgn="b"/>
                      <a:endParaRPr lang="en-US" sz="1100" b="1" i="0" u="none" strike="noStrike">
                        <a:solidFill>
                          <a:schemeClr val="bg1"/>
                        </a:solidFill>
                        <a:latin typeface="Calibri"/>
                      </a:endParaRPr>
                    </a:p>
                  </a:txBody>
                  <a:tcPr marL="9525" marR="9525" marT="9525" marB="0" anchor="b">
                    <a:lnL>
                      <a:noFill/>
                    </a:lnL>
                    <a:lnR>
                      <a:noFill/>
                    </a:lnR>
                    <a:lnT>
                      <a:noFill/>
                    </a:lnT>
                    <a:lnB>
                      <a:noFill/>
                    </a:lnB>
                  </a:tcPr>
                </a:tc>
                <a:tc>
                  <a:txBody>
                    <a:bodyPr/>
                    <a:lstStyle/>
                    <a:p>
                      <a:pPr algn="r" fontAlgn="b"/>
                      <a:r>
                        <a:rPr lang="en-US" sz="1100" b="1" i="0" u="none" strike="noStrike">
                          <a:solidFill>
                            <a:schemeClr val="bg1"/>
                          </a:solidFill>
                          <a:latin typeface="Calibri"/>
                        </a:rPr>
                        <a:t>x</a:t>
                      </a:r>
                    </a:p>
                  </a:txBody>
                  <a:tcPr marL="9525" marR="9525" marT="9525" marB="0" anchor="b">
                    <a:lnL>
                      <a:noFill/>
                    </a:lnL>
                    <a:lnR>
                      <a:noFill/>
                    </a:lnR>
                    <a:lnT>
                      <a:noFill/>
                    </a:lnT>
                    <a:lnB>
                      <a:noFill/>
                    </a:lnB>
                  </a:tcPr>
                </a:tc>
                <a:tc>
                  <a:txBody>
                    <a:bodyPr/>
                    <a:lstStyle/>
                    <a:p>
                      <a:pPr algn="l" fontAlgn="b"/>
                      <a:r>
                        <a:rPr lang="en-US" sz="1100" b="1" i="0" u="none" strike="noStrike">
                          <a:solidFill>
                            <a:schemeClr val="bg1"/>
                          </a:solidFill>
                          <a:latin typeface="Calibri"/>
                        </a:rPr>
                        <a:t>2</a:t>
                      </a:r>
                    </a:p>
                  </a:txBody>
                  <a:tcPr marL="9525" marR="9525" marT="9525" marB="0" anchor="b">
                    <a:lnL>
                      <a:noFill/>
                    </a:lnL>
                    <a:lnR>
                      <a:noFill/>
                    </a:lnR>
                    <a:lnT>
                      <a:noFill/>
                    </a:lnT>
                    <a:lnB>
                      <a:noFill/>
                    </a:lnB>
                  </a:tcPr>
                </a:tc>
              </a:tr>
              <a:tr h="190500">
                <a:tc>
                  <a:txBody>
                    <a:bodyPr/>
                    <a:lstStyle/>
                    <a:p>
                      <a:pPr algn="r" fontAlgn="b"/>
                      <a:r>
                        <a:rPr lang="en-US" sz="1100" b="1" i="0" u="none" strike="noStrike" dirty="0">
                          <a:solidFill>
                            <a:schemeClr val="bg1"/>
                          </a:solidFill>
                          <a:latin typeface="Calibri"/>
                        </a:rPr>
                        <a:t>Total Diameter</a:t>
                      </a:r>
                    </a:p>
                  </a:txBody>
                  <a:tcPr marL="9525" marR="9525" marT="9525" marB="0" anchor="b">
                    <a:lnL>
                      <a:noFill/>
                    </a:lnL>
                    <a:lnR>
                      <a:noFill/>
                    </a:lnR>
                    <a:lnT>
                      <a:noFill/>
                    </a:lnT>
                    <a:lnB>
                      <a:noFill/>
                    </a:lnB>
                  </a:tcPr>
                </a:tc>
                <a:tc>
                  <a:txBody>
                    <a:bodyPr/>
                    <a:lstStyle/>
                    <a:p>
                      <a:pPr algn="r" fontAlgn="b"/>
                      <a:r>
                        <a:rPr lang="en-US" sz="1100" b="1" i="0" u="none" strike="noStrike">
                          <a:solidFill>
                            <a:schemeClr val="bg1"/>
                          </a:solidFill>
                          <a:latin typeface="Calibri"/>
                        </a:rPr>
                        <a:t>7940</a:t>
                      </a:r>
                    </a:p>
                  </a:txBody>
                  <a:tcPr marL="9525" marR="9525" marT="9525" marB="0" anchor="b">
                    <a:lnL>
                      <a:noFill/>
                    </a:lnL>
                    <a:lnR>
                      <a:noFill/>
                    </a:lnR>
                    <a:lnT>
                      <a:noFill/>
                    </a:lnT>
                    <a:lnB>
                      <a:noFill/>
                    </a:lnB>
                  </a:tcPr>
                </a:tc>
                <a:tc>
                  <a:txBody>
                    <a:bodyPr/>
                    <a:lstStyle/>
                    <a:p>
                      <a:pPr algn="l" fontAlgn="b"/>
                      <a:r>
                        <a:rPr lang="en-US" sz="1100" b="1" i="0" u="none" strike="noStrike" dirty="0">
                          <a:solidFill>
                            <a:schemeClr val="bg1"/>
                          </a:solidFill>
                          <a:latin typeface="Calibri"/>
                        </a:rPr>
                        <a:t>mi</a:t>
                      </a:r>
                    </a:p>
                  </a:txBody>
                  <a:tcPr marL="9525" marR="9525" marT="9525" marB="0" anchor="b">
                    <a:lnL>
                      <a:noFill/>
                    </a:lnL>
                    <a:lnR>
                      <a:noFill/>
                    </a:lnR>
                    <a:lnT>
                      <a:noFill/>
                    </a:lnT>
                    <a:lnB>
                      <a:noFill/>
                    </a:lnB>
                  </a:tcPr>
                </a:tc>
              </a:tr>
            </a:tbl>
          </a:graphicData>
        </a:graphic>
      </p:graphicFrame>
      <p:sp>
        <p:nvSpPr>
          <p:cNvPr id="10" name="TextBox 9"/>
          <p:cNvSpPr txBox="1"/>
          <p:nvPr/>
        </p:nvSpPr>
        <p:spPr>
          <a:xfrm>
            <a:off x="7779026" y="3949149"/>
            <a:ext cx="1364974" cy="923330"/>
          </a:xfrm>
          <a:prstGeom prst="rect">
            <a:avLst/>
          </a:prstGeom>
          <a:solidFill>
            <a:schemeClr val="tx1"/>
          </a:solidFill>
        </p:spPr>
        <p:txBody>
          <a:bodyPr wrap="square" rtlCol="0">
            <a:spAutoFit/>
          </a:bodyPr>
          <a:lstStyle/>
          <a:p>
            <a:pPr algn="ctr"/>
            <a:r>
              <a:rPr lang="en-US" b="1" dirty="0" smtClean="0">
                <a:solidFill>
                  <a:schemeClr val="bg1"/>
                </a:solidFill>
              </a:rPr>
              <a:t>Inner Core</a:t>
            </a:r>
          </a:p>
          <a:p>
            <a:pPr algn="ctr"/>
            <a:r>
              <a:rPr lang="en-US" b="1" dirty="0" smtClean="0">
                <a:solidFill>
                  <a:schemeClr val="bg1"/>
                </a:solidFill>
              </a:rPr>
              <a:t>(solid)</a:t>
            </a:r>
          </a:p>
          <a:p>
            <a:pPr algn="ctr"/>
            <a:r>
              <a:rPr lang="en-US" b="1" dirty="0" smtClean="0">
                <a:solidFill>
                  <a:schemeClr val="bg1"/>
                </a:solidFill>
              </a:rPr>
              <a:t>760 mi</a:t>
            </a:r>
            <a:endParaRPr lang="en-US" b="1" dirty="0">
              <a:solidFill>
                <a:schemeClr val="bg1"/>
              </a:solidFill>
            </a:endParaRPr>
          </a:p>
        </p:txBody>
      </p:sp>
      <p:sp>
        <p:nvSpPr>
          <p:cNvPr id="11" name="TextBox 10"/>
          <p:cNvSpPr txBox="1"/>
          <p:nvPr/>
        </p:nvSpPr>
        <p:spPr>
          <a:xfrm>
            <a:off x="6314655" y="2140227"/>
            <a:ext cx="1364974" cy="923330"/>
          </a:xfrm>
          <a:prstGeom prst="rect">
            <a:avLst/>
          </a:prstGeom>
          <a:solidFill>
            <a:schemeClr val="tx1"/>
          </a:solidFill>
        </p:spPr>
        <p:txBody>
          <a:bodyPr wrap="square" rtlCol="0">
            <a:spAutoFit/>
          </a:bodyPr>
          <a:lstStyle/>
          <a:p>
            <a:pPr algn="ctr"/>
            <a:r>
              <a:rPr lang="en-US" b="1" dirty="0" smtClean="0">
                <a:solidFill>
                  <a:schemeClr val="bg1"/>
                </a:solidFill>
              </a:rPr>
              <a:t>Outer Core</a:t>
            </a:r>
          </a:p>
          <a:p>
            <a:pPr algn="ctr"/>
            <a:r>
              <a:rPr lang="en-US" b="1" dirty="0" smtClean="0">
                <a:solidFill>
                  <a:schemeClr val="bg1"/>
                </a:solidFill>
              </a:rPr>
              <a:t>(liquid)</a:t>
            </a:r>
          </a:p>
          <a:p>
            <a:pPr algn="ctr"/>
            <a:r>
              <a:rPr lang="en-US" b="1" dirty="0" smtClean="0">
                <a:solidFill>
                  <a:schemeClr val="bg1"/>
                </a:solidFill>
              </a:rPr>
              <a:t>1400 mi</a:t>
            </a:r>
            <a:endParaRPr lang="en-US" b="1" dirty="0">
              <a:solidFill>
                <a:schemeClr val="bg1"/>
              </a:solidFill>
            </a:endParaRPr>
          </a:p>
        </p:txBody>
      </p:sp>
      <p:sp>
        <p:nvSpPr>
          <p:cNvPr id="12" name="TextBox 11"/>
          <p:cNvSpPr txBox="1"/>
          <p:nvPr/>
        </p:nvSpPr>
        <p:spPr>
          <a:xfrm>
            <a:off x="4770783" y="1285464"/>
            <a:ext cx="1537253" cy="923330"/>
          </a:xfrm>
          <a:prstGeom prst="rect">
            <a:avLst/>
          </a:prstGeom>
          <a:solidFill>
            <a:schemeClr val="tx1"/>
          </a:solidFill>
        </p:spPr>
        <p:txBody>
          <a:bodyPr wrap="square" rtlCol="0">
            <a:spAutoFit/>
          </a:bodyPr>
          <a:lstStyle/>
          <a:p>
            <a:pPr algn="ctr"/>
            <a:r>
              <a:rPr lang="en-US" b="1" dirty="0" smtClean="0">
                <a:solidFill>
                  <a:schemeClr val="bg1"/>
                </a:solidFill>
              </a:rPr>
              <a:t>Lower Mantle</a:t>
            </a:r>
          </a:p>
          <a:p>
            <a:pPr algn="ctr"/>
            <a:r>
              <a:rPr lang="en-US" b="1" dirty="0" smtClean="0">
                <a:solidFill>
                  <a:schemeClr val="bg1"/>
                </a:solidFill>
              </a:rPr>
              <a:t>(solid)</a:t>
            </a:r>
          </a:p>
          <a:p>
            <a:pPr algn="ctr"/>
            <a:r>
              <a:rPr lang="en-US" b="1" dirty="0" smtClean="0">
                <a:solidFill>
                  <a:schemeClr val="bg1"/>
                </a:solidFill>
              </a:rPr>
              <a:t>1385 mi</a:t>
            </a:r>
            <a:endParaRPr lang="en-US" b="1" dirty="0">
              <a:solidFill>
                <a:schemeClr val="bg1"/>
              </a:solidFill>
            </a:endParaRPr>
          </a:p>
        </p:txBody>
      </p:sp>
      <p:sp>
        <p:nvSpPr>
          <p:cNvPr id="13" name="TextBox 12"/>
          <p:cNvSpPr txBox="1"/>
          <p:nvPr/>
        </p:nvSpPr>
        <p:spPr>
          <a:xfrm>
            <a:off x="3114263" y="212034"/>
            <a:ext cx="1987825" cy="923330"/>
          </a:xfrm>
          <a:prstGeom prst="rect">
            <a:avLst/>
          </a:prstGeom>
          <a:solidFill>
            <a:schemeClr val="tx1"/>
          </a:solidFill>
        </p:spPr>
        <p:txBody>
          <a:bodyPr wrap="square" rtlCol="0">
            <a:spAutoFit/>
          </a:bodyPr>
          <a:lstStyle/>
          <a:p>
            <a:pPr algn="ctr"/>
            <a:r>
              <a:rPr lang="en-US" b="1" dirty="0" smtClean="0">
                <a:solidFill>
                  <a:schemeClr val="bg1"/>
                </a:solidFill>
              </a:rPr>
              <a:t>Upper Mantle</a:t>
            </a:r>
          </a:p>
          <a:p>
            <a:pPr algn="ctr"/>
            <a:r>
              <a:rPr lang="en-US" b="1" dirty="0" smtClean="0">
                <a:solidFill>
                  <a:schemeClr val="bg1"/>
                </a:solidFill>
              </a:rPr>
              <a:t>(partially molten)</a:t>
            </a:r>
          </a:p>
          <a:p>
            <a:pPr algn="ctr"/>
            <a:r>
              <a:rPr lang="en-US" b="1" dirty="0" smtClean="0">
                <a:solidFill>
                  <a:schemeClr val="bg1"/>
                </a:solidFill>
              </a:rPr>
              <a:t>415 mi</a:t>
            </a:r>
            <a:endParaRPr lang="en-US" b="1" dirty="0">
              <a:solidFill>
                <a:schemeClr val="bg1"/>
              </a:solidFill>
            </a:endParaRPr>
          </a:p>
        </p:txBody>
      </p:sp>
      <p:sp>
        <p:nvSpPr>
          <p:cNvPr id="14" name="TextBox 13"/>
          <p:cNvSpPr txBox="1"/>
          <p:nvPr/>
        </p:nvSpPr>
        <p:spPr>
          <a:xfrm>
            <a:off x="689113" y="165653"/>
            <a:ext cx="1537253" cy="923330"/>
          </a:xfrm>
          <a:prstGeom prst="rect">
            <a:avLst/>
          </a:prstGeom>
          <a:solidFill>
            <a:schemeClr val="tx1"/>
          </a:solidFill>
        </p:spPr>
        <p:txBody>
          <a:bodyPr wrap="square" rtlCol="0">
            <a:spAutoFit/>
          </a:bodyPr>
          <a:lstStyle/>
          <a:p>
            <a:pPr algn="ctr"/>
            <a:r>
              <a:rPr lang="en-US" b="1" dirty="0" smtClean="0">
                <a:solidFill>
                  <a:schemeClr val="bg1"/>
                </a:solidFill>
              </a:rPr>
              <a:t>Crust</a:t>
            </a:r>
          </a:p>
          <a:p>
            <a:pPr algn="ctr"/>
            <a:r>
              <a:rPr lang="en-US" b="1" dirty="0" smtClean="0">
                <a:solidFill>
                  <a:schemeClr val="bg1"/>
                </a:solidFill>
              </a:rPr>
              <a:t>(solid)</a:t>
            </a:r>
          </a:p>
          <a:p>
            <a:pPr algn="ctr"/>
            <a:r>
              <a:rPr lang="en-US" b="1" dirty="0" smtClean="0">
                <a:solidFill>
                  <a:schemeClr val="bg1"/>
                </a:solidFill>
              </a:rPr>
              <a:t>25 mi</a:t>
            </a:r>
            <a:endParaRPr lang="en-US" b="1" dirty="0">
              <a:solidFill>
                <a:schemeClr val="bg1"/>
              </a:solidFill>
            </a:endParaRPr>
          </a:p>
        </p:txBody>
      </p:sp>
      <p:sp>
        <p:nvSpPr>
          <p:cNvPr id="15" name="Oval 14"/>
          <p:cNvSpPr/>
          <p:nvPr/>
        </p:nvSpPr>
        <p:spPr>
          <a:xfrm>
            <a:off x="2080593" y="3564835"/>
            <a:ext cx="901147" cy="35780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113723" y="3929269"/>
            <a:ext cx="901147" cy="35780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1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1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1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1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1000"/>
                                        <p:tgtEl>
                                          <p:spTgt spid="9"/>
                                        </p:tgtEl>
                                      </p:cBhvr>
                                    </p:animEffect>
                                  </p:childTnLst>
                                </p:cTn>
                              </p:par>
                              <p:par>
                                <p:cTn id="33" presetID="22" presetClass="entr" presetSubtype="8"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10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49" presetClass="entr" presetSubtype="0" repeatCount="2000" decel="10000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1000" fill="hold"/>
                                        <p:tgtEl>
                                          <p:spTgt spid="15"/>
                                        </p:tgtEl>
                                        <p:attrNameLst>
                                          <p:attrName>ppt_w</p:attrName>
                                        </p:attrNameLst>
                                      </p:cBhvr>
                                      <p:tavLst>
                                        <p:tav tm="0">
                                          <p:val>
                                            <p:fltVal val="0"/>
                                          </p:val>
                                        </p:tav>
                                        <p:tav tm="100000">
                                          <p:val>
                                            <p:strVal val="#ppt_w"/>
                                          </p:val>
                                        </p:tav>
                                      </p:tavLst>
                                    </p:anim>
                                    <p:anim calcmode="lin" valueType="num">
                                      <p:cBhvr>
                                        <p:cTn id="41" dur="1000" fill="hold"/>
                                        <p:tgtEl>
                                          <p:spTgt spid="15"/>
                                        </p:tgtEl>
                                        <p:attrNameLst>
                                          <p:attrName>ppt_h</p:attrName>
                                        </p:attrNameLst>
                                      </p:cBhvr>
                                      <p:tavLst>
                                        <p:tav tm="0">
                                          <p:val>
                                            <p:fltVal val="0"/>
                                          </p:val>
                                        </p:tav>
                                        <p:tav tm="100000">
                                          <p:val>
                                            <p:strVal val="#ppt_h"/>
                                          </p:val>
                                        </p:tav>
                                      </p:tavLst>
                                    </p:anim>
                                    <p:anim calcmode="lin" valueType="num">
                                      <p:cBhvr>
                                        <p:cTn id="42" dur="1000" fill="hold"/>
                                        <p:tgtEl>
                                          <p:spTgt spid="15"/>
                                        </p:tgtEl>
                                        <p:attrNameLst>
                                          <p:attrName>style.rotation</p:attrName>
                                        </p:attrNameLst>
                                      </p:cBhvr>
                                      <p:tavLst>
                                        <p:tav tm="0">
                                          <p:val>
                                            <p:fltVal val="360"/>
                                          </p:val>
                                        </p:tav>
                                        <p:tav tm="100000">
                                          <p:val>
                                            <p:fltVal val="0"/>
                                          </p:val>
                                        </p:tav>
                                      </p:tavLst>
                                    </p:anim>
                                    <p:animEffect transition="in" filter="fade">
                                      <p:cBhvr>
                                        <p:cTn id="43" dur="10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grpId="1" nodeType="clickEffect">
                                  <p:stCondLst>
                                    <p:cond delay="0"/>
                                  </p:stCondLst>
                                  <p:childTnLst>
                                    <p:set>
                                      <p:cBhvr>
                                        <p:cTn id="47" dur="1" fill="hold">
                                          <p:stCondLst>
                                            <p:cond delay="0"/>
                                          </p:stCondLst>
                                        </p:cTn>
                                        <p:tgtEl>
                                          <p:spTgt spid="15"/>
                                        </p:tgtEl>
                                        <p:attrNameLst>
                                          <p:attrName>style.visibility</p:attrName>
                                        </p:attrNameLst>
                                      </p:cBhvr>
                                      <p:to>
                                        <p:strVal val="hidden"/>
                                      </p:to>
                                    </p:set>
                                  </p:childTnLst>
                                </p:cTn>
                              </p:par>
                              <p:par>
                                <p:cTn id="48" presetID="49" presetClass="entr" presetSubtype="0" repeatCount="2000" decel="100000"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1000" fill="hold"/>
                                        <p:tgtEl>
                                          <p:spTgt spid="16"/>
                                        </p:tgtEl>
                                        <p:attrNameLst>
                                          <p:attrName>ppt_w</p:attrName>
                                        </p:attrNameLst>
                                      </p:cBhvr>
                                      <p:tavLst>
                                        <p:tav tm="0">
                                          <p:val>
                                            <p:fltVal val="0"/>
                                          </p:val>
                                        </p:tav>
                                        <p:tav tm="100000">
                                          <p:val>
                                            <p:strVal val="#ppt_w"/>
                                          </p:val>
                                        </p:tav>
                                      </p:tavLst>
                                    </p:anim>
                                    <p:anim calcmode="lin" valueType="num">
                                      <p:cBhvr>
                                        <p:cTn id="51" dur="1000" fill="hold"/>
                                        <p:tgtEl>
                                          <p:spTgt spid="16"/>
                                        </p:tgtEl>
                                        <p:attrNameLst>
                                          <p:attrName>ppt_h</p:attrName>
                                        </p:attrNameLst>
                                      </p:cBhvr>
                                      <p:tavLst>
                                        <p:tav tm="0">
                                          <p:val>
                                            <p:fltVal val="0"/>
                                          </p:val>
                                        </p:tav>
                                        <p:tav tm="100000">
                                          <p:val>
                                            <p:strVal val="#ppt_h"/>
                                          </p:val>
                                        </p:tav>
                                      </p:tavLst>
                                    </p:anim>
                                    <p:anim calcmode="lin" valueType="num">
                                      <p:cBhvr>
                                        <p:cTn id="52" dur="1000" fill="hold"/>
                                        <p:tgtEl>
                                          <p:spTgt spid="16"/>
                                        </p:tgtEl>
                                        <p:attrNameLst>
                                          <p:attrName>style.rotation</p:attrName>
                                        </p:attrNameLst>
                                      </p:cBhvr>
                                      <p:tavLst>
                                        <p:tav tm="0">
                                          <p:val>
                                            <p:fltVal val="360"/>
                                          </p:val>
                                        </p:tav>
                                        <p:tav tm="100000">
                                          <p:val>
                                            <p:fltVal val="0"/>
                                          </p:val>
                                        </p:tav>
                                      </p:tavLst>
                                    </p:anim>
                                    <p:animEffect transition="in" filter="fade">
                                      <p:cBhvr>
                                        <p:cTn id="5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5" grpId="1"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rot="10800000">
            <a:off x="44004" y="-11288"/>
            <a:ext cx="4624252" cy="6858000"/>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4615248" y="1"/>
            <a:ext cx="4408494" cy="6858000"/>
          </a:xfrm>
          <a:prstGeom prst="rect">
            <a:avLst/>
          </a:prstGeom>
          <a:noFill/>
          <a:ln w="9525">
            <a:noFill/>
            <a:miter lim="800000"/>
            <a:headEnd/>
            <a:tailEnd/>
          </a:ln>
        </p:spPr>
      </p:pic>
      <p:sp>
        <p:nvSpPr>
          <p:cNvPr id="7" name="TextBox 6"/>
          <p:cNvSpPr txBox="1"/>
          <p:nvPr/>
        </p:nvSpPr>
        <p:spPr>
          <a:xfrm>
            <a:off x="251788" y="6625462"/>
            <a:ext cx="4359965" cy="276999"/>
          </a:xfrm>
          <a:prstGeom prst="rect">
            <a:avLst/>
          </a:prstGeom>
          <a:noFill/>
          <a:ln>
            <a:solidFill>
              <a:schemeClr val="tx1"/>
            </a:solidFill>
          </a:ln>
        </p:spPr>
        <p:txBody>
          <a:bodyPr wrap="square" rtlCol="0">
            <a:spAutoFit/>
          </a:bodyPr>
          <a:lstStyle/>
          <a:p>
            <a:r>
              <a:rPr lang="en-US" sz="1200" dirty="0" smtClean="0">
                <a:solidFill>
                  <a:schemeClr val="bg1"/>
                </a:solidFill>
              </a:rPr>
              <a:t>National Geographic, Jan 1996</a:t>
            </a:r>
            <a:endParaRPr lang="en-US" sz="1200" dirty="0">
              <a:solidFill>
                <a:schemeClr val="bg1"/>
              </a:solidFill>
            </a:endParaRPr>
          </a:p>
        </p:txBody>
      </p:sp>
      <p:grpSp>
        <p:nvGrpSpPr>
          <p:cNvPr id="36" name="Group 35"/>
          <p:cNvGrpSpPr/>
          <p:nvPr/>
        </p:nvGrpSpPr>
        <p:grpSpPr>
          <a:xfrm>
            <a:off x="1656521" y="0"/>
            <a:ext cx="5023680" cy="2752725"/>
            <a:chOff x="1656521" y="0"/>
            <a:chExt cx="5023680" cy="2752725"/>
          </a:xfrm>
        </p:grpSpPr>
        <p:pic>
          <p:nvPicPr>
            <p:cNvPr id="1029" name="Picture 5"/>
            <p:cNvPicPr>
              <a:picLocks noChangeAspect="1" noChangeArrowheads="1"/>
            </p:cNvPicPr>
            <p:nvPr/>
          </p:nvPicPr>
          <p:blipFill>
            <a:blip r:embed="rId4" cstate="print"/>
            <a:srcRect/>
            <a:stretch>
              <a:fillRect/>
            </a:stretch>
          </p:blipFill>
          <p:spPr bwMode="auto">
            <a:xfrm>
              <a:off x="1656521" y="0"/>
              <a:ext cx="4133850" cy="2752725"/>
            </a:xfrm>
            <a:prstGeom prst="rect">
              <a:avLst/>
            </a:prstGeom>
            <a:noFill/>
            <a:ln w="38100">
              <a:solidFill>
                <a:schemeClr val="tx1"/>
              </a:solidFill>
              <a:miter lim="800000"/>
              <a:headEnd/>
              <a:tailEnd/>
            </a:ln>
          </p:spPr>
        </p:pic>
        <p:grpSp>
          <p:nvGrpSpPr>
            <p:cNvPr id="22" name="Group 21"/>
            <p:cNvGrpSpPr/>
            <p:nvPr/>
          </p:nvGrpSpPr>
          <p:grpSpPr>
            <a:xfrm>
              <a:off x="5512905" y="622852"/>
              <a:ext cx="1167296" cy="970091"/>
              <a:chOff x="5512904" y="622852"/>
              <a:chExt cx="1139688" cy="914400"/>
            </a:xfrm>
          </p:grpSpPr>
          <p:sp>
            <p:nvSpPr>
              <p:cNvPr id="14" name="Oval 13"/>
              <p:cNvSpPr/>
              <p:nvPr/>
            </p:nvSpPr>
            <p:spPr>
              <a:xfrm>
                <a:off x="6453809" y="1378226"/>
                <a:ext cx="198783" cy="159026"/>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5512904" y="622852"/>
                <a:ext cx="931439" cy="777777"/>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grpSp>
        <p:nvGrpSpPr>
          <p:cNvPr id="37" name="Group 36"/>
          <p:cNvGrpSpPr/>
          <p:nvPr/>
        </p:nvGrpSpPr>
        <p:grpSpPr>
          <a:xfrm>
            <a:off x="1444486" y="950844"/>
            <a:ext cx="4943062" cy="2637182"/>
            <a:chOff x="1444486" y="950844"/>
            <a:chExt cx="4943062" cy="2637182"/>
          </a:xfrm>
        </p:grpSpPr>
        <p:pic>
          <p:nvPicPr>
            <p:cNvPr id="1030" name="Picture 6"/>
            <p:cNvPicPr>
              <a:picLocks noChangeAspect="1" noChangeArrowheads="1"/>
            </p:cNvPicPr>
            <p:nvPr/>
          </p:nvPicPr>
          <p:blipFill>
            <a:blip r:embed="rId5" cstate="print"/>
            <a:srcRect/>
            <a:stretch>
              <a:fillRect/>
            </a:stretch>
          </p:blipFill>
          <p:spPr bwMode="auto">
            <a:xfrm>
              <a:off x="1444486" y="950844"/>
              <a:ext cx="4130292" cy="2637182"/>
            </a:xfrm>
            <a:prstGeom prst="rect">
              <a:avLst/>
            </a:prstGeom>
            <a:noFill/>
            <a:ln w="38100">
              <a:solidFill>
                <a:schemeClr val="tx1"/>
              </a:solidFill>
              <a:miter lim="800000"/>
              <a:headEnd/>
              <a:tailEnd/>
            </a:ln>
          </p:spPr>
        </p:pic>
        <p:cxnSp>
          <p:nvCxnSpPr>
            <p:cNvPr id="28" name="Straight Connector 27"/>
            <p:cNvCxnSpPr/>
            <p:nvPr/>
          </p:nvCxnSpPr>
          <p:spPr>
            <a:xfrm>
              <a:off x="5499652" y="2425148"/>
              <a:ext cx="887896" cy="145774"/>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39" name="Group 38"/>
          <p:cNvGrpSpPr/>
          <p:nvPr/>
        </p:nvGrpSpPr>
        <p:grpSpPr>
          <a:xfrm>
            <a:off x="834887" y="2422870"/>
            <a:ext cx="6798365" cy="2867025"/>
            <a:chOff x="834887" y="2422870"/>
            <a:chExt cx="6798365" cy="2867025"/>
          </a:xfrm>
        </p:grpSpPr>
        <p:pic>
          <p:nvPicPr>
            <p:cNvPr id="1032" name="Picture 8"/>
            <p:cNvPicPr>
              <a:picLocks noChangeAspect="1" noChangeArrowheads="1"/>
            </p:cNvPicPr>
            <p:nvPr/>
          </p:nvPicPr>
          <p:blipFill>
            <a:blip r:embed="rId6" cstate="print"/>
            <a:srcRect/>
            <a:stretch>
              <a:fillRect/>
            </a:stretch>
          </p:blipFill>
          <p:spPr bwMode="auto">
            <a:xfrm>
              <a:off x="834887" y="2422870"/>
              <a:ext cx="4086226" cy="2867025"/>
            </a:xfrm>
            <a:prstGeom prst="rect">
              <a:avLst/>
            </a:prstGeom>
            <a:noFill/>
            <a:ln w="38100">
              <a:solidFill>
                <a:schemeClr val="tx1"/>
              </a:solidFill>
              <a:miter lim="800000"/>
              <a:headEnd/>
              <a:tailEnd/>
            </a:ln>
          </p:spPr>
        </p:pic>
        <p:cxnSp>
          <p:nvCxnSpPr>
            <p:cNvPr id="30" name="Straight Connector 29"/>
            <p:cNvCxnSpPr/>
            <p:nvPr/>
          </p:nvCxnSpPr>
          <p:spPr>
            <a:xfrm>
              <a:off x="4810540" y="3246782"/>
              <a:ext cx="2822712" cy="768627"/>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477478" y="3429000"/>
            <a:ext cx="7964157" cy="2301944"/>
            <a:chOff x="477478" y="3429000"/>
            <a:chExt cx="7964157" cy="2301944"/>
          </a:xfrm>
        </p:grpSpPr>
        <p:pic>
          <p:nvPicPr>
            <p:cNvPr id="1033" name="Picture 9"/>
            <p:cNvPicPr>
              <a:picLocks noChangeAspect="1" noChangeArrowheads="1"/>
            </p:cNvPicPr>
            <p:nvPr/>
          </p:nvPicPr>
          <p:blipFill>
            <a:blip r:embed="rId7" cstate="print"/>
            <a:srcRect/>
            <a:stretch>
              <a:fillRect/>
            </a:stretch>
          </p:blipFill>
          <p:spPr bwMode="auto">
            <a:xfrm>
              <a:off x="477478" y="3429000"/>
              <a:ext cx="4094522" cy="2301944"/>
            </a:xfrm>
            <a:prstGeom prst="rect">
              <a:avLst/>
            </a:prstGeom>
            <a:noFill/>
            <a:ln w="38100">
              <a:solidFill>
                <a:schemeClr val="tx1"/>
              </a:solidFill>
              <a:miter lim="800000"/>
              <a:headEnd/>
              <a:tailEnd/>
            </a:ln>
          </p:spPr>
        </p:pic>
        <p:cxnSp>
          <p:nvCxnSpPr>
            <p:cNvPr id="32" name="Straight Connector 31"/>
            <p:cNvCxnSpPr/>
            <p:nvPr/>
          </p:nvCxnSpPr>
          <p:spPr>
            <a:xfrm>
              <a:off x="4412974" y="3975652"/>
              <a:ext cx="4028661" cy="649357"/>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41" name="Group 40"/>
          <p:cNvGrpSpPr/>
          <p:nvPr/>
        </p:nvGrpSpPr>
        <p:grpSpPr>
          <a:xfrm>
            <a:off x="301901" y="4181475"/>
            <a:ext cx="8577056" cy="2676525"/>
            <a:chOff x="301901" y="4181475"/>
            <a:chExt cx="8577056" cy="2676525"/>
          </a:xfrm>
        </p:grpSpPr>
        <p:pic>
          <p:nvPicPr>
            <p:cNvPr id="1034" name="Picture 10"/>
            <p:cNvPicPr>
              <a:picLocks noChangeAspect="1" noChangeArrowheads="1"/>
            </p:cNvPicPr>
            <p:nvPr/>
          </p:nvPicPr>
          <p:blipFill>
            <a:blip r:embed="rId8" cstate="print"/>
            <a:srcRect/>
            <a:stretch>
              <a:fillRect/>
            </a:stretch>
          </p:blipFill>
          <p:spPr bwMode="auto">
            <a:xfrm>
              <a:off x="301901" y="4181475"/>
              <a:ext cx="3981450" cy="2676525"/>
            </a:xfrm>
            <a:prstGeom prst="rect">
              <a:avLst/>
            </a:prstGeom>
            <a:noFill/>
            <a:ln w="38100">
              <a:solidFill>
                <a:schemeClr val="tx1"/>
              </a:solidFill>
              <a:miter lim="800000"/>
              <a:headEnd/>
              <a:tailEnd/>
            </a:ln>
          </p:spPr>
        </p:pic>
        <p:cxnSp>
          <p:nvCxnSpPr>
            <p:cNvPr id="34" name="Straight Connector 33"/>
            <p:cNvCxnSpPr/>
            <p:nvPr/>
          </p:nvCxnSpPr>
          <p:spPr>
            <a:xfrm>
              <a:off x="4227444" y="4797286"/>
              <a:ext cx="4651513" cy="371062"/>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44" name="Group 43"/>
          <p:cNvGrpSpPr/>
          <p:nvPr/>
        </p:nvGrpSpPr>
        <p:grpSpPr>
          <a:xfrm>
            <a:off x="1095376" y="1687995"/>
            <a:ext cx="6213198" cy="2766391"/>
            <a:chOff x="1095376" y="1687995"/>
            <a:chExt cx="6213198" cy="2766391"/>
          </a:xfrm>
        </p:grpSpPr>
        <p:pic>
          <p:nvPicPr>
            <p:cNvPr id="1031" name="Picture 7"/>
            <p:cNvPicPr>
              <a:picLocks noChangeAspect="1" noChangeArrowheads="1"/>
            </p:cNvPicPr>
            <p:nvPr/>
          </p:nvPicPr>
          <p:blipFill>
            <a:blip r:embed="rId9" cstate="print"/>
            <a:srcRect/>
            <a:stretch>
              <a:fillRect/>
            </a:stretch>
          </p:blipFill>
          <p:spPr bwMode="auto">
            <a:xfrm>
              <a:off x="1095376" y="1687995"/>
              <a:ext cx="4169928" cy="2766391"/>
            </a:xfrm>
            <a:prstGeom prst="rect">
              <a:avLst/>
            </a:prstGeom>
            <a:noFill/>
            <a:ln w="38100">
              <a:solidFill>
                <a:schemeClr val="tx1"/>
              </a:solidFill>
              <a:miter lim="800000"/>
              <a:headEnd/>
              <a:tailEnd/>
            </a:ln>
          </p:spPr>
        </p:pic>
        <p:cxnSp>
          <p:nvCxnSpPr>
            <p:cNvPr id="42" name="Straight Connector 41"/>
            <p:cNvCxnSpPr/>
            <p:nvPr/>
          </p:nvCxnSpPr>
          <p:spPr>
            <a:xfrm>
              <a:off x="5208104" y="3061252"/>
              <a:ext cx="2100470" cy="367748"/>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10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41"/>
                                        </p:tgtEl>
                                        <p:attrNameLst>
                                          <p:attrName>style.visibility</p:attrName>
                                        </p:attrNameLst>
                                      </p:cBhvr>
                                      <p:to>
                                        <p:strVal val="hidden"/>
                                      </p:to>
                                    </p:set>
                                  </p:childTnLst>
                                </p:cTn>
                              </p:par>
                              <p:par>
                                <p:cTn id="12" presetID="22" presetClass="entr" presetSubtype="2" fill="hold"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right)">
                                      <p:cBhvr>
                                        <p:cTn id="14" dur="1000"/>
                                        <p:tgtEl>
                                          <p:spTgt spid="40"/>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40"/>
                                        </p:tgtEl>
                                        <p:attrNameLst>
                                          <p:attrName>style.visibility</p:attrName>
                                        </p:attrNameLst>
                                      </p:cBhvr>
                                      <p:to>
                                        <p:strVal val="hidden"/>
                                      </p:to>
                                    </p:set>
                                  </p:childTnLst>
                                </p:cTn>
                              </p:par>
                              <p:par>
                                <p:cTn id="19" presetID="22" presetClass="entr" presetSubtype="2"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wipe(right)">
                                      <p:cBhvr>
                                        <p:cTn id="21" dur="1000"/>
                                        <p:tgtEl>
                                          <p:spTgt spid="39"/>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nodeType="clickEffect">
                                  <p:stCondLst>
                                    <p:cond delay="0"/>
                                  </p:stCondLst>
                                  <p:childTnLst>
                                    <p:set>
                                      <p:cBhvr>
                                        <p:cTn id="25" dur="1" fill="hold">
                                          <p:stCondLst>
                                            <p:cond delay="0"/>
                                          </p:stCondLst>
                                        </p:cTn>
                                        <p:tgtEl>
                                          <p:spTgt spid="39"/>
                                        </p:tgtEl>
                                        <p:attrNameLst>
                                          <p:attrName>style.visibility</p:attrName>
                                        </p:attrNameLst>
                                      </p:cBhvr>
                                      <p:to>
                                        <p:strVal val="hidden"/>
                                      </p:to>
                                    </p:set>
                                  </p:childTnLst>
                                </p:cTn>
                              </p:par>
                              <p:par>
                                <p:cTn id="26" presetID="22" presetClass="entr" presetSubtype="2" fill="hold" nodeType="with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right)">
                                      <p:cBhvr>
                                        <p:cTn id="28" dur="1000"/>
                                        <p:tgtEl>
                                          <p:spTgt spid="44"/>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44"/>
                                        </p:tgtEl>
                                        <p:attrNameLst>
                                          <p:attrName>style.visibility</p:attrName>
                                        </p:attrNameLst>
                                      </p:cBhvr>
                                      <p:to>
                                        <p:strVal val="hidden"/>
                                      </p:to>
                                    </p:set>
                                  </p:childTnLst>
                                </p:cTn>
                              </p:par>
                              <p:par>
                                <p:cTn id="33" presetID="22" presetClass="entr" presetSubtype="2" fill="hold" nodeType="with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wipe(right)">
                                      <p:cBhvr>
                                        <p:cTn id="35" dur="1000"/>
                                        <p:tgtEl>
                                          <p:spTgt spid="37"/>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nodeType="clickEffect">
                                  <p:stCondLst>
                                    <p:cond delay="0"/>
                                  </p:stCondLst>
                                  <p:childTnLst>
                                    <p:set>
                                      <p:cBhvr>
                                        <p:cTn id="39" dur="1" fill="hold">
                                          <p:stCondLst>
                                            <p:cond delay="0"/>
                                          </p:stCondLst>
                                        </p:cTn>
                                        <p:tgtEl>
                                          <p:spTgt spid="37"/>
                                        </p:tgtEl>
                                        <p:attrNameLst>
                                          <p:attrName>style.visibility</p:attrName>
                                        </p:attrNameLst>
                                      </p:cBhvr>
                                      <p:to>
                                        <p:strVal val="hidden"/>
                                      </p:to>
                                    </p:set>
                                  </p:childTnLst>
                                </p:cTn>
                              </p:par>
                              <p:par>
                                <p:cTn id="40" presetID="22" presetClass="entr" presetSubtype="2"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wipe(right)">
                                      <p:cBhvr>
                                        <p:cTn id="42"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solidFill>
            <a:schemeClr val="tx1"/>
          </a:solidFill>
        </a:ln>
      </a:spPr>
      <a:bodyPr rtlCol="0" anchor="ctr"/>
      <a:lstStyle>
        <a:defPPr algn="ctr">
          <a:defRPr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2613</TotalTime>
  <Words>1373</Words>
  <Application>Microsoft Office PowerPoint</Application>
  <PresentationFormat>On-screen Show (4:3)</PresentationFormat>
  <Paragraphs>227</Paragraphs>
  <Slides>37</Slides>
  <Notes>5</Notes>
  <HiddenSlides>6</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PLATES  2006 Atlas of  Plate Reconstructions (750 Ma to Present Day)</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Rocky Romero</dc:creator>
  <cp:lastModifiedBy>Owner</cp:lastModifiedBy>
  <cp:revision>113</cp:revision>
  <dcterms:created xsi:type="dcterms:W3CDTF">2011-06-15T16:41:03Z</dcterms:created>
  <dcterms:modified xsi:type="dcterms:W3CDTF">2012-01-19T03:35:18Z</dcterms:modified>
</cp:coreProperties>
</file>